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5"/>
  </p:notesMasterIdLst>
  <p:handoutMasterIdLst>
    <p:handoutMasterId r:id="rId16"/>
  </p:handoutMasterIdLst>
  <p:sldIdLst>
    <p:sldId id="257" r:id="rId2"/>
    <p:sldId id="563" r:id="rId3"/>
    <p:sldId id="566" r:id="rId4"/>
    <p:sldId id="568" r:id="rId5"/>
    <p:sldId id="577" r:id="rId6"/>
    <p:sldId id="569" r:id="rId7"/>
    <p:sldId id="571" r:id="rId8"/>
    <p:sldId id="573" r:id="rId9"/>
    <p:sldId id="575" r:id="rId10"/>
    <p:sldId id="578" r:id="rId11"/>
    <p:sldId id="579" r:id="rId12"/>
    <p:sldId id="576" r:id="rId13"/>
    <p:sldId id="319" r:id="rId14"/>
  </p:sldIdLst>
  <p:sldSz cx="12192000" cy="6858000"/>
  <p:notesSz cx="10234613" cy="710406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lodymyr Voytenko" initials="VV" lastIdx="1" clrIdx="0">
    <p:extLst>
      <p:ext uri="{19B8F6BF-5375-455C-9EA6-DF929625EA0E}">
        <p15:presenceInfo xmlns:p15="http://schemas.microsoft.com/office/powerpoint/2012/main" userId="Volodymyr Voyten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4"/>
    <a:srgbClr val="0033CC"/>
    <a:srgbClr val="008000"/>
    <a:srgbClr val="004F8F"/>
    <a:srgbClr val="00488F"/>
    <a:srgbClr val="66FF66"/>
    <a:srgbClr val="CC99FF"/>
    <a:srgbClr val="FF00FF"/>
    <a:srgbClr val="FFFF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68114" autoAdjust="0"/>
  </p:normalViewPr>
  <p:slideViewPr>
    <p:cSldViewPr>
      <p:cViewPr varScale="1">
        <p:scale>
          <a:sx n="49" d="100"/>
          <a:sy n="49" d="100"/>
        </p:scale>
        <p:origin x="1212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440" y="5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4999" cy="3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615" y="1"/>
            <a:ext cx="4434999" cy="3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3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8860"/>
            <a:ext cx="4434999" cy="3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3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615" y="6748860"/>
            <a:ext cx="4434999" cy="3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300" b="0"/>
            </a:lvl1pPr>
          </a:lstStyle>
          <a:p>
            <a:pPr>
              <a:defRPr/>
            </a:pPr>
            <a:fld id="{86D5636E-7FD2-4CD4-A6CC-D4C3655398A2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52334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4999" cy="3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615" y="1"/>
            <a:ext cx="4434999" cy="3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3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9550" y="533400"/>
            <a:ext cx="4735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4616" y="3374430"/>
            <a:ext cx="7505383" cy="31968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8860"/>
            <a:ext cx="4434999" cy="3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3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615" y="6748860"/>
            <a:ext cx="4434999" cy="3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300" b="0"/>
            </a:lvl1pPr>
          </a:lstStyle>
          <a:p>
            <a:pPr>
              <a:defRPr/>
            </a:pPr>
            <a:fld id="{E3AED830-8D0F-4A08-B090-65E1A49B75B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6969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c528f4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c528f49_1_72:notes"/>
          <p:cNvSpPr txBox="1">
            <a:spLocks noGrp="1"/>
          </p:cNvSpPr>
          <p:nvPr>
            <p:ph type="body" idx="1"/>
          </p:nvPr>
        </p:nvSpPr>
        <p:spPr>
          <a:xfrm>
            <a:off x="1364616" y="3374430"/>
            <a:ext cx="7505383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645014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10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uk-UA" dirty="0"/>
          </a:p>
        </p:txBody>
      </p:sp>
    </p:spTree>
    <p:extLst>
      <p:ext uri="{BB962C8B-B14F-4D97-AF65-F5344CB8AC3E}">
        <p14:creationId xmlns:p14="http://schemas.microsoft.com/office/powerpoint/2010/main" val="258678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11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6327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12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323847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2fc528f49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2fc528f49_2_61:notes"/>
          <p:cNvSpPr txBox="1">
            <a:spLocks noGrp="1"/>
          </p:cNvSpPr>
          <p:nvPr>
            <p:ph type="body" idx="1"/>
          </p:nvPr>
        </p:nvSpPr>
        <p:spPr>
          <a:xfrm>
            <a:off x="1364616" y="3374430"/>
            <a:ext cx="7505383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135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2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72724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3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GB" altLang="uk-UA" b="0" i="0" noProof="0" dirty="0"/>
          </a:p>
        </p:txBody>
      </p:sp>
    </p:spTree>
    <p:extLst>
      <p:ext uri="{BB962C8B-B14F-4D97-AF65-F5344CB8AC3E}">
        <p14:creationId xmlns:p14="http://schemas.microsoft.com/office/powerpoint/2010/main" val="278714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4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GB" altLang="uk-UA" noProof="0" dirty="0"/>
          </a:p>
        </p:txBody>
      </p:sp>
    </p:spTree>
    <p:extLst>
      <p:ext uri="{BB962C8B-B14F-4D97-AF65-F5344CB8AC3E}">
        <p14:creationId xmlns:p14="http://schemas.microsoft.com/office/powerpoint/2010/main" val="254571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5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uk-UA" sz="2400" dirty="0"/>
          </a:p>
        </p:txBody>
      </p:sp>
    </p:spTree>
    <p:extLst>
      <p:ext uri="{BB962C8B-B14F-4D97-AF65-F5344CB8AC3E}">
        <p14:creationId xmlns:p14="http://schemas.microsoft.com/office/powerpoint/2010/main" val="4034380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6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270324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7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35126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8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21958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6003358" y="7554235"/>
            <a:ext cx="4591362" cy="3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319" tIns="53659" rIns="107319" bIns="53659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8BA30C-AA2A-4278-95B7-5513F49A2CDF}" type="slidenum">
              <a:rPr lang="ru-RU" altLang="uk-UA" sz="1400">
                <a:latin typeface="Times New Roman" panose="02020603050405020304" pitchFamily="18" charset="0"/>
              </a:rPr>
              <a:pPr algn="r"/>
              <a:t>9</a:t>
            </a:fld>
            <a:endParaRPr lang="ru-RU" altLang="uk-UA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96900"/>
            <a:ext cx="5300662" cy="29813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365325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E2A20-29BC-4763-BE46-12DE15168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BBE13D5-62C5-4B12-A3ED-0CB5E3170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211CF1-CC14-4DA2-BF3B-A3F39B58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C6648D-3C29-4D76-9193-974D560A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B7D83F-DABB-4B0B-A117-514204A4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346286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8976A-B587-423D-9973-06557AEE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25F3D65-BBC3-4090-83CA-DA4B05B19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255D87-7BFB-4AC3-8C81-E19AC1C5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0DB2DE-90EC-4BBC-B642-1CE65F2E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0B9A3C-B29C-482F-9D79-BE11BC3D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946813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C0DBDC8-4E5D-480A-BD32-DA1553E54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4397D4-9A58-4B80-86CE-0F85CBA97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7E764F-9F4F-409B-9E7B-A67D0E8A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FDEB1F-B049-4514-8E6A-4D7781C2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B8812D-5453-4121-8867-89C16D3D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48160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Mai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4249E2-E0C7-4D17-BCE3-4130AEBD5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8" r="610"/>
          <a:stretch/>
        </p:blipFill>
        <p:spPr>
          <a:xfrm>
            <a:off x="-1" y="0"/>
            <a:ext cx="12192001" cy="6864096"/>
          </a:xfrm>
          <a:prstGeom prst="rect">
            <a:avLst/>
          </a:prstGeom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10589" y="2400840"/>
            <a:ext cx="6143550" cy="1318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1010589" y="3719008"/>
            <a:ext cx="614355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3"/>
          </p:nvPr>
        </p:nvSpPr>
        <p:spPr>
          <a:xfrm>
            <a:off x="1768891" y="4921454"/>
            <a:ext cx="2092050" cy="63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02124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55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gue">
  <p:cSld name="Segu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14951" y="1644363"/>
            <a:ext cx="6143550" cy="1722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2"/>
          </p:nvPr>
        </p:nvSpPr>
        <p:spPr>
          <a:xfrm>
            <a:off x="1014952" y="3367113"/>
            <a:ext cx="59940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9553EC-71BF-4910-9263-7BC8D2552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076" r="32194"/>
          <a:stretch/>
        </p:blipFill>
        <p:spPr>
          <a:xfrm>
            <a:off x="9795753" y="0"/>
            <a:ext cx="2396247" cy="36392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207F3-E439-4FB6-87E3-20531F509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169" b="19166"/>
          <a:stretch/>
        </p:blipFill>
        <p:spPr>
          <a:xfrm>
            <a:off x="0" y="4008943"/>
            <a:ext cx="2110902" cy="28490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E45BF-F3E1-4026-893D-5BE25888A5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5267" y="5179472"/>
            <a:ext cx="23622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6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D2B24-6607-4A44-A950-CD591850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26F2E3-E0BD-44FE-9298-3D123417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56AFB8-E9AB-4432-A865-05438CFD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DC2995-30C8-4389-BFE4-2BB74EA2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4415A8-8369-4289-A34B-CA760492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28401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0606B-E73D-4AF1-9C48-F778E0DE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57B34-0F7F-49E9-8020-A2E857FD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C31B3F-CDC2-4123-B378-152ADA06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F8101B-E2F0-4326-AE38-F8977398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49BD0-EF86-4314-B541-B5AA7449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22294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C00A0-F530-44CF-8DEA-149AA15C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0809BA-E514-4D16-9805-A5AEA4A70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B1EEC1-90CB-4F80-8D9B-70FC8BAEB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E1D4293-CF59-4208-9966-81382D51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877E3E6-3C4E-4E70-BEE2-AF843976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28D532-612E-4D92-ABB2-2244C500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603952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E1678-78A5-4165-871E-0DD04E8D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DB8378-D31E-485F-B56B-AAB0863E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06641A-E43F-4609-A741-A15B9CD89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A7E362C-9DF6-4009-8E1B-C326446AB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B4A1A04-45D8-4FF2-99A9-CBBDC71A0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5916E9-5961-415D-B503-E309601E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336FC06-B933-47BD-BB87-AA0AA431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60DCCF9-B89F-4538-94F2-5D5CEBB6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814322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849A9-6805-4F10-B602-A16258D6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3BE1191-3D28-4F0B-8B41-84165B72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883058F-265D-439A-95AF-DC463F85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E56738E-EBDD-45F7-907F-C9BC5DED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745466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62D9B96-B4C7-4FB1-8709-F9E30036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45CE52A-831D-4E76-AC1B-6AAA6A11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8982FCF-BC91-461F-9C30-331C77E2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085020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89C37-FD65-4A42-9EC6-18F35C78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8B7C54-2DF4-4C17-809E-91B2C58BF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BF17AC-A88C-4553-B611-04E92FE6F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13903C-5303-463B-A478-85AF8B2B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FD31375-4555-4D04-A293-73D73716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061319A-8C1A-408E-A1AC-F6D00CD4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652305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07088-F933-4E76-99F8-51864E38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1A7674-01C9-4A41-94BA-719473469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E8FF4F-2584-459F-A53A-E4018442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97D9EA7-D0ED-42CF-96D1-A4878B7F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ADCEEF-613D-45A4-8E05-FD7082A8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99774-1B36-4C32-9012-A03D4DCE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027045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A1D4BF-1FA9-4385-8FB1-12C9EC02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EDD4C4-A49D-4862-B292-76B798737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3DF0A6-543F-4D77-9E01-2E3AA6E06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4632B3-BF16-44CC-85CC-94A2AE761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EFD51-179F-4278-993F-96961EDEB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1">
              <a:defRPr/>
            </a:pPr>
            <a:fld id="{2917317A-1D83-4CB4-91A3-838B8CD7E7AC}" type="slidenum">
              <a:rPr lang="ru-RU" altLang="uk-UA" smtClean="0"/>
              <a:pPr lvl="1"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682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1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mailto:volodymyr.voitenko@control.lth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lu-se.zoom.us/j/678217299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inel.stu.cn.ua/" TargetMode="Externa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stu.cn.ua/en" TargetMode="External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1.png"/><Relationship Id="rId21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24" Type="http://schemas.openxmlformats.org/officeDocument/2006/relationships/image" Target="../media/image33.jpg"/><Relationship Id="rId5" Type="http://schemas.openxmlformats.org/officeDocument/2006/relationships/image" Target="../media/image13.svg"/><Relationship Id="rId15" Type="http://schemas.openxmlformats.org/officeDocument/2006/relationships/image" Target="../media/image24.png"/><Relationship Id="rId23" Type="http://schemas.openxmlformats.org/officeDocument/2006/relationships/image" Target="../media/image32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hyperlink" Target="https://stu.cn.ua/en/" TargetMode="External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package" Target="../embeddings/Microsoft_Visio_Drawing1.vsdx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package" Target="../embeddings/Microsoft_Visio_Drawing.vsdx"/><Relationship Id="rId5" Type="http://schemas.openxmlformats.org/officeDocument/2006/relationships/image" Target="../media/image13.svg"/><Relationship Id="rId15" Type="http://schemas.openxmlformats.org/officeDocument/2006/relationships/image" Target="../media/image43.png"/><Relationship Id="rId10" Type="http://schemas.openxmlformats.org/officeDocument/2006/relationships/image" Target="../media/image41.png"/><Relationship Id="rId4" Type="http://schemas.openxmlformats.org/officeDocument/2006/relationships/image" Target="../media/image12.png"/><Relationship Id="rId9" Type="http://schemas.openxmlformats.org/officeDocument/2006/relationships/image" Target="../media/image40.png"/><Relationship Id="rId14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5766" y="2286722"/>
            <a:ext cx="8237489" cy="2258402"/>
          </a:xfrm>
          <a:prstGeom prst="rect">
            <a:avLst/>
          </a:prstGeom>
        </p:spPr>
        <p:txBody>
          <a:bodyPr spcFirstLastPara="1" vert="horz" wrap="square" lIns="45713" tIns="45713" rIns="45713" bIns="45713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uk-UA" sz="3600" b="1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must be grateful to God that He created the world in such a way that everything simple is true and everything complicated is untrue</a:t>
            </a:r>
            <a:r>
              <a:rPr lang="en-US" altLang="uk-UA" sz="3600" b="1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3600" b="1" dirty="0">
              <a:solidFill>
                <a:srgbClr val="0048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3"/>
          </p:nvPr>
        </p:nvSpPr>
        <p:spPr>
          <a:xfrm>
            <a:off x="-10869" y="4626598"/>
            <a:ext cx="7511025" cy="2172398"/>
          </a:xfrm>
          <a:prstGeom prst="rect">
            <a:avLst/>
          </a:prstGeom>
        </p:spPr>
        <p:txBody>
          <a:bodyPr spcFirstLastPara="1" vert="horz" wrap="square" lIns="45713" tIns="45713" rIns="45713" bIns="45713" rtlCol="0" anchor="t" anchorCtr="0">
            <a:noAutofit/>
          </a:bodyPr>
          <a:lstStyle/>
          <a:p>
            <a:r>
              <a:rPr lang="uk-UA" altLang="uk-UA" sz="2400" dirty="0">
                <a:solidFill>
                  <a:schemeClr val="bg1"/>
                </a:solidFill>
              </a:rPr>
              <a:t>Володимир Павлович</a:t>
            </a:r>
            <a:r>
              <a:rPr lang="en-GB" altLang="uk-UA" sz="2400" dirty="0">
                <a:solidFill>
                  <a:schemeClr val="bg1"/>
                </a:solidFill>
              </a:rPr>
              <a:t> </a:t>
            </a:r>
            <a:r>
              <a:rPr lang="uk-UA" altLang="uk-UA" sz="2400" dirty="0">
                <a:solidFill>
                  <a:schemeClr val="bg1"/>
                </a:solidFill>
              </a:rPr>
              <a:t>Войтенко</a:t>
            </a:r>
            <a:r>
              <a:rPr lang="en-GB" altLang="uk-UA" sz="2400" dirty="0">
                <a:solidFill>
                  <a:schemeClr val="bg1"/>
                </a:solidFill>
              </a:rPr>
              <a:t> / Volodymyr </a:t>
            </a:r>
            <a:r>
              <a:rPr lang="en-GB" altLang="uk-UA" sz="2400" dirty="0" err="1">
                <a:solidFill>
                  <a:schemeClr val="bg1"/>
                </a:solidFill>
              </a:rPr>
              <a:t>Voitenko</a:t>
            </a:r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Доцент кафедри ЕАРМ</a:t>
            </a:r>
            <a:r>
              <a:rPr lang="en-GB" sz="2400" dirty="0">
                <a:solidFill>
                  <a:schemeClr val="bg1"/>
                </a:solidFill>
              </a:rPr>
              <a:t> / PhD in Technical Science, Docent</a:t>
            </a:r>
            <a:endParaRPr lang="uk-UA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k-SK" sz="2400" u="sng" kern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v.voytenko@stu.cn.ua</a:t>
            </a:r>
            <a:r>
              <a:rPr lang="en-GB" sz="2400" dirty="0">
                <a:solidFill>
                  <a:schemeClr val="bg1"/>
                </a:solidFill>
              </a:rPr>
              <a:t> /</a:t>
            </a:r>
            <a:r>
              <a:rPr lang="en-GB" sz="2400" u="sng" kern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volodymyr.voitenko@control.lth.se</a:t>
            </a:r>
            <a:br>
              <a:rPr lang="uk-UA" sz="2400" kern="0" cap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uk-UA" sz="2400" kern="0" cap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Laboratory</a:t>
            </a:r>
            <a:r>
              <a:rPr lang="uk-UA" altLang="uk-UA" sz="2400" kern="0" cap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altLang="uk-UA" sz="2400" kern="0" cap="none" dirty="0">
                <a:solidFill>
                  <a:srgbClr val="EECE6B"/>
                </a:solidFill>
                <a:latin typeface="+mn-lt"/>
                <a:cs typeface="Arial" panose="020B0604020202020204" pitchFamily="34" charset="0"/>
              </a:rPr>
              <a:t>4-42</a:t>
            </a:r>
            <a:r>
              <a:rPr lang="en-GB" altLang="uk-UA" sz="2400" kern="0" cap="none" dirty="0">
                <a:solidFill>
                  <a:srgbClr val="EECE6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uk-UA" sz="2400" kern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/ Office</a:t>
            </a:r>
            <a:r>
              <a:rPr lang="en-GB" altLang="uk-UA" sz="2400" kern="0" cap="none" dirty="0">
                <a:solidFill>
                  <a:srgbClr val="EECE6B"/>
                </a:solidFill>
                <a:latin typeface="+mn-lt"/>
                <a:cs typeface="Arial" panose="020B0604020202020204" pitchFamily="34" charset="0"/>
              </a:rPr>
              <a:t> 3N:21</a:t>
            </a:r>
            <a:br>
              <a:rPr lang="uk-UA" altLang="uk-UA" sz="2400" kern="0" cap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uk-UA" altLang="uk-UA" sz="2400" kern="0" cap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”</a:t>
            </a:r>
            <a:r>
              <a:rPr lang="en-GB" altLang="uk-UA" sz="2400" kern="0" cap="none" dirty="0">
                <a:solidFill>
                  <a:srgbClr val="EECE6B"/>
                </a:solidFill>
                <a:latin typeface="+mn-lt"/>
                <a:cs typeface="Arial" panose="020B0604020202020204" pitchFamily="34" charset="0"/>
              </a:rPr>
              <a:t>Computer vision and information display systems</a:t>
            </a:r>
            <a:r>
              <a:rPr lang="uk-UA" altLang="uk-UA" sz="2400" kern="0" cap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”</a:t>
            </a:r>
            <a:endParaRPr lang="uk-UA" sz="2400" kern="0" cap="none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25BE9-95AA-43F2-86DD-BA376CCF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67" y="5407068"/>
            <a:ext cx="1200000" cy="1434921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0E8C89DD-58DD-4AF3-9431-D1E028C78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26" y="102678"/>
            <a:ext cx="47903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sv-SE" sz="2400" i="1" dirty="0">
                <a:solidFill>
                  <a:schemeClr val="bg1"/>
                </a:solidFill>
              </a:rPr>
              <a:t>Chernihiv </a:t>
            </a:r>
            <a:r>
              <a:rPr kumimoji="1" lang="sv-SE" sz="2400" i="1" dirty="0" err="1">
                <a:solidFill>
                  <a:schemeClr val="bg1"/>
                </a:solidFill>
              </a:rPr>
              <a:t>Polytechnic</a:t>
            </a:r>
            <a:r>
              <a:rPr kumimoji="1" lang="sv-SE" sz="2400" i="1" dirty="0">
                <a:solidFill>
                  <a:schemeClr val="bg1"/>
                </a:solidFill>
              </a:rPr>
              <a:t> National University</a:t>
            </a:r>
            <a:r>
              <a:rPr kumimoji="1" lang="ru-RU" altLang="uk-UA" sz="2400" i="1" dirty="0">
                <a:solidFill>
                  <a:schemeClr val="bg1"/>
                </a:solidFill>
              </a:rPr>
              <a:t> </a:t>
            </a:r>
            <a:endParaRPr kumimoji="1" lang="en-GB" altLang="uk-UA" sz="2400" i="1" dirty="0">
              <a:solidFill>
                <a:schemeClr val="bg1"/>
              </a:solidFill>
            </a:endParaRPr>
          </a:p>
          <a:p>
            <a:r>
              <a:rPr kumimoji="1" lang="en-GB" sz="2400" i="1" dirty="0">
                <a:solidFill>
                  <a:schemeClr val="bg1"/>
                </a:solidFill>
              </a:rPr>
              <a:t>Department of Electronics, Automation, Robotics and Mechatronics</a:t>
            </a:r>
            <a:endParaRPr kumimoji="1" lang="ru-RU" altLang="uk-UA" sz="24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608632-1D1A-4B3D-89BC-80B1A922F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721" y="21197"/>
            <a:ext cx="1458462" cy="14584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D940A4-4AF1-FB65-2788-79F4967BF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984" y="0"/>
            <a:ext cx="2752725" cy="14859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-1" y="30404"/>
            <a:ext cx="121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uk-UA" b="1" dirty="0">
                <a:solidFill>
                  <a:srgbClr val="00488F"/>
                </a:solidFill>
                <a:latin typeface="Arial" panose="020B0604020202020204" pitchFamily="34" charset="0"/>
              </a:rPr>
              <a:t>6.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What am I doing here?! (2/3)</a:t>
            </a:r>
            <a:endParaRPr 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" y="4170137"/>
            <a:ext cx="121345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004894"/>
                </a:solidFill>
              </a:rPr>
              <a:t>Voytenko, V., </a:t>
            </a:r>
            <a:r>
              <a:rPr lang="en-US" sz="2400" dirty="0" err="1">
                <a:solidFill>
                  <a:srgbClr val="004894"/>
                </a:solidFill>
              </a:rPr>
              <a:t>Solodchuk</a:t>
            </a:r>
            <a:r>
              <a:rPr lang="en-US" sz="2400" dirty="0">
                <a:solidFill>
                  <a:srgbClr val="004894"/>
                </a:solidFill>
              </a:rPr>
              <a:t>, M. Increasing the speed of analysis of images obtained from unmanned aerial vehicle. </a:t>
            </a:r>
            <a:r>
              <a:rPr lang="en-US" sz="2400" dirty="0">
                <a:solidFill>
                  <a:srgbClr val="004894"/>
                </a:solidFill>
                <a:highlight>
                  <a:srgbClr val="FFFF00"/>
                </a:highlight>
              </a:rPr>
              <a:t>Technical sciences and technologies </a:t>
            </a:r>
            <a:r>
              <a:rPr lang="en-US" sz="2400" dirty="0">
                <a:solidFill>
                  <a:srgbClr val="004894"/>
                </a:solidFill>
              </a:rPr>
              <a:t>: scientific journal / Chernihiv Polytechnic National University. – Chernihiv : Chernihiv Polytechnic National University, 2022. – № 2(28). – Pp. 190 р. 127-137. DOI: 10.25140/2411-5363-2022-2(28)-127-137</a:t>
            </a: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34" y="6360460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6AADEAD-2FAB-E9C1-B94B-DB3206CA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941" y="16648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3462EE-8E06-835A-21E9-6AD7FC09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529" y="36777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E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19BD85-CE6B-2E3C-3704-315825DA71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8" y="578984"/>
            <a:ext cx="57581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AE597A-7F32-66D7-4C42-F36CAE36B4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49" y="489174"/>
            <a:ext cx="4904740" cy="367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1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-1" y="30404"/>
            <a:ext cx="121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uk-UA" b="1" dirty="0">
                <a:solidFill>
                  <a:srgbClr val="00488F"/>
                </a:solidFill>
                <a:latin typeface="Arial" panose="020B0604020202020204" pitchFamily="34" charset="0"/>
              </a:rPr>
              <a:t>6.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What am I doing here?! (3/3)</a:t>
            </a:r>
            <a:endParaRPr 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7409" y="2757926"/>
            <a:ext cx="5557843" cy="23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hangingPunct="0"/>
            <a:r>
              <a:rPr lang="uk-UA" sz="2400" dirty="0">
                <a:solidFill>
                  <a:srgbClr val="004894"/>
                </a:solidFill>
              </a:rPr>
              <a:t>CAU </a:t>
            </a:r>
            <a:r>
              <a:rPr lang="en-US" sz="2400" dirty="0">
                <a:solidFill>
                  <a:srgbClr val="004894"/>
                </a:solidFill>
              </a:rPr>
              <a:t>– Camera Apparatus Unit</a:t>
            </a:r>
            <a:r>
              <a:rPr lang="uk-UA" sz="2400" dirty="0">
                <a:solidFill>
                  <a:srgbClr val="004894"/>
                </a:solidFill>
              </a:rPr>
              <a:t>;</a:t>
            </a:r>
            <a:endParaRPr lang="en-SE" sz="2400" dirty="0">
              <a:solidFill>
                <a:srgbClr val="004894"/>
              </a:solidFill>
            </a:endParaRPr>
          </a:p>
          <a:p>
            <a:pPr algn="just" hangingPunct="0"/>
            <a:r>
              <a:rPr lang="en-US" sz="2400" dirty="0">
                <a:solidFill>
                  <a:srgbClr val="004894"/>
                </a:solidFill>
              </a:rPr>
              <a:t>VSCU – Video </a:t>
            </a:r>
            <a:r>
              <a:rPr lang="en-GB" sz="2400" dirty="0">
                <a:solidFill>
                  <a:srgbClr val="004894"/>
                </a:solidFill>
              </a:rPr>
              <a:t>Signal Conversion</a:t>
            </a:r>
            <a:r>
              <a:rPr lang="en-US" sz="2400" dirty="0">
                <a:solidFill>
                  <a:srgbClr val="004894"/>
                </a:solidFill>
              </a:rPr>
              <a:t> Unit</a:t>
            </a:r>
            <a:r>
              <a:rPr lang="uk-UA" sz="2400" dirty="0">
                <a:solidFill>
                  <a:srgbClr val="004894"/>
                </a:solidFill>
              </a:rPr>
              <a:t>;</a:t>
            </a:r>
            <a:endParaRPr lang="en-SE" sz="2400" dirty="0">
              <a:solidFill>
                <a:srgbClr val="004894"/>
              </a:solidFill>
            </a:endParaRPr>
          </a:p>
          <a:p>
            <a:pPr algn="just" hangingPunct="0"/>
            <a:r>
              <a:rPr lang="en-US" sz="2400" dirty="0">
                <a:solidFill>
                  <a:srgbClr val="004894"/>
                </a:solidFill>
              </a:rPr>
              <a:t>IASS – Image Pre-processing and Analyzing Software System</a:t>
            </a:r>
            <a:r>
              <a:rPr lang="uk-UA" sz="2400" dirty="0">
                <a:solidFill>
                  <a:srgbClr val="004894"/>
                </a:solidFill>
              </a:rPr>
              <a:t>; </a:t>
            </a:r>
            <a:endParaRPr lang="en-SE" sz="2400" dirty="0">
              <a:solidFill>
                <a:srgbClr val="004894"/>
              </a:solidFill>
            </a:endParaRPr>
          </a:p>
          <a:p>
            <a:pPr algn="just" hangingPunct="0"/>
            <a:r>
              <a:rPr lang="en-GB" sz="2400" dirty="0">
                <a:solidFill>
                  <a:srgbClr val="004894"/>
                </a:solidFill>
              </a:rPr>
              <a:t>SCPS – Spot-Camera Positioning System</a:t>
            </a:r>
            <a:r>
              <a:rPr lang="uk-UA" sz="2400" dirty="0">
                <a:solidFill>
                  <a:srgbClr val="004894"/>
                </a:solidFill>
              </a:rPr>
              <a:t>;</a:t>
            </a:r>
            <a:endParaRPr lang="en-SE" sz="2400" dirty="0">
              <a:solidFill>
                <a:srgbClr val="004894"/>
              </a:solidFill>
            </a:endParaRPr>
          </a:p>
          <a:p>
            <a:pPr algn="just" hangingPunct="0"/>
            <a:r>
              <a:rPr lang="en-GB" sz="2400" dirty="0">
                <a:solidFill>
                  <a:srgbClr val="004894"/>
                </a:solidFill>
              </a:rPr>
              <a:t>UAVC – UAVs Control Complex</a:t>
            </a:r>
            <a:r>
              <a:rPr lang="uk-UA" sz="2400" dirty="0">
                <a:solidFill>
                  <a:srgbClr val="004894"/>
                </a:solidFill>
              </a:rPr>
              <a:t>.</a:t>
            </a: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34" y="6360460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6AADEAD-2FAB-E9C1-B94B-DB3206CA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941" y="16648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3462EE-8E06-835A-21E9-6AD7FC09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529" y="36777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E"/>
          </a:p>
        </p:txBody>
      </p:sp>
      <p:grpSp>
        <p:nvGrpSpPr>
          <p:cNvPr id="2" name="Полотно 2">
            <a:extLst>
              <a:ext uri="{FF2B5EF4-FFF2-40B4-BE49-F238E27FC236}">
                <a16:creationId xmlns:a16="http://schemas.microsoft.com/office/drawing/2014/main" id="{BA4FA711-5DD7-3D6A-91C0-3B42100C2311}"/>
              </a:ext>
            </a:extLst>
          </p:cNvPr>
          <p:cNvGrpSpPr/>
          <p:nvPr/>
        </p:nvGrpSpPr>
        <p:grpSpPr>
          <a:xfrm>
            <a:off x="268137" y="732460"/>
            <a:ext cx="4378960" cy="2012541"/>
            <a:chOff x="0" y="0"/>
            <a:chExt cx="4378960" cy="2012541"/>
          </a:xfrm>
        </p:grpSpPr>
        <p:sp>
          <p:nvSpPr>
            <p:cNvPr id="3" name="Прямокутник 2">
              <a:extLst>
                <a:ext uri="{FF2B5EF4-FFF2-40B4-BE49-F238E27FC236}">
                  <a16:creationId xmlns:a16="http://schemas.microsoft.com/office/drawing/2014/main" id="{E93EC4FC-B22F-5CB2-7835-30CA6D7C8BC6}"/>
                </a:ext>
              </a:extLst>
            </p:cNvPr>
            <p:cNvSpPr/>
            <p:nvPr/>
          </p:nvSpPr>
          <p:spPr>
            <a:xfrm>
              <a:off x="0" y="0"/>
              <a:ext cx="4378960" cy="2012315"/>
            </a:xfrm>
            <a:prstGeom prst="rect">
              <a:avLst/>
            </a:prstGeom>
            <a:noFill/>
          </p:spPr>
        </p:sp>
        <p:sp>
          <p:nvSpPr>
            <p:cNvPr id="4" name="Поле 18">
              <a:extLst>
                <a:ext uri="{FF2B5EF4-FFF2-40B4-BE49-F238E27FC236}">
                  <a16:creationId xmlns:a16="http://schemas.microsoft.com/office/drawing/2014/main" id="{621967DA-2E41-DB2D-3989-69D247BE8083}"/>
                </a:ext>
              </a:extLst>
            </p:cNvPr>
            <p:cNvSpPr txBox="1"/>
            <p:nvPr/>
          </p:nvSpPr>
          <p:spPr>
            <a:xfrm>
              <a:off x="359863" y="23198"/>
              <a:ext cx="325755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β</a:t>
              </a:r>
              <a:r>
                <a:rPr lang="uk-UA" sz="10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5" name="Групувати 4">
              <a:extLst>
                <a:ext uri="{FF2B5EF4-FFF2-40B4-BE49-F238E27FC236}">
                  <a16:creationId xmlns:a16="http://schemas.microsoft.com/office/drawing/2014/main" id="{2E4F7886-2287-321D-3B82-C1ADE20DD5A6}"/>
                </a:ext>
              </a:extLst>
            </p:cNvPr>
            <p:cNvGrpSpPr/>
            <p:nvPr/>
          </p:nvGrpSpPr>
          <p:grpSpPr>
            <a:xfrm flipH="1">
              <a:off x="87086" y="292359"/>
              <a:ext cx="516686" cy="394229"/>
              <a:chOff x="0" y="0"/>
              <a:chExt cx="906332" cy="676812"/>
            </a:xfrm>
          </p:grpSpPr>
          <p:sp>
            <p:nvSpPr>
              <p:cNvPr id="44" name="Паралелограм 43">
                <a:extLst>
                  <a:ext uri="{FF2B5EF4-FFF2-40B4-BE49-F238E27FC236}">
                    <a16:creationId xmlns:a16="http://schemas.microsoft.com/office/drawing/2014/main" id="{9C7485CB-8E00-D3B9-8A36-9B307D9D687B}"/>
                  </a:ext>
                </a:extLst>
              </p:cNvPr>
              <p:cNvSpPr/>
              <p:nvPr/>
            </p:nvSpPr>
            <p:spPr>
              <a:xfrm rot="830359" flipH="1">
                <a:off x="0" y="58014"/>
                <a:ext cx="906332" cy="566538"/>
              </a:xfrm>
              <a:prstGeom prst="parallelogram">
                <a:avLst/>
              </a:prstGeom>
              <a:blipFill>
                <a:blip r:embed="rId7"/>
                <a:tile tx="0" ty="0" sx="100000" sy="100000" flip="none" algn="tl"/>
              </a:blip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E"/>
              </a:p>
            </p:txBody>
          </p:sp>
          <p:cxnSp>
            <p:nvCxnSpPr>
              <p:cNvPr id="45" name="Пряма сполучна лінія 44">
                <a:extLst>
                  <a:ext uri="{FF2B5EF4-FFF2-40B4-BE49-F238E27FC236}">
                    <a16:creationId xmlns:a16="http://schemas.microsoft.com/office/drawing/2014/main" id="{064D40E4-8F13-57EC-FE5B-5F3413911F5D}"/>
                  </a:ext>
                </a:extLst>
              </p:cNvPr>
              <p:cNvCxnSpPr/>
              <p:nvPr/>
            </p:nvCxnSpPr>
            <p:spPr>
              <a:xfrm flipH="1">
                <a:off x="445522" y="41842"/>
                <a:ext cx="561" cy="579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 сполучна лінія 45">
                <a:extLst>
                  <a:ext uri="{FF2B5EF4-FFF2-40B4-BE49-F238E27FC236}">
                    <a16:creationId xmlns:a16="http://schemas.microsoft.com/office/drawing/2014/main" id="{9CFDE577-0552-717B-5D8B-7D2AADC18595}"/>
                  </a:ext>
                </a:extLst>
              </p:cNvPr>
              <p:cNvCxnSpPr/>
              <p:nvPr/>
            </p:nvCxnSpPr>
            <p:spPr>
              <a:xfrm flipH="1">
                <a:off x="265958" y="0"/>
                <a:ext cx="561" cy="579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 сполучна лінія 46">
                <a:extLst>
                  <a:ext uri="{FF2B5EF4-FFF2-40B4-BE49-F238E27FC236}">
                    <a16:creationId xmlns:a16="http://schemas.microsoft.com/office/drawing/2014/main" id="{20B206ED-0093-2E93-91F0-8BEC80990D59}"/>
                  </a:ext>
                </a:extLst>
              </p:cNvPr>
              <p:cNvCxnSpPr/>
              <p:nvPr/>
            </p:nvCxnSpPr>
            <p:spPr>
              <a:xfrm flipH="1">
                <a:off x="627850" y="97780"/>
                <a:ext cx="561" cy="579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 сполучна лінія 47">
                <a:extLst>
                  <a:ext uri="{FF2B5EF4-FFF2-40B4-BE49-F238E27FC236}">
                    <a16:creationId xmlns:a16="http://schemas.microsoft.com/office/drawing/2014/main" id="{D23FDDDE-74C2-07FC-CC3C-DBFA09B5AB64}"/>
                  </a:ext>
                </a:extLst>
              </p:cNvPr>
              <p:cNvCxnSpPr/>
              <p:nvPr/>
            </p:nvCxnSpPr>
            <p:spPr>
              <a:xfrm flipH="1" flipV="1">
                <a:off x="80443" y="253758"/>
                <a:ext cx="729238" cy="1806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 сполучна лінія 48">
                <a:extLst>
                  <a:ext uri="{FF2B5EF4-FFF2-40B4-BE49-F238E27FC236}">
                    <a16:creationId xmlns:a16="http://schemas.microsoft.com/office/drawing/2014/main" id="{FFBFBE7C-613B-911C-9A14-00EB24322A5A}"/>
                  </a:ext>
                </a:extLst>
              </p:cNvPr>
              <p:cNvCxnSpPr/>
              <p:nvPr/>
            </p:nvCxnSpPr>
            <p:spPr>
              <a:xfrm flipH="1" flipV="1">
                <a:off x="80443" y="97418"/>
                <a:ext cx="729238" cy="193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 сполучна лінія 49">
                <a:extLst>
                  <a:ext uri="{FF2B5EF4-FFF2-40B4-BE49-F238E27FC236}">
                    <a16:creationId xmlns:a16="http://schemas.microsoft.com/office/drawing/2014/main" id="{2FDC675E-F708-9B72-A82A-CE5B236E35EC}"/>
                  </a:ext>
                </a:extLst>
              </p:cNvPr>
              <p:cNvCxnSpPr/>
              <p:nvPr/>
            </p:nvCxnSpPr>
            <p:spPr>
              <a:xfrm flipH="1" flipV="1">
                <a:off x="80443" y="397382"/>
                <a:ext cx="729238" cy="1806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ле 18">
              <a:extLst>
                <a:ext uri="{FF2B5EF4-FFF2-40B4-BE49-F238E27FC236}">
                  <a16:creationId xmlns:a16="http://schemas.microsoft.com/office/drawing/2014/main" id="{57AA3455-BA31-3D5A-F4B8-296016AFED53}"/>
                </a:ext>
              </a:extLst>
            </p:cNvPr>
            <p:cNvSpPr txBox="1"/>
            <p:nvPr/>
          </p:nvSpPr>
          <p:spPr>
            <a:xfrm>
              <a:off x="1795222" y="433785"/>
              <a:ext cx="520700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MCIS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Поле 18">
              <a:extLst>
                <a:ext uri="{FF2B5EF4-FFF2-40B4-BE49-F238E27FC236}">
                  <a16:creationId xmlns:a16="http://schemas.microsoft.com/office/drawing/2014/main" id="{2E1A4CF5-92FC-2D54-3CDA-11EA10A16669}"/>
                </a:ext>
              </a:extLst>
            </p:cNvPr>
            <p:cNvSpPr txBox="1"/>
            <p:nvPr/>
          </p:nvSpPr>
          <p:spPr>
            <a:xfrm>
              <a:off x="600787" y="578565"/>
              <a:ext cx="325755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β</a:t>
              </a:r>
              <a:r>
                <a:rPr lang="uk-UA" sz="10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Поле 3">
              <a:extLst>
                <a:ext uri="{FF2B5EF4-FFF2-40B4-BE49-F238E27FC236}">
                  <a16:creationId xmlns:a16="http://schemas.microsoft.com/office/drawing/2014/main" id="{C4D88FE2-896B-5045-EEB4-B2CD3A910417}"/>
                </a:ext>
              </a:extLst>
            </p:cNvPr>
            <p:cNvSpPr txBox="1"/>
            <p:nvPr/>
          </p:nvSpPr>
          <p:spPr>
            <a:xfrm>
              <a:off x="962043" y="180975"/>
              <a:ext cx="576000" cy="57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ln w="9525" cap="rnd" cmpd="sng" algn="ctr">
                    <a:solidFill>
                      <a:srgbClr val="17375E"/>
                    </a:solidFill>
                    <a:prstDash val="solid"/>
                    <a:beve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CAU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Поле 3">
              <a:extLst>
                <a:ext uri="{FF2B5EF4-FFF2-40B4-BE49-F238E27FC236}">
                  <a16:creationId xmlns:a16="http://schemas.microsoft.com/office/drawing/2014/main" id="{FD379BD2-9018-9CE2-3D8A-125E6E63F9DB}"/>
                </a:ext>
              </a:extLst>
            </p:cNvPr>
            <p:cNvSpPr txBox="1"/>
            <p:nvPr/>
          </p:nvSpPr>
          <p:spPr>
            <a:xfrm>
              <a:off x="2410537" y="180420"/>
              <a:ext cx="576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ln w="9525" cap="rnd" cmpd="sng" algn="ctr">
                    <a:solidFill>
                      <a:srgbClr val="17375E"/>
                    </a:solidFill>
                    <a:prstDash val="solid"/>
                    <a:beve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VSCU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Рівнобедрений трикутник 18">
              <a:extLst>
                <a:ext uri="{FF2B5EF4-FFF2-40B4-BE49-F238E27FC236}">
                  <a16:creationId xmlns:a16="http://schemas.microsoft.com/office/drawing/2014/main" id="{32524B66-8EAE-503C-0A87-E7047571B6CB}"/>
                </a:ext>
              </a:extLst>
            </p:cNvPr>
            <p:cNvSpPr/>
            <p:nvPr/>
          </p:nvSpPr>
          <p:spPr>
            <a:xfrm rot="5400000">
              <a:off x="475154" y="159329"/>
              <a:ext cx="341972" cy="67024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sp>
          <p:nvSpPr>
            <p:cNvPr id="20" name="Рівнобедрений трикутник 19">
              <a:extLst>
                <a:ext uri="{FF2B5EF4-FFF2-40B4-BE49-F238E27FC236}">
                  <a16:creationId xmlns:a16="http://schemas.microsoft.com/office/drawing/2014/main" id="{906C47BA-BB01-28CC-5696-7D000C889639}"/>
                </a:ext>
              </a:extLst>
            </p:cNvPr>
            <p:cNvSpPr/>
            <p:nvPr/>
          </p:nvSpPr>
          <p:spPr>
            <a:xfrm rot="5400000">
              <a:off x="629997" y="151210"/>
              <a:ext cx="82550" cy="6477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sp>
          <p:nvSpPr>
            <p:cNvPr id="21" name="Поле 3">
              <a:extLst>
                <a:ext uri="{FF2B5EF4-FFF2-40B4-BE49-F238E27FC236}">
                  <a16:creationId xmlns:a16="http://schemas.microsoft.com/office/drawing/2014/main" id="{5696226D-2DEF-2F91-DCC5-4D1B56C27CC7}"/>
                </a:ext>
              </a:extLst>
            </p:cNvPr>
            <p:cNvSpPr txBox="1"/>
            <p:nvPr/>
          </p:nvSpPr>
          <p:spPr>
            <a:xfrm>
              <a:off x="962043" y="1085850"/>
              <a:ext cx="576000" cy="57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ln w="9525" cap="rnd" cmpd="sng" algn="ctr">
                    <a:solidFill>
                      <a:srgbClr val="17375E"/>
                    </a:solidFill>
                    <a:prstDash val="solid"/>
                    <a:beve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SCPS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2" name="Групувати 21">
              <a:extLst>
                <a:ext uri="{FF2B5EF4-FFF2-40B4-BE49-F238E27FC236}">
                  <a16:creationId xmlns:a16="http://schemas.microsoft.com/office/drawing/2014/main" id="{61A6D7D2-08C1-BE57-1C86-450A7CFA4052}"/>
                </a:ext>
              </a:extLst>
            </p:cNvPr>
            <p:cNvGrpSpPr/>
            <p:nvPr/>
          </p:nvGrpSpPr>
          <p:grpSpPr>
            <a:xfrm>
              <a:off x="96527" y="64072"/>
              <a:ext cx="511117" cy="675500"/>
              <a:chOff x="-33649" y="490778"/>
              <a:chExt cx="511117" cy="675500"/>
            </a:xfrm>
          </p:grpSpPr>
          <p:sp>
            <p:nvSpPr>
              <p:cNvPr id="41" name="Дуга 40">
                <a:extLst>
                  <a:ext uri="{FF2B5EF4-FFF2-40B4-BE49-F238E27FC236}">
                    <a16:creationId xmlns:a16="http://schemas.microsoft.com/office/drawing/2014/main" id="{1F6860C9-BBD4-3A33-9042-917293680C5E}"/>
                  </a:ext>
                </a:extLst>
              </p:cNvPr>
              <p:cNvSpPr/>
              <p:nvPr/>
            </p:nvSpPr>
            <p:spPr>
              <a:xfrm rot="2917026">
                <a:off x="-133274" y="590403"/>
                <a:ext cx="675500" cy="4762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E"/>
              </a:p>
            </p:txBody>
          </p:sp>
          <p:cxnSp>
            <p:nvCxnSpPr>
              <p:cNvPr id="42" name="Пряма зі стрілкою 41">
                <a:extLst>
                  <a:ext uri="{FF2B5EF4-FFF2-40B4-BE49-F238E27FC236}">
                    <a16:creationId xmlns:a16="http://schemas.microsoft.com/office/drawing/2014/main" id="{57F5DA02-12C0-8B33-170A-B985A37B87DD}"/>
                  </a:ext>
                </a:extLst>
              </p:cNvPr>
              <p:cNvCxnSpPr/>
              <p:nvPr/>
            </p:nvCxnSpPr>
            <p:spPr>
              <a:xfrm flipV="1">
                <a:off x="403085" y="1011799"/>
                <a:ext cx="72797" cy="111991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 зі стрілкою 42">
                <a:extLst>
                  <a:ext uri="{FF2B5EF4-FFF2-40B4-BE49-F238E27FC236}">
                    <a16:creationId xmlns:a16="http://schemas.microsoft.com/office/drawing/2014/main" id="{4683C539-2D71-2FCA-F953-E60CFA5C618B}"/>
                  </a:ext>
                </a:extLst>
              </p:cNvPr>
              <p:cNvCxnSpPr/>
              <p:nvPr/>
            </p:nvCxnSpPr>
            <p:spPr>
              <a:xfrm>
                <a:off x="451754" y="765961"/>
                <a:ext cx="25714" cy="63701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увати 22">
              <a:extLst>
                <a:ext uri="{FF2B5EF4-FFF2-40B4-BE49-F238E27FC236}">
                  <a16:creationId xmlns:a16="http://schemas.microsoft.com/office/drawing/2014/main" id="{A06632C0-290A-73A1-B390-5C93392BA84B}"/>
                </a:ext>
              </a:extLst>
            </p:cNvPr>
            <p:cNvGrpSpPr/>
            <p:nvPr/>
          </p:nvGrpSpPr>
          <p:grpSpPr>
            <a:xfrm>
              <a:off x="458752" y="280207"/>
              <a:ext cx="349147" cy="389705"/>
              <a:chOff x="2458207" y="1486848"/>
              <a:chExt cx="349147" cy="389705"/>
            </a:xfrm>
          </p:grpSpPr>
          <p:sp>
            <p:nvSpPr>
              <p:cNvPr id="38" name="Дуга 37">
                <a:extLst>
                  <a:ext uri="{FF2B5EF4-FFF2-40B4-BE49-F238E27FC236}">
                    <a16:creationId xmlns:a16="http://schemas.microsoft.com/office/drawing/2014/main" id="{6FD3C0C4-EB24-8041-30C3-B5871DE3696F}"/>
                  </a:ext>
                </a:extLst>
              </p:cNvPr>
              <p:cNvSpPr/>
              <p:nvPr/>
            </p:nvSpPr>
            <p:spPr>
              <a:xfrm rot="2917026">
                <a:off x="2427089" y="1517966"/>
                <a:ext cx="389705" cy="327469"/>
              </a:xfrm>
              <a:prstGeom prst="arc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E"/>
              </a:p>
            </p:txBody>
          </p:sp>
          <p:cxnSp>
            <p:nvCxnSpPr>
              <p:cNvPr id="39" name="Пряма зі стрілкою 38">
                <a:extLst>
                  <a:ext uri="{FF2B5EF4-FFF2-40B4-BE49-F238E27FC236}">
                    <a16:creationId xmlns:a16="http://schemas.microsoft.com/office/drawing/2014/main" id="{2D7E0D88-02D7-8E04-EF1D-A2A6A31E2D04}"/>
                  </a:ext>
                </a:extLst>
              </p:cNvPr>
              <p:cNvCxnSpPr/>
              <p:nvPr/>
            </p:nvCxnSpPr>
            <p:spPr>
              <a:xfrm flipV="1">
                <a:off x="2778980" y="1688096"/>
                <a:ext cx="28374" cy="8902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 зі стрілкою 39">
                <a:extLst>
                  <a:ext uri="{FF2B5EF4-FFF2-40B4-BE49-F238E27FC236}">
                    <a16:creationId xmlns:a16="http://schemas.microsoft.com/office/drawing/2014/main" id="{992DBB60-70BE-C6E9-FB0D-6FBE35DB4D87}"/>
                  </a:ext>
                </a:extLst>
              </p:cNvPr>
              <p:cNvCxnSpPr/>
              <p:nvPr/>
            </p:nvCxnSpPr>
            <p:spPr>
              <a:xfrm>
                <a:off x="2781954" y="1612505"/>
                <a:ext cx="25400" cy="635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Поле 18">
              <a:extLst>
                <a:ext uri="{FF2B5EF4-FFF2-40B4-BE49-F238E27FC236}">
                  <a16:creationId xmlns:a16="http://schemas.microsoft.com/office/drawing/2014/main" id="{9F601051-9986-4482-2DD2-9C5B47BECC47}"/>
                </a:ext>
              </a:extLst>
            </p:cNvPr>
            <p:cNvSpPr txBox="1"/>
            <p:nvPr/>
          </p:nvSpPr>
          <p:spPr>
            <a:xfrm>
              <a:off x="1795222" y="108030"/>
              <a:ext cx="520810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SCIS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Поле 18">
              <a:extLst>
                <a:ext uri="{FF2B5EF4-FFF2-40B4-BE49-F238E27FC236}">
                  <a16:creationId xmlns:a16="http://schemas.microsoft.com/office/drawing/2014/main" id="{84049565-CF76-C74F-4D47-20D0DF992B4C}"/>
                </a:ext>
              </a:extLst>
            </p:cNvPr>
            <p:cNvSpPr txBox="1"/>
            <p:nvPr/>
          </p:nvSpPr>
          <p:spPr>
            <a:xfrm>
              <a:off x="1360882" y="795735"/>
              <a:ext cx="328882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GB" sz="1000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Поле 18">
              <a:extLst>
                <a:ext uri="{FF2B5EF4-FFF2-40B4-BE49-F238E27FC236}">
                  <a16:creationId xmlns:a16="http://schemas.microsoft.com/office/drawing/2014/main" id="{58B88480-D255-68E8-3258-3B1853D0E8CD}"/>
                </a:ext>
              </a:extLst>
            </p:cNvPr>
            <p:cNvSpPr txBox="1"/>
            <p:nvPr/>
          </p:nvSpPr>
          <p:spPr>
            <a:xfrm>
              <a:off x="1032769" y="791759"/>
              <a:ext cx="328295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GB" sz="1000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Поле 3">
              <a:extLst>
                <a:ext uri="{FF2B5EF4-FFF2-40B4-BE49-F238E27FC236}">
                  <a16:creationId xmlns:a16="http://schemas.microsoft.com/office/drawing/2014/main" id="{50526EF1-04EC-0B44-28D5-002DF8D758C6}"/>
                </a:ext>
              </a:extLst>
            </p:cNvPr>
            <p:cNvSpPr txBox="1"/>
            <p:nvPr/>
          </p:nvSpPr>
          <p:spPr>
            <a:xfrm>
              <a:off x="1794528" y="1085850"/>
              <a:ext cx="576000" cy="57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ln w="9525" cap="rnd" cmpd="sng" algn="ctr">
                    <a:solidFill>
                      <a:srgbClr val="17375E"/>
                    </a:solidFill>
                    <a:prstDash val="solid"/>
                    <a:beve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IASS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Пряма зі стрілкою 27">
              <a:extLst>
                <a:ext uri="{FF2B5EF4-FFF2-40B4-BE49-F238E27FC236}">
                  <a16:creationId xmlns:a16="http://schemas.microsoft.com/office/drawing/2014/main" id="{A844DB68-311C-F8BD-7DCF-6831E0074358}"/>
                </a:ext>
              </a:extLst>
            </p:cNvPr>
            <p:cNvCxnSpPr/>
            <p:nvPr/>
          </p:nvCxnSpPr>
          <p:spPr>
            <a:xfrm flipV="1">
              <a:off x="1106823" y="760095"/>
              <a:ext cx="0" cy="3257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зі стрілкою 28">
              <a:extLst>
                <a:ext uri="{FF2B5EF4-FFF2-40B4-BE49-F238E27FC236}">
                  <a16:creationId xmlns:a16="http://schemas.microsoft.com/office/drawing/2014/main" id="{14CD1C2A-F117-CB79-30E5-BCFFF4EC0161}"/>
                </a:ext>
              </a:extLst>
            </p:cNvPr>
            <p:cNvCxnSpPr/>
            <p:nvPr/>
          </p:nvCxnSpPr>
          <p:spPr>
            <a:xfrm flipV="1">
              <a:off x="1432578" y="760956"/>
              <a:ext cx="1041" cy="3248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зі стрілкою 29">
              <a:extLst>
                <a:ext uri="{FF2B5EF4-FFF2-40B4-BE49-F238E27FC236}">
                  <a16:creationId xmlns:a16="http://schemas.microsoft.com/office/drawing/2014/main" id="{BF18D02F-D03C-03F2-4A70-A417737E44C2}"/>
                </a:ext>
              </a:extLst>
            </p:cNvPr>
            <p:cNvCxnSpPr/>
            <p:nvPr/>
          </p:nvCxnSpPr>
          <p:spPr>
            <a:xfrm>
              <a:off x="1541163" y="651510"/>
              <a:ext cx="8610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Стрілка: вправо 30">
              <a:extLst>
                <a:ext uri="{FF2B5EF4-FFF2-40B4-BE49-F238E27FC236}">
                  <a16:creationId xmlns:a16="http://schemas.microsoft.com/office/drawing/2014/main" id="{80998E92-88EE-CD21-4AD1-EDB5EB6C2772}"/>
                </a:ext>
              </a:extLst>
            </p:cNvPr>
            <p:cNvSpPr/>
            <p:nvPr/>
          </p:nvSpPr>
          <p:spPr>
            <a:xfrm flipH="1">
              <a:off x="1542204" y="1231491"/>
              <a:ext cx="210710" cy="3498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cxnSp>
          <p:nvCxnSpPr>
            <p:cNvPr id="32" name="Пряма зі стрілкою 31">
              <a:extLst>
                <a:ext uri="{FF2B5EF4-FFF2-40B4-BE49-F238E27FC236}">
                  <a16:creationId xmlns:a16="http://schemas.microsoft.com/office/drawing/2014/main" id="{72E94C81-921D-1236-94CD-BE9E76484E08}"/>
                </a:ext>
              </a:extLst>
            </p:cNvPr>
            <p:cNvCxnSpPr/>
            <p:nvPr/>
          </p:nvCxnSpPr>
          <p:spPr>
            <a:xfrm>
              <a:off x="2084088" y="651510"/>
              <a:ext cx="0" cy="4343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зі стрілкою 32">
              <a:extLst>
                <a:ext uri="{FF2B5EF4-FFF2-40B4-BE49-F238E27FC236}">
                  <a16:creationId xmlns:a16="http://schemas.microsoft.com/office/drawing/2014/main" id="{111654C6-7AEE-4DEA-8E03-21D44CADCB56}"/>
                </a:ext>
              </a:extLst>
            </p:cNvPr>
            <p:cNvCxnSpPr/>
            <p:nvPr/>
          </p:nvCxnSpPr>
          <p:spPr>
            <a:xfrm>
              <a:off x="1541857" y="361395"/>
              <a:ext cx="8610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оле 3">
              <a:extLst>
                <a:ext uri="{FF2B5EF4-FFF2-40B4-BE49-F238E27FC236}">
                  <a16:creationId xmlns:a16="http://schemas.microsoft.com/office/drawing/2014/main" id="{0ED36DF2-D50C-7962-4A2B-9A0E38C2C519}"/>
                </a:ext>
              </a:extLst>
            </p:cNvPr>
            <p:cNvSpPr txBox="1"/>
            <p:nvPr/>
          </p:nvSpPr>
          <p:spPr>
            <a:xfrm>
              <a:off x="3532929" y="362811"/>
              <a:ext cx="575945" cy="57594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ln w="9525" cap="rnd" cmpd="sng" algn="ctr">
                    <a:solidFill>
                      <a:srgbClr val="17375E"/>
                    </a:solidFill>
                    <a:prstDash val="solid"/>
                    <a:beve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UAVC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5" name="Сполучна лінія: уступом 34">
              <a:extLst>
                <a:ext uri="{FF2B5EF4-FFF2-40B4-BE49-F238E27FC236}">
                  <a16:creationId xmlns:a16="http://schemas.microsoft.com/office/drawing/2014/main" id="{DC111E03-75FF-D799-0887-21537C2E8695}"/>
                </a:ext>
              </a:extLst>
            </p:cNvPr>
            <p:cNvCxnSpPr/>
            <p:nvPr/>
          </p:nvCxnSpPr>
          <p:spPr>
            <a:xfrm>
              <a:off x="2990004" y="471396"/>
              <a:ext cx="506730" cy="180975"/>
            </a:xfrm>
            <a:prstGeom prst="bentConnector3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оле 18">
              <a:extLst>
                <a:ext uri="{FF2B5EF4-FFF2-40B4-BE49-F238E27FC236}">
                  <a16:creationId xmlns:a16="http://schemas.microsoft.com/office/drawing/2014/main" id="{87223FB6-ADCD-2B35-A537-D21DF6D3D527}"/>
                </a:ext>
              </a:extLst>
            </p:cNvPr>
            <p:cNvSpPr txBox="1"/>
            <p:nvPr/>
          </p:nvSpPr>
          <p:spPr>
            <a:xfrm>
              <a:off x="1361229" y="1738221"/>
              <a:ext cx="687705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Inference</a:t>
              </a:r>
              <a:endPara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Поле 18">
              <a:extLst>
                <a:ext uri="{FF2B5EF4-FFF2-40B4-BE49-F238E27FC236}">
                  <a16:creationId xmlns:a16="http://schemas.microsoft.com/office/drawing/2014/main" id="{646D687F-63BD-C767-0FF3-B25BB2318B88}"/>
                </a:ext>
              </a:extLst>
            </p:cNvPr>
            <p:cNvSpPr txBox="1"/>
            <p:nvPr/>
          </p:nvSpPr>
          <p:spPr>
            <a:xfrm>
              <a:off x="3062394" y="218031"/>
              <a:ext cx="398144" cy="2171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/>
              <a:r>
                <a:rPr lang="en-GB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CC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6D7623C-D508-DC36-1C86-21C415E057C6}"/>
              </a:ext>
            </a:extLst>
          </p:cNvPr>
          <p:cNvSpPr txBox="1"/>
          <p:nvPr/>
        </p:nvSpPr>
        <p:spPr>
          <a:xfrm>
            <a:off x="5749737" y="564324"/>
            <a:ext cx="609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en-US" sz="24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size of one pixel for </a:t>
            </a:r>
            <a:r>
              <a:rPr lang="en-US" sz="2400" i="1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100 </a:t>
            </a:r>
            <a:r>
              <a:rPr lang="en-US" sz="2400" i="1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uk-UA" sz="24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23°</a:t>
            </a:r>
            <a:r>
              <a:rPr lang="uk-UA" sz="2400" i="1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SE" sz="2400" dirty="0">
              <a:solidFill>
                <a:srgbClr val="0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/>
            <a:r>
              <a:rPr lang="uk-UA" sz="24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 = </a:t>
            </a:r>
            <a:r>
              <a:rPr lang="uk-UA" sz="2400" i="1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h/</a:t>
            </a:r>
            <a:r>
              <a:rPr lang="uk-UA" sz="2400" i="1" dirty="0" err="1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2400" i="1" baseline="-25000" dirty="0" err="1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uk-UA" sz="2400" i="1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uk-UA" sz="24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2000/1080 ≈ 1,85 </a:t>
            </a:r>
            <a:r>
              <a:rPr lang="en-US" sz="2400" i="1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uk-UA" sz="2400" i="1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SE" sz="2400" dirty="0">
              <a:solidFill>
                <a:srgbClr val="0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3" name="Таблиця 52">
            <a:extLst>
              <a:ext uri="{FF2B5EF4-FFF2-40B4-BE49-F238E27FC236}">
                <a16:creationId xmlns:a16="http://schemas.microsoft.com/office/drawing/2014/main" id="{F8B312D6-BE95-F934-B54A-71CF2096B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33992"/>
              </p:ext>
            </p:extLst>
          </p:nvPr>
        </p:nvGraphicFramePr>
        <p:xfrm>
          <a:off x="5749738" y="2258960"/>
          <a:ext cx="6384853" cy="2125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342">
                  <a:extLst>
                    <a:ext uri="{9D8B030D-6E8A-4147-A177-3AD203B41FA5}">
                      <a16:colId xmlns:a16="http://schemas.microsoft.com/office/drawing/2014/main" val="244887079"/>
                    </a:ext>
                  </a:extLst>
                </a:gridCol>
                <a:gridCol w="603889">
                  <a:extLst>
                    <a:ext uri="{9D8B030D-6E8A-4147-A177-3AD203B41FA5}">
                      <a16:colId xmlns:a16="http://schemas.microsoft.com/office/drawing/2014/main" val="4190119330"/>
                    </a:ext>
                  </a:extLst>
                </a:gridCol>
                <a:gridCol w="594351">
                  <a:extLst>
                    <a:ext uri="{9D8B030D-6E8A-4147-A177-3AD203B41FA5}">
                      <a16:colId xmlns:a16="http://schemas.microsoft.com/office/drawing/2014/main" val="4234993970"/>
                    </a:ext>
                  </a:extLst>
                </a:gridCol>
                <a:gridCol w="562805">
                  <a:extLst>
                    <a:ext uri="{9D8B030D-6E8A-4147-A177-3AD203B41FA5}">
                      <a16:colId xmlns:a16="http://schemas.microsoft.com/office/drawing/2014/main" val="1438256379"/>
                    </a:ext>
                  </a:extLst>
                </a:gridCol>
                <a:gridCol w="552148">
                  <a:extLst>
                    <a:ext uri="{9D8B030D-6E8A-4147-A177-3AD203B41FA5}">
                      <a16:colId xmlns:a16="http://schemas.microsoft.com/office/drawing/2014/main" val="1896998558"/>
                    </a:ext>
                  </a:extLst>
                </a:gridCol>
                <a:gridCol w="552148">
                  <a:extLst>
                    <a:ext uri="{9D8B030D-6E8A-4147-A177-3AD203B41FA5}">
                      <a16:colId xmlns:a16="http://schemas.microsoft.com/office/drawing/2014/main" val="2511716647"/>
                    </a:ext>
                  </a:extLst>
                </a:gridCol>
                <a:gridCol w="552148">
                  <a:extLst>
                    <a:ext uri="{9D8B030D-6E8A-4147-A177-3AD203B41FA5}">
                      <a16:colId xmlns:a16="http://schemas.microsoft.com/office/drawing/2014/main" val="3605937204"/>
                    </a:ext>
                  </a:extLst>
                </a:gridCol>
                <a:gridCol w="552148">
                  <a:extLst>
                    <a:ext uri="{9D8B030D-6E8A-4147-A177-3AD203B41FA5}">
                      <a16:colId xmlns:a16="http://schemas.microsoft.com/office/drawing/2014/main" val="2120917065"/>
                    </a:ext>
                  </a:extLst>
                </a:gridCol>
                <a:gridCol w="552148">
                  <a:extLst>
                    <a:ext uri="{9D8B030D-6E8A-4147-A177-3AD203B41FA5}">
                      <a16:colId xmlns:a16="http://schemas.microsoft.com/office/drawing/2014/main" val="1999863900"/>
                    </a:ext>
                  </a:extLst>
                </a:gridCol>
                <a:gridCol w="552148">
                  <a:extLst>
                    <a:ext uri="{9D8B030D-6E8A-4147-A177-3AD203B41FA5}">
                      <a16:colId xmlns:a16="http://schemas.microsoft.com/office/drawing/2014/main" val="2703623330"/>
                    </a:ext>
                  </a:extLst>
                </a:gridCol>
                <a:gridCol w="662578">
                  <a:extLst>
                    <a:ext uri="{9D8B030D-6E8A-4147-A177-3AD203B41FA5}">
                      <a16:colId xmlns:a16="http://schemas.microsoft.com/office/drawing/2014/main" val="2217400387"/>
                    </a:ext>
                  </a:extLst>
                </a:gridCol>
              </a:tblGrid>
              <a:tr h="354305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</a:pPr>
                      <a:r>
                        <a:rPr lang="ru-RU" sz="1800" dirty="0">
                          <a:effectLst/>
                        </a:rPr>
                        <a:t>N</a:t>
                      </a:r>
                      <a:r>
                        <a:rPr lang="ru-RU" sz="1800" baseline="-25000" dirty="0">
                          <a:effectLst/>
                        </a:rPr>
                        <a:t>1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15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6326431"/>
                  </a:ext>
                </a:extLst>
              </a:tr>
              <a:tr h="354305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 err="1">
                          <a:effectLst/>
                        </a:rPr>
                        <a:t>N</a:t>
                      </a:r>
                      <a:r>
                        <a:rPr lang="ru-RU" sz="1800" baseline="-25000" dirty="0" err="1">
                          <a:effectLst/>
                        </a:rPr>
                        <a:t>z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64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144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225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893107"/>
                  </a:ext>
                </a:extLst>
              </a:tr>
              <a:tr h="354305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 err="1">
                          <a:effectLst/>
                        </a:rPr>
                        <a:t>N</a:t>
                      </a:r>
                      <a:r>
                        <a:rPr lang="ru-RU" sz="1800" baseline="-25000" dirty="0" err="1">
                          <a:effectLst/>
                        </a:rPr>
                        <a:t>h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1920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960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640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480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384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320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240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192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160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128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561381"/>
                  </a:ext>
                </a:extLst>
              </a:tr>
              <a:tr h="354305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 err="1">
                          <a:effectLst/>
                        </a:rPr>
                        <a:t>N</a:t>
                      </a:r>
                      <a:r>
                        <a:rPr lang="ru-RU" sz="1800" baseline="-25000" dirty="0" err="1">
                          <a:effectLst/>
                        </a:rPr>
                        <a:t>v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1080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540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360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270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216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180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135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108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90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72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6350028"/>
                  </a:ext>
                </a:extLst>
              </a:tr>
              <a:tr h="354305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h, m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35,5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17,8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11,8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8,9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7,1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5,9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4,4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3,6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2,4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5547874"/>
                  </a:ext>
                </a:extLst>
              </a:tr>
              <a:tr h="354305"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b, m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6,7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3,3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2,5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</a:rPr>
                        <a:t>1,7</a:t>
                      </a:r>
                      <a:endParaRPr lang="en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just" hangingPunct="0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</a:rPr>
                        <a:t>1,3</a:t>
                      </a:r>
                      <a:endParaRPr lang="en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1272765"/>
                  </a:ext>
                </a:extLst>
              </a:tr>
            </a:tbl>
          </a:graphicData>
        </a:graphic>
      </p:graphicFrame>
      <p:sp>
        <p:nvSpPr>
          <p:cNvPr id="54" name="Rectangle 1">
            <a:extLst>
              <a:ext uri="{FF2B5EF4-FFF2-40B4-BE49-F238E27FC236}">
                <a16:creationId xmlns:a16="http://schemas.microsoft.com/office/drawing/2014/main" id="{BADC2205-5F38-83BD-8B9D-0DB2D7F2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404" y="1347651"/>
            <a:ext cx="45072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SE" sz="2400" b="0" i="0" u="none" strike="noStrike" cap="none" normalizeH="0" baseline="0" dirty="0">
                <a:ln>
                  <a:noFill/>
                </a:ln>
                <a:solidFill>
                  <a:srgbClr val="0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number and format of split zones of the input image</a:t>
            </a:r>
            <a:endParaRPr kumimoji="0" lang="en-US" altLang="en-SE" sz="2400" b="0" i="0" u="none" strike="noStrike" cap="none" normalizeH="0" baseline="0" dirty="0">
              <a:ln>
                <a:noFill/>
              </a:ln>
              <a:solidFill>
                <a:srgbClr val="004894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Полотно 142">
            <a:extLst>
              <a:ext uri="{FF2B5EF4-FFF2-40B4-BE49-F238E27FC236}">
                <a16:creationId xmlns:a16="http://schemas.microsoft.com/office/drawing/2014/main" id="{095996AA-3869-E800-0177-326659AB1A1E}"/>
              </a:ext>
            </a:extLst>
          </p:cNvPr>
          <p:cNvGrpSpPr/>
          <p:nvPr/>
        </p:nvGrpSpPr>
        <p:grpSpPr>
          <a:xfrm>
            <a:off x="6265925" y="4748530"/>
            <a:ext cx="2905150" cy="1868170"/>
            <a:chOff x="725329" y="0"/>
            <a:chExt cx="2746390" cy="1868170"/>
          </a:xfrm>
        </p:grpSpPr>
        <p:sp>
          <p:nvSpPr>
            <p:cNvPr id="56" name="Прямокутник 55">
              <a:extLst>
                <a:ext uri="{FF2B5EF4-FFF2-40B4-BE49-F238E27FC236}">
                  <a16:creationId xmlns:a16="http://schemas.microsoft.com/office/drawing/2014/main" id="{736C16E4-01D8-5AB4-AEFD-6DF9BD9726BA}"/>
                </a:ext>
              </a:extLst>
            </p:cNvPr>
            <p:cNvSpPr/>
            <p:nvPr/>
          </p:nvSpPr>
          <p:spPr>
            <a:xfrm>
              <a:off x="805717" y="0"/>
              <a:ext cx="2666002" cy="1868170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57" name="Поле 64">
              <a:extLst>
                <a:ext uri="{FF2B5EF4-FFF2-40B4-BE49-F238E27FC236}">
                  <a16:creationId xmlns:a16="http://schemas.microsoft.com/office/drawing/2014/main" id="{58107C90-F5D0-D66A-5B56-7A87CD3F7BAF}"/>
                </a:ext>
              </a:extLst>
            </p:cNvPr>
            <p:cNvSpPr txBox="1"/>
            <p:nvPr/>
          </p:nvSpPr>
          <p:spPr>
            <a:xfrm>
              <a:off x="1465893" y="130559"/>
              <a:ext cx="630442" cy="2635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hangingPunct="0"/>
              <a:r>
                <a:rPr lang="en-US" sz="1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SCVD</a:t>
              </a:r>
              <a:endPara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Блок-схема: магнітний диск 57">
              <a:extLst>
                <a:ext uri="{FF2B5EF4-FFF2-40B4-BE49-F238E27FC236}">
                  <a16:creationId xmlns:a16="http://schemas.microsoft.com/office/drawing/2014/main" id="{C9CB1CE4-46B2-6424-0C81-7A99FFD47F33}"/>
                </a:ext>
              </a:extLst>
            </p:cNvPr>
            <p:cNvSpPr/>
            <p:nvPr/>
          </p:nvSpPr>
          <p:spPr>
            <a:xfrm rot="7688836">
              <a:off x="1954112" y="195279"/>
              <a:ext cx="412364" cy="244331"/>
            </a:xfrm>
            <a:prstGeom prst="flowChartMagneticDisk">
              <a:avLst/>
            </a:prstGeom>
            <a:solidFill>
              <a:srgbClr val="00B0F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cxnSp>
          <p:nvCxnSpPr>
            <p:cNvPr id="59" name="Пряма сполучна лінія 58">
              <a:extLst>
                <a:ext uri="{FF2B5EF4-FFF2-40B4-BE49-F238E27FC236}">
                  <a16:creationId xmlns:a16="http://schemas.microsoft.com/office/drawing/2014/main" id="{C11DDDCE-FC34-A73A-7BC8-884597B6E232}"/>
                </a:ext>
              </a:extLst>
            </p:cNvPr>
            <p:cNvCxnSpPr/>
            <p:nvPr/>
          </p:nvCxnSpPr>
          <p:spPr>
            <a:xfrm flipH="1" flipV="1">
              <a:off x="2210764" y="374905"/>
              <a:ext cx="700269" cy="538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Поле 64">
              <a:extLst>
                <a:ext uri="{FF2B5EF4-FFF2-40B4-BE49-F238E27FC236}">
                  <a16:creationId xmlns:a16="http://schemas.microsoft.com/office/drawing/2014/main" id="{5D302494-F03C-B6A8-E072-193EBD5D6488}"/>
                </a:ext>
              </a:extLst>
            </p:cNvPr>
            <p:cNvSpPr txBox="1"/>
            <p:nvPr/>
          </p:nvSpPr>
          <p:spPr>
            <a:xfrm>
              <a:off x="2837382" y="1183441"/>
              <a:ext cx="559454" cy="2628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hangingPunct="0"/>
              <a:r>
                <a:rPr lang="en-US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SCHD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Поле 64">
              <a:extLst>
                <a:ext uri="{FF2B5EF4-FFF2-40B4-BE49-F238E27FC236}">
                  <a16:creationId xmlns:a16="http://schemas.microsoft.com/office/drawing/2014/main" id="{6E6CE649-D175-8908-263A-E61F4EAA96FA}"/>
                </a:ext>
              </a:extLst>
            </p:cNvPr>
            <p:cNvSpPr txBox="1"/>
            <p:nvPr/>
          </p:nvSpPr>
          <p:spPr>
            <a:xfrm>
              <a:off x="1651229" y="1183662"/>
              <a:ext cx="329270" cy="2641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hangingPunct="0"/>
              <a:r>
                <a:rPr lang="en-US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β</a:t>
              </a:r>
              <a:r>
                <a:rPr lang="en-US" sz="10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en-SE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Блок-схема: магнітний диск 61">
              <a:extLst>
                <a:ext uri="{FF2B5EF4-FFF2-40B4-BE49-F238E27FC236}">
                  <a16:creationId xmlns:a16="http://schemas.microsoft.com/office/drawing/2014/main" id="{3FA33875-0186-26DC-57AD-DD3ED5010037}"/>
                </a:ext>
              </a:extLst>
            </p:cNvPr>
            <p:cNvSpPr/>
            <p:nvPr/>
          </p:nvSpPr>
          <p:spPr>
            <a:xfrm>
              <a:off x="2261741" y="1050867"/>
              <a:ext cx="608854" cy="274724"/>
            </a:xfrm>
            <a:prstGeom prst="flowChartMagneticDisk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CDBB6A71-7E0B-6EA1-6A25-36F55B52EC75}"/>
                </a:ext>
              </a:extLst>
            </p:cNvPr>
            <p:cNvSpPr/>
            <p:nvPr/>
          </p:nvSpPr>
          <p:spPr>
            <a:xfrm rot="21152091">
              <a:off x="1162648" y="1235783"/>
              <a:ext cx="213360" cy="26606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grpSp>
          <p:nvGrpSpPr>
            <p:cNvPr id="29696" name="Групувати 29695">
              <a:extLst>
                <a:ext uri="{FF2B5EF4-FFF2-40B4-BE49-F238E27FC236}">
                  <a16:creationId xmlns:a16="http://schemas.microsoft.com/office/drawing/2014/main" id="{BCE1F9F1-1F15-9D6A-4FFE-1C80A510B1F3}"/>
                </a:ext>
              </a:extLst>
            </p:cNvPr>
            <p:cNvGrpSpPr/>
            <p:nvPr/>
          </p:nvGrpSpPr>
          <p:grpSpPr>
            <a:xfrm>
              <a:off x="725329" y="1074411"/>
              <a:ext cx="905712" cy="676479"/>
              <a:chOff x="-24569" y="941705"/>
              <a:chExt cx="906332" cy="676812"/>
            </a:xfrm>
          </p:grpSpPr>
          <p:sp>
            <p:nvSpPr>
              <p:cNvPr id="29722" name="Паралелограм 29721">
                <a:extLst>
                  <a:ext uri="{FF2B5EF4-FFF2-40B4-BE49-F238E27FC236}">
                    <a16:creationId xmlns:a16="http://schemas.microsoft.com/office/drawing/2014/main" id="{FA7194CA-236B-1576-898A-2DDDCE08997D}"/>
                  </a:ext>
                </a:extLst>
              </p:cNvPr>
              <p:cNvSpPr/>
              <p:nvPr/>
            </p:nvSpPr>
            <p:spPr>
              <a:xfrm rot="830359" flipH="1">
                <a:off x="-24569" y="999719"/>
                <a:ext cx="906332" cy="566538"/>
              </a:xfrm>
              <a:prstGeom prst="parallelogram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E"/>
              </a:p>
            </p:txBody>
          </p:sp>
          <p:cxnSp>
            <p:nvCxnSpPr>
              <p:cNvPr id="29723" name="Пряма сполучна лінія 29722">
                <a:extLst>
                  <a:ext uri="{FF2B5EF4-FFF2-40B4-BE49-F238E27FC236}">
                    <a16:creationId xmlns:a16="http://schemas.microsoft.com/office/drawing/2014/main" id="{4DDE702D-E359-3C20-CBCC-0FA2DAB57B19}"/>
                  </a:ext>
                </a:extLst>
              </p:cNvPr>
              <p:cNvCxnSpPr/>
              <p:nvPr/>
            </p:nvCxnSpPr>
            <p:spPr>
              <a:xfrm flipH="1">
                <a:off x="420953" y="983547"/>
                <a:ext cx="561" cy="579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24" name="Пряма сполучна лінія 29723">
                <a:extLst>
                  <a:ext uri="{FF2B5EF4-FFF2-40B4-BE49-F238E27FC236}">
                    <a16:creationId xmlns:a16="http://schemas.microsoft.com/office/drawing/2014/main" id="{2CC63502-27D3-4019-AF12-730C501FA514}"/>
                  </a:ext>
                </a:extLst>
              </p:cNvPr>
              <p:cNvCxnSpPr/>
              <p:nvPr/>
            </p:nvCxnSpPr>
            <p:spPr>
              <a:xfrm flipH="1">
                <a:off x="241389" y="941705"/>
                <a:ext cx="561" cy="579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25" name="Пряма сполучна лінія 29724">
                <a:extLst>
                  <a:ext uri="{FF2B5EF4-FFF2-40B4-BE49-F238E27FC236}">
                    <a16:creationId xmlns:a16="http://schemas.microsoft.com/office/drawing/2014/main" id="{03B2D1AA-B538-DE06-38FC-83240E2ECAF6}"/>
                  </a:ext>
                </a:extLst>
              </p:cNvPr>
              <p:cNvCxnSpPr/>
              <p:nvPr/>
            </p:nvCxnSpPr>
            <p:spPr>
              <a:xfrm flipH="1">
                <a:off x="603281" y="1039485"/>
                <a:ext cx="561" cy="579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26" name="Пряма сполучна лінія 29725">
                <a:extLst>
                  <a:ext uri="{FF2B5EF4-FFF2-40B4-BE49-F238E27FC236}">
                    <a16:creationId xmlns:a16="http://schemas.microsoft.com/office/drawing/2014/main" id="{5EDA9CF6-841C-5352-009D-F42DEBEC138B}"/>
                  </a:ext>
                </a:extLst>
              </p:cNvPr>
              <p:cNvCxnSpPr/>
              <p:nvPr/>
            </p:nvCxnSpPr>
            <p:spPr>
              <a:xfrm flipH="1" flipV="1">
                <a:off x="55874" y="1195463"/>
                <a:ext cx="729238" cy="1806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27" name="Пряма сполучна лінія 29726">
                <a:extLst>
                  <a:ext uri="{FF2B5EF4-FFF2-40B4-BE49-F238E27FC236}">
                    <a16:creationId xmlns:a16="http://schemas.microsoft.com/office/drawing/2014/main" id="{86756C53-A936-A7E0-BD73-2EC4383DE921}"/>
                  </a:ext>
                </a:extLst>
              </p:cNvPr>
              <p:cNvCxnSpPr/>
              <p:nvPr/>
            </p:nvCxnSpPr>
            <p:spPr>
              <a:xfrm flipH="1" flipV="1">
                <a:off x="55874" y="1039123"/>
                <a:ext cx="729238" cy="193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28" name="Пряма сполучна лінія 29727">
                <a:extLst>
                  <a:ext uri="{FF2B5EF4-FFF2-40B4-BE49-F238E27FC236}">
                    <a16:creationId xmlns:a16="http://schemas.microsoft.com/office/drawing/2014/main" id="{BFB113DD-30EA-01D5-576B-1804E74E723E}"/>
                  </a:ext>
                </a:extLst>
              </p:cNvPr>
              <p:cNvCxnSpPr/>
              <p:nvPr/>
            </p:nvCxnSpPr>
            <p:spPr>
              <a:xfrm flipH="1" flipV="1">
                <a:off x="55874" y="1339087"/>
                <a:ext cx="729238" cy="1806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97" name="Групувати 29696">
              <a:extLst>
                <a:ext uri="{FF2B5EF4-FFF2-40B4-BE49-F238E27FC236}">
                  <a16:creationId xmlns:a16="http://schemas.microsoft.com/office/drawing/2014/main" id="{D89E649A-5889-75DA-9656-152BFB10F70E}"/>
                </a:ext>
              </a:extLst>
            </p:cNvPr>
            <p:cNvGrpSpPr/>
            <p:nvPr/>
          </p:nvGrpSpPr>
          <p:grpSpPr>
            <a:xfrm>
              <a:off x="2367630" y="467534"/>
              <a:ext cx="433070" cy="363855"/>
              <a:chOff x="180000" y="180000"/>
              <a:chExt cx="433070" cy="363855"/>
            </a:xfrm>
          </p:grpSpPr>
          <p:sp>
            <p:nvSpPr>
              <p:cNvPr id="29720" name="Блок-схема: пам'ять із прямим доступом 29719">
                <a:extLst>
                  <a:ext uri="{FF2B5EF4-FFF2-40B4-BE49-F238E27FC236}">
                    <a16:creationId xmlns:a16="http://schemas.microsoft.com/office/drawing/2014/main" id="{77AAD044-2ADF-2937-3F0B-85C49C798038}"/>
                  </a:ext>
                </a:extLst>
              </p:cNvPr>
              <p:cNvSpPr/>
              <p:nvPr/>
            </p:nvSpPr>
            <p:spPr>
              <a:xfrm rot="8767552">
                <a:off x="180000" y="180000"/>
                <a:ext cx="433070" cy="363855"/>
              </a:xfrm>
              <a:prstGeom prst="flowChartMagneticDrum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E"/>
              </a:p>
            </p:txBody>
          </p:sp>
          <p:sp>
            <p:nvSpPr>
              <p:cNvPr id="29721" name="Блок-схема: пам'ять із прямим доступом 29720">
                <a:extLst>
                  <a:ext uri="{FF2B5EF4-FFF2-40B4-BE49-F238E27FC236}">
                    <a16:creationId xmlns:a16="http://schemas.microsoft.com/office/drawing/2014/main" id="{7AF827E5-7CD5-19C9-7B41-BB1F5562FE18}"/>
                  </a:ext>
                </a:extLst>
              </p:cNvPr>
              <p:cNvSpPr/>
              <p:nvPr/>
            </p:nvSpPr>
            <p:spPr>
              <a:xfrm rot="8767552">
                <a:off x="232070" y="343830"/>
                <a:ext cx="73660" cy="180340"/>
              </a:xfrm>
              <a:prstGeom prst="flowChartMagneticDrum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E"/>
              </a:p>
            </p:txBody>
          </p:sp>
        </p:grpSp>
        <p:cxnSp>
          <p:nvCxnSpPr>
            <p:cNvPr id="29698" name="Пряма сполучна лінія 29697">
              <a:extLst>
                <a:ext uri="{FF2B5EF4-FFF2-40B4-BE49-F238E27FC236}">
                  <a16:creationId xmlns:a16="http://schemas.microsoft.com/office/drawing/2014/main" id="{F83A584D-9A80-CF62-6711-F92C90F629E2}"/>
                </a:ext>
              </a:extLst>
            </p:cNvPr>
            <p:cNvCxnSpPr/>
            <p:nvPr/>
          </p:nvCxnSpPr>
          <p:spPr>
            <a:xfrm flipH="1">
              <a:off x="1224176" y="725801"/>
              <a:ext cx="1248696" cy="5042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99" name="Пряма сполучна лінія 29698">
              <a:extLst>
                <a:ext uri="{FF2B5EF4-FFF2-40B4-BE49-F238E27FC236}">
                  <a16:creationId xmlns:a16="http://schemas.microsoft.com/office/drawing/2014/main" id="{6CFA2C77-9B8B-0E24-D94E-D27A68650D23}"/>
                </a:ext>
              </a:extLst>
            </p:cNvPr>
            <p:cNvCxnSpPr>
              <a:endCxn id="63" idx="5"/>
            </p:cNvCxnSpPr>
            <p:nvPr/>
          </p:nvCxnSpPr>
          <p:spPr>
            <a:xfrm flipH="1">
              <a:off x="1356344" y="722626"/>
              <a:ext cx="1115258" cy="7296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0" name="Дуга 29699">
              <a:extLst>
                <a:ext uri="{FF2B5EF4-FFF2-40B4-BE49-F238E27FC236}">
                  <a16:creationId xmlns:a16="http://schemas.microsoft.com/office/drawing/2014/main" id="{99C4FFCB-878B-7831-098F-DF16682B59AE}"/>
                </a:ext>
              </a:extLst>
            </p:cNvPr>
            <p:cNvSpPr/>
            <p:nvPr/>
          </p:nvSpPr>
          <p:spPr>
            <a:xfrm rot="20357691">
              <a:off x="1375151" y="884462"/>
              <a:ext cx="288693" cy="964196"/>
            </a:xfrm>
            <a:prstGeom prst="arc">
              <a:avLst>
                <a:gd name="adj1" fmla="val 17204112"/>
                <a:gd name="adj2" fmla="val 1162923"/>
              </a:avLst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sp>
          <p:nvSpPr>
            <p:cNvPr id="29701" name="Дуга 29700">
              <a:extLst>
                <a:ext uri="{FF2B5EF4-FFF2-40B4-BE49-F238E27FC236}">
                  <a16:creationId xmlns:a16="http://schemas.microsoft.com/office/drawing/2014/main" id="{90121D6E-C51C-7C65-E760-C7A0E7484D2C}"/>
                </a:ext>
              </a:extLst>
            </p:cNvPr>
            <p:cNvSpPr/>
            <p:nvPr/>
          </p:nvSpPr>
          <p:spPr>
            <a:xfrm rot="19611648">
              <a:off x="1275651" y="705294"/>
              <a:ext cx="282575" cy="909955"/>
            </a:xfrm>
            <a:prstGeom prst="arc">
              <a:avLst>
                <a:gd name="adj1" fmla="val 19346471"/>
                <a:gd name="adj2" fmla="val 1162923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sp>
          <p:nvSpPr>
            <p:cNvPr id="29706" name="Дуга 29705">
              <a:extLst>
                <a:ext uri="{FF2B5EF4-FFF2-40B4-BE49-F238E27FC236}">
                  <a16:creationId xmlns:a16="http://schemas.microsoft.com/office/drawing/2014/main" id="{9CA23ADC-A5B0-AB58-D74D-B43D9E5F4821}"/>
                </a:ext>
              </a:extLst>
            </p:cNvPr>
            <p:cNvSpPr/>
            <p:nvPr/>
          </p:nvSpPr>
          <p:spPr>
            <a:xfrm rot="9882477">
              <a:off x="1632861" y="814986"/>
              <a:ext cx="282575" cy="870346"/>
            </a:xfrm>
            <a:prstGeom prst="arc">
              <a:avLst>
                <a:gd name="adj1" fmla="val 19346471"/>
                <a:gd name="adj2" fmla="val 1162923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grpSp>
          <p:nvGrpSpPr>
            <p:cNvPr id="29707" name="Групувати 29706">
              <a:extLst>
                <a:ext uri="{FF2B5EF4-FFF2-40B4-BE49-F238E27FC236}">
                  <a16:creationId xmlns:a16="http://schemas.microsoft.com/office/drawing/2014/main" id="{48CC2E1A-4C28-9458-2C72-B7CCF0C85E69}"/>
                </a:ext>
              </a:extLst>
            </p:cNvPr>
            <p:cNvGrpSpPr/>
            <p:nvPr/>
          </p:nvGrpSpPr>
          <p:grpSpPr>
            <a:xfrm>
              <a:off x="2789499" y="780019"/>
              <a:ext cx="81022" cy="375256"/>
              <a:chOff x="2789499" y="1192192"/>
              <a:chExt cx="81022" cy="375256"/>
            </a:xfrm>
          </p:grpSpPr>
          <p:cxnSp>
            <p:nvCxnSpPr>
              <p:cNvPr id="29718" name="Пряма сполучна лінія 29717">
                <a:extLst>
                  <a:ext uri="{FF2B5EF4-FFF2-40B4-BE49-F238E27FC236}">
                    <a16:creationId xmlns:a16="http://schemas.microsoft.com/office/drawing/2014/main" id="{DF3B505C-5F96-1471-5E33-593EAE12556A}"/>
                  </a:ext>
                </a:extLst>
              </p:cNvPr>
              <p:cNvCxnSpPr/>
              <p:nvPr/>
            </p:nvCxnSpPr>
            <p:spPr>
              <a:xfrm flipV="1">
                <a:off x="2816380" y="1301230"/>
                <a:ext cx="5787" cy="2662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9" name="Овал 29718">
                <a:extLst>
                  <a:ext uri="{FF2B5EF4-FFF2-40B4-BE49-F238E27FC236}">
                    <a16:creationId xmlns:a16="http://schemas.microsoft.com/office/drawing/2014/main" id="{2A64CDC7-E53F-219E-C266-98B2C891AF77}"/>
                  </a:ext>
                </a:extLst>
              </p:cNvPr>
              <p:cNvSpPr/>
              <p:nvPr/>
            </p:nvSpPr>
            <p:spPr>
              <a:xfrm>
                <a:off x="2789499" y="1192192"/>
                <a:ext cx="81022" cy="109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E"/>
              </a:p>
            </p:txBody>
          </p:sp>
        </p:grpSp>
        <p:grpSp>
          <p:nvGrpSpPr>
            <p:cNvPr id="29708" name="Групувати 29707">
              <a:extLst>
                <a:ext uri="{FF2B5EF4-FFF2-40B4-BE49-F238E27FC236}">
                  <a16:creationId xmlns:a16="http://schemas.microsoft.com/office/drawing/2014/main" id="{A9383605-B4CB-544F-4013-51199DF83CE2}"/>
                </a:ext>
              </a:extLst>
            </p:cNvPr>
            <p:cNvGrpSpPr/>
            <p:nvPr/>
          </p:nvGrpSpPr>
          <p:grpSpPr>
            <a:xfrm>
              <a:off x="2296183" y="413505"/>
              <a:ext cx="80644" cy="374650"/>
              <a:chOff x="0" y="0"/>
              <a:chExt cx="81022" cy="375256"/>
            </a:xfrm>
          </p:grpSpPr>
          <p:cxnSp>
            <p:nvCxnSpPr>
              <p:cNvPr id="29716" name="Пряма сполучна лінія 29715">
                <a:extLst>
                  <a:ext uri="{FF2B5EF4-FFF2-40B4-BE49-F238E27FC236}">
                    <a16:creationId xmlns:a16="http://schemas.microsoft.com/office/drawing/2014/main" id="{37F03D45-EC5E-71EF-0E01-478AD537EF01}"/>
                  </a:ext>
                </a:extLst>
              </p:cNvPr>
              <p:cNvCxnSpPr/>
              <p:nvPr/>
            </p:nvCxnSpPr>
            <p:spPr>
              <a:xfrm flipV="1">
                <a:off x="26881" y="109038"/>
                <a:ext cx="5787" cy="2662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7" name="Овал 29716">
                <a:extLst>
                  <a:ext uri="{FF2B5EF4-FFF2-40B4-BE49-F238E27FC236}">
                    <a16:creationId xmlns:a16="http://schemas.microsoft.com/office/drawing/2014/main" id="{B713D628-A400-0796-803F-1D68AA9579C9}"/>
                  </a:ext>
                </a:extLst>
              </p:cNvPr>
              <p:cNvSpPr/>
              <p:nvPr/>
            </p:nvSpPr>
            <p:spPr>
              <a:xfrm>
                <a:off x="0" y="0"/>
                <a:ext cx="81022" cy="109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E"/>
              </a:p>
            </p:txBody>
          </p:sp>
        </p:grpSp>
        <p:cxnSp>
          <p:nvCxnSpPr>
            <p:cNvPr id="29709" name="Пряма сполучна лінія 29708">
              <a:extLst>
                <a:ext uri="{FF2B5EF4-FFF2-40B4-BE49-F238E27FC236}">
                  <a16:creationId xmlns:a16="http://schemas.microsoft.com/office/drawing/2014/main" id="{2B77191A-7062-32C0-BBE8-04C03C4BA30E}"/>
                </a:ext>
              </a:extLst>
            </p:cNvPr>
            <p:cNvCxnSpPr/>
            <p:nvPr/>
          </p:nvCxnSpPr>
          <p:spPr>
            <a:xfrm flipH="1" flipV="1">
              <a:off x="2313992" y="782145"/>
              <a:ext cx="511317" cy="373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10" name="Пряма сполучна лінія 29709">
              <a:extLst>
                <a:ext uri="{FF2B5EF4-FFF2-40B4-BE49-F238E27FC236}">
                  <a16:creationId xmlns:a16="http://schemas.microsoft.com/office/drawing/2014/main" id="{849C5E92-8BD4-25BC-520A-A470B876DD92}"/>
                </a:ext>
              </a:extLst>
            </p:cNvPr>
            <p:cNvCxnSpPr/>
            <p:nvPr/>
          </p:nvCxnSpPr>
          <p:spPr>
            <a:xfrm flipV="1">
              <a:off x="2552856" y="981434"/>
              <a:ext cx="3510" cy="1142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1" name="Овал 29710">
              <a:extLst>
                <a:ext uri="{FF2B5EF4-FFF2-40B4-BE49-F238E27FC236}">
                  <a16:creationId xmlns:a16="http://schemas.microsoft.com/office/drawing/2014/main" id="{B4529D4B-45F8-5FD0-FC7C-2DC4BAF384B7}"/>
                </a:ext>
              </a:extLst>
            </p:cNvPr>
            <p:cNvSpPr/>
            <p:nvPr/>
          </p:nvSpPr>
          <p:spPr>
            <a:xfrm>
              <a:off x="2534194" y="916507"/>
              <a:ext cx="48519" cy="658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sp>
          <p:nvSpPr>
            <p:cNvPr id="29712" name="Дуга 29711">
              <a:extLst>
                <a:ext uri="{FF2B5EF4-FFF2-40B4-BE49-F238E27FC236}">
                  <a16:creationId xmlns:a16="http://schemas.microsoft.com/office/drawing/2014/main" id="{72806E5F-F426-0FFE-27D4-07113375491F}"/>
                </a:ext>
              </a:extLst>
            </p:cNvPr>
            <p:cNvSpPr/>
            <p:nvPr/>
          </p:nvSpPr>
          <p:spPr>
            <a:xfrm rot="8530522">
              <a:off x="2352386" y="699369"/>
              <a:ext cx="552544" cy="403625"/>
            </a:xfrm>
            <a:prstGeom prst="arc">
              <a:avLst>
                <a:gd name="adj1" fmla="val 17424584"/>
                <a:gd name="adj2" fmla="val 0"/>
              </a:avLst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sp>
          <p:nvSpPr>
            <p:cNvPr id="29713" name="Овал 29712">
              <a:extLst>
                <a:ext uri="{FF2B5EF4-FFF2-40B4-BE49-F238E27FC236}">
                  <a16:creationId xmlns:a16="http://schemas.microsoft.com/office/drawing/2014/main" id="{6BC7E3DD-9F04-9C3C-DAD9-6892A50D178B}"/>
                </a:ext>
              </a:extLst>
            </p:cNvPr>
            <p:cNvSpPr/>
            <p:nvPr/>
          </p:nvSpPr>
          <p:spPr>
            <a:xfrm rot="2395786">
              <a:off x="2202878" y="346326"/>
              <a:ext cx="48260" cy="654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sp>
          <p:nvSpPr>
            <p:cNvPr id="29714" name="Овал 29713">
              <a:extLst>
                <a:ext uri="{FF2B5EF4-FFF2-40B4-BE49-F238E27FC236}">
                  <a16:creationId xmlns:a16="http://schemas.microsoft.com/office/drawing/2014/main" id="{60E83C9E-FC3A-91A2-36CE-2A36DC1DF241}"/>
                </a:ext>
              </a:extLst>
            </p:cNvPr>
            <p:cNvSpPr/>
            <p:nvPr/>
          </p:nvSpPr>
          <p:spPr>
            <a:xfrm rot="5400000">
              <a:off x="2531314" y="1055452"/>
              <a:ext cx="48260" cy="654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  <p:sp>
          <p:nvSpPr>
            <p:cNvPr id="29715" name="Дуга 29714">
              <a:extLst>
                <a:ext uri="{FF2B5EF4-FFF2-40B4-BE49-F238E27FC236}">
                  <a16:creationId xmlns:a16="http://schemas.microsoft.com/office/drawing/2014/main" id="{2D803713-2A3E-838A-6D91-6386D4255904}"/>
                </a:ext>
              </a:extLst>
            </p:cNvPr>
            <p:cNvSpPr/>
            <p:nvPr/>
          </p:nvSpPr>
          <p:spPr>
            <a:xfrm rot="15826209">
              <a:off x="2019995" y="253019"/>
              <a:ext cx="536575" cy="397510"/>
            </a:xfrm>
            <a:prstGeom prst="arc">
              <a:avLst>
                <a:gd name="adj1" fmla="val 17424584"/>
                <a:gd name="adj2" fmla="val 0"/>
              </a:avLst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SE"/>
            </a:p>
          </p:txBody>
        </p:sp>
      </p:grpSp>
    </p:spTree>
    <p:extLst>
      <p:ext uri="{BB962C8B-B14F-4D97-AF65-F5344CB8AC3E}">
        <p14:creationId xmlns:p14="http://schemas.microsoft.com/office/powerpoint/2010/main" val="24169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 bwMode="auto">
          <a:xfrm>
            <a:off x="8763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3B68474-7EEB-4AFF-BCC9-615993E14A4D}" type="slidenum">
              <a:rPr lang="ru-RU" altLang="uk-UA" sz="1000" b="1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uk-UA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-1" y="30404"/>
            <a:ext cx="121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A bit of… philosophy</a:t>
            </a:r>
            <a:endParaRPr 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55340" y="719894"/>
            <a:ext cx="119792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004894"/>
                </a:solidFill>
              </a:rPr>
              <a:t>We must be grateful to God that He created the world in such a way that everything simple is true and everything complicated is untrue.</a:t>
            </a:r>
          </a:p>
          <a:p>
            <a:r>
              <a:rPr lang="en-US" sz="2400" dirty="0">
                <a:solidFill>
                  <a:srgbClr val="004894"/>
                </a:solidFill>
              </a:rPr>
              <a:t> - </a:t>
            </a:r>
            <a:r>
              <a:rPr lang="en-US" sz="2400" dirty="0" err="1">
                <a:solidFill>
                  <a:srgbClr val="004894"/>
                </a:solidFill>
              </a:rPr>
              <a:t>Hryhorii</a:t>
            </a:r>
            <a:r>
              <a:rPr lang="en-US" sz="2400" dirty="0">
                <a:solidFill>
                  <a:srgbClr val="004894"/>
                </a:solidFill>
              </a:rPr>
              <a:t> </a:t>
            </a:r>
            <a:r>
              <a:rPr lang="en-US" sz="2400" i="1" dirty="0" err="1">
                <a:solidFill>
                  <a:srgbClr val="004894"/>
                </a:solidFill>
              </a:rPr>
              <a:t>Skovoroda</a:t>
            </a:r>
            <a:r>
              <a:rPr lang="en-US" sz="2400" dirty="0">
                <a:solidFill>
                  <a:srgbClr val="004894"/>
                </a:solidFill>
              </a:rPr>
              <a:t> -</a:t>
            </a:r>
          </a:p>
          <a:p>
            <a:r>
              <a:rPr lang="en-US" sz="2400" dirty="0">
                <a:solidFill>
                  <a:srgbClr val="004894"/>
                </a:solidFill>
              </a:rPr>
              <a:t>(18th-century Ukrainian philosopher)</a:t>
            </a:r>
          </a:p>
          <a:p>
            <a:r>
              <a:rPr lang="en-US" sz="2800" b="1" dirty="0">
                <a:solidFill>
                  <a:srgbClr val="004894"/>
                </a:solidFill>
              </a:rPr>
              <a:t>Cited on</a:t>
            </a:r>
            <a:r>
              <a:rPr lang="en-US" sz="2800" dirty="0">
                <a:solidFill>
                  <a:srgbClr val="004894"/>
                </a:solidFill>
              </a:rPr>
              <a:t>: Siebert, William </a:t>
            </a:r>
            <a:r>
              <a:rPr lang="en-US" sz="2800" dirty="0" err="1">
                <a:solidFill>
                  <a:srgbClr val="004894"/>
                </a:solidFill>
              </a:rPr>
              <a:t>McC</a:t>
            </a:r>
            <a:r>
              <a:rPr lang="en-US" sz="2800" dirty="0">
                <a:solidFill>
                  <a:srgbClr val="004894"/>
                </a:solidFill>
              </a:rPr>
              <a:t>. Circuits, signals, and systems. The MIT Press, </a:t>
            </a:r>
            <a:r>
              <a:rPr lang="en-US" sz="2800" b="1" dirty="0">
                <a:solidFill>
                  <a:srgbClr val="004894"/>
                </a:solidFill>
                <a:highlight>
                  <a:srgbClr val="FFFF00"/>
                </a:highlight>
              </a:rPr>
              <a:t>1986</a:t>
            </a:r>
            <a:r>
              <a:rPr lang="en-US" sz="2800" dirty="0">
                <a:solidFill>
                  <a:srgbClr val="004894"/>
                </a:solidFill>
              </a:rPr>
              <a:t>.</a:t>
            </a: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36" y="6370637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25715-1541-2D61-F7C6-A33A33236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152" y="3046411"/>
            <a:ext cx="2399562" cy="35753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6B3CE8-FA88-AF4A-53CC-48FDE1CB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20" y="2954366"/>
            <a:ext cx="2642220" cy="36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1AE177-388E-4A45-9A9C-D709B3857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88" y="4199360"/>
            <a:ext cx="2434396" cy="2434396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1393118-102B-4AAB-B23A-185F5163E5DB}"/>
              </a:ext>
            </a:extLst>
          </p:cNvPr>
          <p:cNvSpPr txBox="1">
            <a:spLocks/>
          </p:cNvSpPr>
          <p:nvPr/>
        </p:nvSpPr>
        <p:spPr>
          <a:xfrm>
            <a:off x="3485710" y="6497163"/>
            <a:ext cx="3312368" cy="288032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530-77B2-4A5E-A987-CA2C6559C507}" type="datetimeyyyy">
              <a:rPr lang="en-US" smtClean="0"/>
              <a:pPr/>
              <a:t>2022</a:t>
            </a:fld>
            <a:r>
              <a:rPr lang="en-US" dirty="0"/>
              <a:t> by Volodymyr P. Voytenko</a:t>
            </a:r>
          </a:p>
        </p:txBody>
      </p:sp>
      <p:sp>
        <p:nvSpPr>
          <p:cNvPr id="2" name="Google Shape;66;p15">
            <a:extLst>
              <a:ext uri="{FF2B5EF4-FFF2-40B4-BE49-F238E27FC236}">
                <a16:creationId xmlns:a16="http://schemas.microsoft.com/office/drawing/2014/main" id="{FC528F6F-FBEC-89C5-18C4-1446C4351649}"/>
              </a:ext>
            </a:extLst>
          </p:cNvPr>
          <p:cNvSpPr txBox="1">
            <a:spLocks/>
          </p:cNvSpPr>
          <p:nvPr/>
        </p:nvSpPr>
        <p:spPr>
          <a:xfrm>
            <a:off x="947428" y="2132856"/>
            <a:ext cx="9505056" cy="2160240"/>
          </a:xfrm>
          <a:prstGeom prst="rect">
            <a:avLst/>
          </a:prstGeom>
        </p:spPr>
        <p:txBody>
          <a:bodyPr spcFirstLastPara="1" vert="horz" wrap="square" lIns="45713" tIns="45713" rIns="45713" bIns="4571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PhD in Technical Sciences, Docent, Associated Professor on the Department of Electronics, Automation, Robotics and Mechatronics.</a:t>
            </a:r>
            <a:endParaRPr lang="ru-RU" altLang="uk-UA" sz="2400" dirty="0">
              <a:solidFill>
                <a:srgbClr val="0048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Chernihiv </a:t>
            </a:r>
            <a:r>
              <a:rPr lang="sv-SE" sz="2400" dirty="0" err="1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Polytechnic</a:t>
            </a:r>
            <a:r>
              <a:rPr lang="sv-SE" sz="2400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National University.</a:t>
            </a:r>
            <a:endParaRPr lang="en-GB" altLang="uk-UA" sz="2400" dirty="0">
              <a:solidFill>
                <a:srgbClr val="0048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Chernihiv, </a:t>
            </a:r>
            <a:r>
              <a:rPr lang="sv-SE" sz="2400" dirty="0" err="1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endParaRPr lang="sv-SE" sz="2400" dirty="0">
              <a:solidFill>
                <a:srgbClr val="0048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solidFill>
                <a:srgbClr val="0048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volodymyr.voitenko@control.lth.se</a:t>
            </a:r>
            <a:r>
              <a:rPr lang="en-GB" sz="2400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altLang="uk-UA" sz="2400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 3N:21</a:t>
            </a:r>
            <a:r>
              <a:rPr lang="uk-UA" altLang="uk-UA" sz="2400" kern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”</a:t>
            </a:r>
            <a:endParaRPr lang="uk-UA" sz="2400" kern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0CEA3-5427-0A84-42CB-D213EACF4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308" y="2997442"/>
            <a:ext cx="1200000" cy="14349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CD4FF19-E3E2-136A-11F3-8D19E57C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88" y="1388444"/>
            <a:ext cx="4788532" cy="592973"/>
          </a:xfrm>
        </p:spPr>
        <p:txBody>
          <a:bodyPr/>
          <a:lstStyle/>
          <a:p>
            <a:r>
              <a:rPr lang="en-GB" altLang="uk-UA" sz="3200" b="1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Volodymyr </a:t>
            </a:r>
            <a:r>
              <a:rPr lang="en-GB" altLang="uk-UA" sz="3200" b="1" dirty="0" err="1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Voitenko</a:t>
            </a:r>
            <a:endParaRPr lang="en-SE" sz="3200" dirty="0"/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17BCDA79-A74B-94D6-36A6-3CBA7371F1D0}"/>
              </a:ext>
            </a:extLst>
          </p:cNvPr>
          <p:cNvSpPr txBox="1">
            <a:spLocks/>
          </p:cNvSpPr>
          <p:nvPr/>
        </p:nvSpPr>
        <p:spPr>
          <a:xfrm>
            <a:off x="2099556" y="331266"/>
            <a:ext cx="2772308" cy="59297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0" kern="1200">
                <a:solidFill>
                  <a:srgbClr val="202124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r>
              <a:rPr lang="en-GB" altLang="uk-UA" sz="3600" b="1" dirty="0">
                <a:solidFill>
                  <a:srgbClr val="004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SE" sz="3600" dirty="0"/>
          </a:p>
        </p:txBody>
      </p:sp>
    </p:spTree>
    <p:extLst>
      <p:ext uri="{BB962C8B-B14F-4D97-AF65-F5344CB8AC3E}">
        <p14:creationId xmlns:p14="http://schemas.microsoft.com/office/powerpoint/2010/main" val="52254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 bwMode="auto">
          <a:xfrm>
            <a:off x="8763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3B68474-7EEB-4AFF-BCC9-615993E14A4D}" type="slidenum">
              <a:rPr lang="ru-RU" altLang="uk-UA" sz="1000" b="1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uk-UA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0" y="30404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Agenda</a:t>
            </a:r>
            <a:endParaRPr lang="" alt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292361" y="873942"/>
            <a:ext cx="78639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sz="3200" dirty="0">
                <a:solidFill>
                  <a:srgbClr val="004894"/>
                </a:solidFill>
              </a:rPr>
              <a:t>1. </a:t>
            </a:r>
            <a:r>
              <a:rPr lang="en-GB" sz="3200" dirty="0">
                <a:solidFill>
                  <a:srgbClr val="004894"/>
                </a:solidFill>
              </a:rPr>
              <a:t>About me</a:t>
            </a:r>
            <a:endParaRPr lang="uk-UA" sz="3200" dirty="0">
              <a:solidFill>
                <a:srgbClr val="004894"/>
              </a:solidFill>
            </a:endParaRPr>
          </a:p>
          <a:p>
            <a:r>
              <a:rPr lang="uk-UA" sz="3200" dirty="0">
                <a:solidFill>
                  <a:srgbClr val="004894"/>
                </a:solidFill>
              </a:rPr>
              <a:t>2. </a:t>
            </a:r>
            <a:r>
              <a:rPr lang="en-GB" sz="3200" dirty="0">
                <a:solidFill>
                  <a:srgbClr val="004894"/>
                </a:solidFill>
              </a:rPr>
              <a:t>A bit of </a:t>
            </a:r>
            <a:r>
              <a:rPr lang="en-GB" sz="3200" dirty="0">
                <a:solidFill>
                  <a:srgbClr val="004894"/>
                </a:solidFill>
                <a:highlight>
                  <a:srgbClr val="FFFF00"/>
                </a:highlight>
              </a:rPr>
              <a:t>geography</a:t>
            </a:r>
            <a:endParaRPr lang="uk-UA" sz="3200" dirty="0">
              <a:solidFill>
                <a:srgbClr val="004894"/>
              </a:solidFill>
              <a:highlight>
                <a:srgbClr val="FFFF00"/>
              </a:highlight>
            </a:endParaRPr>
          </a:p>
          <a:p>
            <a:r>
              <a:rPr lang="uk-UA" sz="3200" dirty="0">
                <a:solidFill>
                  <a:srgbClr val="004894"/>
                </a:solidFill>
              </a:rPr>
              <a:t>3. </a:t>
            </a:r>
            <a:r>
              <a:rPr lang="en-GB" sz="3200" dirty="0">
                <a:solidFill>
                  <a:srgbClr val="004894"/>
                </a:solidFill>
              </a:rPr>
              <a:t>A bit of </a:t>
            </a:r>
            <a:r>
              <a:rPr lang="en-GB" sz="3200" dirty="0">
                <a:solidFill>
                  <a:srgbClr val="004894"/>
                </a:solidFill>
                <a:highlight>
                  <a:srgbClr val="FFFF00"/>
                </a:highlight>
              </a:rPr>
              <a:t>history</a:t>
            </a:r>
            <a:endParaRPr lang="uk-UA" sz="3200" dirty="0">
              <a:solidFill>
                <a:srgbClr val="004894"/>
              </a:solidFill>
              <a:highlight>
                <a:srgbClr val="FFFF00"/>
              </a:highlight>
            </a:endParaRPr>
          </a:p>
          <a:p>
            <a:r>
              <a:rPr lang="uk-UA" sz="3200" dirty="0">
                <a:solidFill>
                  <a:srgbClr val="004894"/>
                </a:solidFill>
              </a:rPr>
              <a:t>4. </a:t>
            </a:r>
            <a:r>
              <a:rPr lang="en-GB" sz="3200" dirty="0">
                <a:solidFill>
                  <a:srgbClr val="004894"/>
                </a:solidFill>
              </a:rPr>
              <a:t>A bit about </a:t>
            </a:r>
            <a:r>
              <a:rPr lang="en-GB" sz="3200" dirty="0">
                <a:solidFill>
                  <a:srgbClr val="004894"/>
                </a:solidFill>
                <a:highlight>
                  <a:srgbClr val="FFFF00"/>
                </a:highlight>
              </a:rPr>
              <a:t>teaching</a:t>
            </a:r>
            <a:endParaRPr lang="uk-UA" sz="3200" dirty="0">
              <a:solidFill>
                <a:srgbClr val="004894"/>
              </a:solidFill>
              <a:highlight>
                <a:srgbClr val="FFFF00"/>
              </a:highlight>
            </a:endParaRPr>
          </a:p>
          <a:p>
            <a:r>
              <a:rPr lang="uk-UA" sz="3200" dirty="0">
                <a:solidFill>
                  <a:srgbClr val="004894"/>
                </a:solidFill>
              </a:rPr>
              <a:t>5. </a:t>
            </a:r>
            <a:r>
              <a:rPr lang="en-GB" sz="3200" dirty="0">
                <a:solidFill>
                  <a:srgbClr val="004894"/>
                </a:solidFill>
              </a:rPr>
              <a:t>A bit about </a:t>
            </a:r>
            <a:r>
              <a:rPr lang="en-GB" sz="3200" dirty="0">
                <a:solidFill>
                  <a:srgbClr val="004894"/>
                </a:solidFill>
                <a:highlight>
                  <a:srgbClr val="FFFF00"/>
                </a:highlight>
              </a:rPr>
              <a:t>science</a:t>
            </a:r>
            <a:endParaRPr lang="uk-UA" sz="3200" dirty="0">
              <a:solidFill>
                <a:srgbClr val="004894"/>
              </a:solidFill>
              <a:highlight>
                <a:srgbClr val="FFFF00"/>
              </a:highlight>
            </a:endParaRPr>
          </a:p>
          <a:p>
            <a:r>
              <a:rPr lang="uk-UA" sz="3200" dirty="0">
                <a:solidFill>
                  <a:srgbClr val="004894"/>
                </a:solidFill>
              </a:rPr>
              <a:t>6. </a:t>
            </a:r>
            <a:r>
              <a:rPr lang="en-GB" sz="3200" dirty="0">
                <a:solidFill>
                  <a:srgbClr val="004894"/>
                </a:solidFill>
              </a:rPr>
              <a:t>What am I doing here?!</a:t>
            </a:r>
            <a:endParaRPr lang="uk-UA" sz="3200" dirty="0">
              <a:solidFill>
                <a:srgbClr val="004894"/>
              </a:solidFill>
            </a:endParaRP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36" y="6370637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8B8E5-E2D7-EC46-3838-7A2AEF198432}"/>
              </a:ext>
            </a:extLst>
          </p:cNvPr>
          <p:cNvSpPr txBox="1"/>
          <p:nvPr/>
        </p:nvSpPr>
        <p:spPr>
          <a:xfrm>
            <a:off x="1400844" y="4194255"/>
            <a:ext cx="903551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4894"/>
                </a:solidFill>
              </a:rPr>
              <a:t>This is not a scientific report</a:t>
            </a:r>
            <a:r>
              <a:rPr lang="uk-UA" sz="3200" dirty="0">
                <a:solidFill>
                  <a:srgbClr val="004894"/>
                </a:solidFill>
              </a:rPr>
              <a:t>. </a:t>
            </a:r>
            <a:r>
              <a:rPr lang="en-GB" sz="3200" dirty="0">
                <a:solidFill>
                  <a:srgbClr val="004894"/>
                </a:solidFill>
              </a:rPr>
              <a:t>You can leave us any time you feel there’s nothing for you to do here </a:t>
            </a:r>
            <a:r>
              <a:rPr lang="en-GB" sz="3200" dirty="0">
                <a:solidFill>
                  <a:srgbClr val="004894"/>
                </a:solidFill>
                <a:sym typeface="Wingdings" panose="05000000000000000000" pitchFamily="2" charset="2"/>
              </a:rPr>
              <a:t></a:t>
            </a:r>
            <a:endParaRPr lang="uk-UA" sz="3200" dirty="0">
              <a:solidFill>
                <a:srgbClr val="00489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14D93-440F-2DAC-D58B-2DA55CD8E088}"/>
              </a:ext>
            </a:extLst>
          </p:cNvPr>
          <p:cNvSpPr txBox="1"/>
          <p:nvPr/>
        </p:nvSpPr>
        <p:spPr>
          <a:xfrm>
            <a:off x="8016572" y="247431"/>
            <a:ext cx="40077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k-SK" b="0" i="0" dirty="0">
                <a:effectLst/>
                <a:latin typeface="wf_segoe-ui_normal"/>
                <a:hlinkClick r:id="rId7"/>
              </a:rPr>
              <a:t>https://lu-se.zoom.us/j/67821729950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8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 bwMode="auto">
          <a:xfrm>
            <a:off x="8763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3B68474-7EEB-4AFF-BCC9-615993E14A4D}" type="slidenum">
              <a:rPr lang="ru-RU" altLang="uk-UA" sz="1000" b="1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uk-UA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-1" y="30404"/>
            <a:ext cx="121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uk-UA" b="1" dirty="0">
                <a:solidFill>
                  <a:srgbClr val="00488F"/>
                </a:solidFill>
                <a:latin typeface="Arial" panose="020B0604020202020204" pitchFamily="34" charset="0"/>
              </a:rPr>
              <a:t>1.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About me</a:t>
            </a:r>
            <a:endParaRPr lang="" alt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-1" y="530438"/>
            <a:ext cx="121345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400" b="1" i="1" dirty="0">
                <a:solidFill>
                  <a:srgbClr val="004894"/>
                </a:solidFill>
              </a:rPr>
              <a:t>Burn</a:t>
            </a:r>
            <a:r>
              <a:rPr lang="en-GB" sz="2400" dirty="0">
                <a:solidFill>
                  <a:srgbClr val="004894"/>
                </a:solidFill>
              </a:rPr>
              <a:t>: </a:t>
            </a:r>
            <a:r>
              <a:rPr lang="sv-SE" sz="2400" dirty="0">
                <a:solidFill>
                  <a:srgbClr val="004894"/>
                </a:solidFill>
              </a:rPr>
              <a:t>Chernihiv</a:t>
            </a:r>
            <a:r>
              <a:rPr lang="en-US" sz="2400" dirty="0">
                <a:solidFill>
                  <a:srgbClr val="004894"/>
                </a:solidFill>
              </a:rPr>
              <a:t>, Ukraine (former Ukrainian Soviet Socialist </a:t>
            </a:r>
            <a:r>
              <a:rPr lang="en-US" sz="2400" dirty="0" err="1">
                <a:solidFill>
                  <a:srgbClr val="004894"/>
                </a:solidFill>
              </a:rPr>
              <a:t>Respublic</a:t>
            </a:r>
            <a:r>
              <a:rPr lang="en-US" sz="2400" dirty="0">
                <a:solidFill>
                  <a:srgbClr val="004894"/>
                </a:solidFill>
              </a:rPr>
              <a:t>)</a:t>
            </a:r>
          </a:p>
          <a:p>
            <a:r>
              <a:rPr lang="en-GB" sz="2400" b="1" i="1" dirty="0">
                <a:solidFill>
                  <a:srgbClr val="004894"/>
                </a:solidFill>
              </a:rPr>
              <a:t>Education</a:t>
            </a:r>
            <a:r>
              <a:rPr lang="en-GB" sz="2400" dirty="0">
                <a:solidFill>
                  <a:srgbClr val="004894"/>
                </a:solidFill>
              </a:rPr>
              <a:t>: </a:t>
            </a:r>
            <a:r>
              <a:rPr lang="en-US" sz="2400" dirty="0">
                <a:solidFill>
                  <a:srgbClr val="004894"/>
                </a:solidFill>
              </a:rPr>
              <a:t>Radio-engineer </a:t>
            </a:r>
            <a:r>
              <a:rPr lang="en-GB" sz="2400" dirty="0">
                <a:solidFill>
                  <a:srgbClr val="004894"/>
                </a:solidFill>
              </a:rPr>
              <a:t>(MSc, honours), </a:t>
            </a:r>
            <a:r>
              <a:rPr lang="en-US" sz="2400" dirty="0">
                <a:solidFill>
                  <a:srgbClr val="004894"/>
                </a:solidFill>
              </a:rPr>
              <a:t>Leningrad Electrical Engineering Institute, USSR</a:t>
            </a:r>
          </a:p>
          <a:p>
            <a:r>
              <a:rPr lang="en-GB" sz="2400" dirty="0">
                <a:solidFill>
                  <a:srgbClr val="004894"/>
                </a:solidFill>
              </a:rPr>
              <a:t>PhD in Technical Sciences, Institute of Electrodynamics at National Academy of Science, Ukraine. PhD thesis title: “</a:t>
            </a:r>
            <a:r>
              <a:rPr lang="en-GB" sz="2400" dirty="0">
                <a:solidFill>
                  <a:srgbClr val="004894"/>
                </a:solidFill>
                <a:highlight>
                  <a:srgbClr val="FFFF00"/>
                </a:highlight>
              </a:rPr>
              <a:t>Direct microprocessor </a:t>
            </a:r>
            <a:r>
              <a:rPr lang="en-GB" sz="2400" b="1" dirty="0">
                <a:solidFill>
                  <a:srgbClr val="004894"/>
                </a:solidFill>
                <a:highlight>
                  <a:srgbClr val="FFFF00"/>
                </a:highlight>
              </a:rPr>
              <a:t>control</a:t>
            </a:r>
            <a:r>
              <a:rPr lang="en-GB" sz="2400" dirty="0">
                <a:solidFill>
                  <a:srgbClr val="004894"/>
                </a:solidFill>
                <a:highlight>
                  <a:srgbClr val="FFFF00"/>
                </a:highlight>
              </a:rPr>
              <a:t> of the pulse converter in systems of accurate positioning</a:t>
            </a:r>
            <a:r>
              <a:rPr lang="en-GB" sz="2400" dirty="0">
                <a:solidFill>
                  <a:srgbClr val="004894"/>
                </a:solidFill>
              </a:rPr>
              <a:t>”. Supervisor: O. I. Denisov (Chernihiv State Technological Institute, Ukraine)</a:t>
            </a:r>
          </a:p>
          <a:p>
            <a:r>
              <a:rPr lang="en-GB" sz="2400" b="1" i="1" dirty="0">
                <a:solidFill>
                  <a:srgbClr val="004894"/>
                </a:solidFill>
              </a:rPr>
              <a:t>Now</a:t>
            </a:r>
            <a:r>
              <a:rPr lang="en-GB" sz="2400" dirty="0">
                <a:solidFill>
                  <a:srgbClr val="004894"/>
                </a:solidFill>
              </a:rPr>
              <a:t>:</a:t>
            </a:r>
            <a:endParaRPr lang="sv-SE" sz="2400" dirty="0">
              <a:solidFill>
                <a:srgbClr val="004894"/>
              </a:solidFill>
            </a:endParaRPr>
          </a:p>
          <a:p>
            <a:r>
              <a:rPr lang="en-GB" sz="2400" dirty="0">
                <a:solidFill>
                  <a:srgbClr val="004894"/>
                </a:solidFill>
              </a:rPr>
              <a:t>PhD in Technical Science, Docent, Associated Professor on the Department of Electronics, Automation, Robotics and Mechatronics.	</a:t>
            </a:r>
            <a:r>
              <a:rPr lang="en-GB" sz="2400" dirty="0">
                <a:solidFill>
                  <a:srgbClr val="004894"/>
                </a:solidFill>
                <a:hlinkClick r:id="rId3"/>
              </a:rPr>
              <a:t>http://inel.stu.cn.ua/</a:t>
            </a:r>
            <a:r>
              <a:rPr lang="en-GB" sz="2400" dirty="0">
                <a:solidFill>
                  <a:srgbClr val="004894"/>
                </a:solidFill>
              </a:rPr>
              <a:t> </a:t>
            </a:r>
            <a:endParaRPr lang="ru-RU" altLang="uk-UA" sz="2400" dirty="0">
              <a:solidFill>
                <a:srgbClr val="004894"/>
              </a:solidFill>
            </a:endParaRPr>
          </a:p>
          <a:p>
            <a:r>
              <a:rPr lang="sv-SE" sz="2400" dirty="0">
                <a:solidFill>
                  <a:srgbClr val="004894"/>
                </a:solidFill>
              </a:rPr>
              <a:t>Chernihiv </a:t>
            </a:r>
            <a:r>
              <a:rPr lang="sv-SE" sz="2400" dirty="0" err="1">
                <a:solidFill>
                  <a:srgbClr val="004894"/>
                </a:solidFill>
              </a:rPr>
              <a:t>Polytechnic</a:t>
            </a:r>
            <a:r>
              <a:rPr lang="sv-SE" sz="2400" dirty="0">
                <a:solidFill>
                  <a:srgbClr val="004894"/>
                </a:solidFill>
              </a:rPr>
              <a:t> National University 	 </a:t>
            </a:r>
            <a:r>
              <a:rPr lang="en-GB" sz="2400" dirty="0">
                <a:solidFill>
                  <a:srgbClr val="004894"/>
                </a:solidFill>
                <a:hlinkClick r:id="rId4"/>
              </a:rPr>
              <a:t>https://stu.cn.ua/en</a:t>
            </a:r>
            <a:endParaRPr lang="en-GB" sz="2400" dirty="0">
              <a:solidFill>
                <a:srgbClr val="004894"/>
              </a:solidFill>
            </a:endParaRPr>
          </a:p>
          <a:p>
            <a:r>
              <a:rPr lang="en-GB" sz="2400" b="1" i="1" dirty="0">
                <a:solidFill>
                  <a:srgbClr val="004894"/>
                </a:solidFill>
              </a:rPr>
              <a:t>Before</a:t>
            </a:r>
            <a:r>
              <a:rPr lang="en-GB" sz="2400" dirty="0">
                <a:solidFill>
                  <a:srgbClr val="004894"/>
                </a:solidFill>
              </a:rPr>
              <a:t>: </a:t>
            </a:r>
            <a:endParaRPr lang="en-SE" sz="2400" dirty="0">
              <a:solidFill>
                <a:srgbClr val="004894"/>
              </a:solidFill>
            </a:endParaRPr>
          </a:p>
          <a:p>
            <a:r>
              <a:rPr lang="en-GB" sz="2400" dirty="0">
                <a:solidFill>
                  <a:srgbClr val="004894"/>
                </a:solidFill>
              </a:rPr>
              <a:t>Design engineer, Special Designing Bureau of Vitebsk Television Plant, Belarus </a:t>
            </a:r>
            <a:br>
              <a:rPr lang="en-GB" sz="2400" dirty="0">
                <a:solidFill>
                  <a:srgbClr val="004894"/>
                </a:solidFill>
              </a:rPr>
            </a:br>
            <a:r>
              <a:rPr lang="en-GB" sz="2400" dirty="0">
                <a:solidFill>
                  <a:srgbClr val="004894"/>
                </a:solidFill>
              </a:rPr>
              <a:t>and of Chernihiv Radio-apparatus Plant, Ukraine (USSR).</a:t>
            </a:r>
            <a:endParaRPr lang="en-SE" sz="2400" dirty="0">
              <a:solidFill>
                <a:srgbClr val="004894"/>
              </a:solidFill>
            </a:endParaRPr>
          </a:p>
          <a:p>
            <a:r>
              <a:rPr lang="en-GB" sz="2400" dirty="0">
                <a:solidFill>
                  <a:srgbClr val="004894"/>
                </a:solidFill>
              </a:rPr>
              <a:t>Senior engineer, Electrical Engineering Department, Chernihiv Branch of the </a:t>
            </a:r>
            <a:br>
              <a:rPr lang="en-GB" sz="2400" dirty="0">
                <a:solidFill>
                  <a:srgbClr val="004894"/>
                </a:solidFill>
              </a:rPr>
            </a:br>
            <a:r>
              <a:rPr lang="en-GB" sz="2400" dirty="0">
                <a:solidFill>
                  <a:srgbClr val="004894"/>
                </a:solidFill>
              </a:rPr>
              <a:t>Kyiv Polytechnic Institute, Ukraine.</a:t>
            </a:r>
            <a:endParaRPr lang="en-SE" sz="2400" dirty="0">
              <a:solidFill>
                <a:srgbClr val="004894"/>
              </a:solidFill>
            </a:endParaRP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36" y="6370637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7FF792-32C1-0F4B-E7D1-75A611F531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2406" y="3180279"/>
            <a:ext cx="1746839" cy="20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 bwMode="auto">
          <a:xfrm>
            <a:off x="8763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3B68474-7EEB-4AFF-BCC9-615993E14A4D}" type="slidenum">
              <a:rPr lang="ru-RU" altLang="uk-UA" sz="1000" b="1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uk-UA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-1" y="30404"/>
            <a:ext cx="121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uk-UA" b="1" dirty="0">
                <a:solidFill>
                  <a:srgbClr val="00488F"/>
                </a:solidFill>
                <a:latin typeface="Arial" panose="020B0604020202020204" pitchFamily="34" charset="0"/>
              </a:rPr>
              <a:t>2.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A bit of geography (1/2)</a:t>
            </a:r>
            <a:endParaRPr 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646462" y="4294834"/>
            <a:ext cx="34193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3200" dirty="0">
                <a:solidFill>
                  <a:srgbClr val="004894"/>
                </a:solidFill>
              </a:rPr>
              <a:t>About</a:t>
            </a:r>
          </a:p>
          <a:p>
            <a:endParaRPr lang="uk-UA" sz="3200" dirty="0">
              <a:solidFill>
                <a:srgbClr val="004894"/>
              </a:solidFill>
            </a:endParaRP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36" y="6370637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23444-A44A-2505-7CFC-4C706B599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88" y="585994"/>
            <a:ext cx="6735115" cy="5734850"/>
          </a:xfrm>
          <a:prstGeom prst="rect">
            <a:avLst/>
          </a:prstGeom>
        </p:spPr>
      </p:pic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277E211A-E85A-2DB4-4092-8E0160766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370107"/>
              </p:ext>
            </p:extLst>
          </p:nvPr>
        </p:nvGraphicFramePr>
        <p:xfrm>
          <a:off x="7112351" y="142919"/>
          <a:ext cx="3953475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7208">
                  <a:extLst>
                    <a:ext uri="{9D8B030D-6E8A-4147-A177-3AD203B41FA5}">
                      <a16:colId xmlns:a16="http://schemas.microsoft.com/office/drawing/2014/main" val="3203626473"/>
                    </a:ext>
                  </a:extLst>
                </a:gridCol>
                <a:gridCol w="1236267">
                  <a:extLst>
                    <a:ext uri="{9D8B030D-6E8A-4147-A177-3AD203B41FA5}">
                      <a16:colId xmlns:a16="http://schemas.microsoft.com/office/drawing/2014/main" val="245131655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European states by area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19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State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</a:rPr>
                        <a:t>Area, km</a:t>
                      </a:r>
                      <a:r>
                        <a:rPr lang="en-GB" sz="2000" b="1" baseline="30000" dirty="0">
                          <a:effectLst/>
                        </a:rPr>
                        <a:t>2</a:t>
                      </a:r>
                      <a:endParaRPr lang="en-S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087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1) Russia* (39.7%)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3,968,200</a:t>
                      </a:r>
                      <a:r>
                        <a:rPr lang="en-SE" sz="2000">
                          <a:effectLst/>
                        </a:rPr>
                        <a:t> 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108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2) Ukraine (6.0%)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603,628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175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3) France* (5.5%)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551,695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443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4) Spain* (5.0%)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498,511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8772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5) Sweden (4.5%)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450,295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839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Norway* (3.9%)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385,178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00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Germany (3.6%)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357,386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41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Finland (3.4%)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338,145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58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Poland (3.1%)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312,685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4931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Italy* (3.0%)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301,318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077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United Kingdom* (2.4%)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242,495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53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Romania (2.4%)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238,397</a:t>
                      </a:r>
                      <a:endParaRPr lang="en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7428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Other (17.5%)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1,749,206</a:t>
                      </a:r>
                      <a:endParaRPr lang="en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012813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4EBD399F-93BC-923C-13E1-1FD54BAE8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35976"/>
              </p:ext>
            </p:extLst>
          </p:nvPr>
        </p:nvGraphicFramePr>
        <p:xfrm>
          <a:off x="6990746" y="4796158"/>
          <a:ext cx="460405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479">
                  <a:extLst>
                    <a:ext uri="{9D8B030D-6E8A-4147-A177-3AD203B41FA5}">
                      <a16:colId xmlns:a16="http://schemas.microsoft.com/office/drawing/2014/main" val="2759167238"/>
                    </a:ext>
                  </a:extLst>
                </a:gridCol>
                <a:gridCol w="2282456">
                  <a:extLst>
                    <a:ext uri="{9D8B030D-6E8A-4147-A177-3AD203B41FA5}">
                      <a16:colId xmlns:a16="http://schemas.microsoft.com/office/drawing/2014/main" val="111037574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6151286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Population</a:t>
                      </a:r>
                      <a:endParaRPr lang="en-SE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97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Ukraine</a:t>
                      </a:r>
                      <a:endParaRPr lang="en-SE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41,130,432 (#8)</a:t>
                      </a:r>
                      <a:endParaRPr lang="en-SE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1 Feb</a:t>
                      </a:r>
                      <a:endParaRPr lang="en-SE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7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33CC"/>
                          </a:solidFill>
                          <a:effectLst/>
                        </a:rPr>
                        <a:t>Sweden</a:t>
                      </a:r>
                      <a:endParaRPr lang="en-SE" sz="24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33CC"/>
                          </a:solidFill>
                          <a:effectLst/>
                        </a:rPr>
                        <a:t>10,487,859 (#16)</a:t>
                      </a:r>
                      <a:endParaRPr lang="en-SE" sz="24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33CC"/>
                          </a:solidFill>
                          <a:effectLst/>
                        </a:rPr>
                        <a:t>30 Jun</a:t>
                      </a:r>
                      <a:endParaRPr lang="en-SE" sz="24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380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C4C4DD-6B7B-4AFF-6D78-14A336408A03}"/>
              </a:ext>
            </a:extLst>
          </p:cNvPr>
          <p:cNvSpPr txBox="1"/>
          <p:nvPr/>
        </p:nvSpPr>
        <p:spPr>
          <a:xfrm>
            <a:off x="1111174" y="6086782"/>
            <a:ext cx="8892987" cy="461665"/>
          </a:xfrm>
          <a:prstGeom prst="rect">
            <a:avLst/>
          </a:prstGeom>
          <a:solidFill>
            <a:srgbClr val="FFFF00"/>
          </a:solidFill>
          <a:scene3d>
            <a:camera prst="obliqueBottomRigh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4894"/>
                </a:solidFill>
              </a:rPr>
              <a:t>Where is geographical midpoint of Europe?? (</a:t>
            </a:r>
            <a:r>
              <a:rPr lang="sv-SE" sz="2400" dirty="0" err="1">
                <a:solidFill>
                  <a:srgbClr val="004894"/>
                </a:solidFill>
              </a:rPr>
              <a:t>Rakhiv</a:t>
            </a:r>
            <a:r>
              <a:rPr lang="sv-SE" sz="2400" dirty="0">
                <a:solidFill>
                  <a:srgbClr val="004894"/>
                </a:solidFill>
              </a:rPr>
              <a:t> / Landskrona</a:t>
            </a:r>
            <a:r>
              <a:rPr lang="en-US" sz="2400" dirty="0">
                <a:solidFill>
                  <a:srgbClr val="004894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97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 bwMode="auto">
          <a:xfrm>
            <a:off x="8763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3B68474-7EEB-4AFF-BCC9-615993E14A4D}" type="slidenum">
              <a:rPr lang="ru-RU" altLang="uk-UA" sz="1000" b="1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uk-UA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-1" y="30404"/>
            <a:ext cx="121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uk-UA" b="1" dirty="0">
                <a:solidFill>
                  <a:srgbClr val="00488F"/>
                </a:solidFill>
                <a:latin typeface="Arial" panose="020B0604020202020204" pitchFamily="34" charset="0"/>
              </a:rPr>
              <a:t>2.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A bit of geography (2/2)</a:t>
            </a:r>
            <a:endParaRPr 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36" y="6370637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4EBD399F-93BC-923C-13E1-1FD54BAE8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20597"/>
              </p:ext>
            </p:extLst>
          </p:nvPr>
        </p:nvGraphicFramePr>
        <p:xfrm>
          <a:off x="1956321" y="2584128"/>
          <a:ext cx="6157454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8505">
                  <a:extLst>
                    <a:ext uri="{9D8B030D-6E8A-4147-A177-3AD203B41FA5}">
                      <a16:colId xmlns:a16="http://schemas.microsoft.com/office/drawing/2014/main" val="2759167238"/>
                    </a:ext>
                  </a:extLst>
                </a:gridCol>
                <a:gridCol w="2051806">
                  <a:extLst>
                    <a:ext uri="{9D8B030D-6E8A-4147-A177-3AD203B41FA5}">
                      <a16:colId xmlns:a16="http://schemas.microsoft.com/office/drawing/2014/main" val="1110375743"/>
                    </a:ext>
                  </a:extLst>
                </a:gridCol>
                <a:gridCol w="1329816">
                  <a:extLst>
                    <a:ext uri="{9D8B030D-6E8A-4147-A177-3AD203B41FA5}">
                      <a16:colId xmlns:a16="http://schemas.microsoft.com/office/drawing/2014/main" val="615128602"/>
                    </a:ext>
                  </a:extLst>
                </a:gridCol>
                <a:gridCol w="1217327">
                  <a:extLst>
                    <a:ext uri="{9D8B030D-6E8A-4147-A177-3AD203B41FA5}">
                      <a16:colId xmlns:a16="http://schemas.microsoft.com/office/drawing/2014/main" val="405922423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Population</a:t>
                      </a:r>
                      <a:endParaRPr lang="en-SE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SE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Mention</a:t>
                      </a:r>
                      <a:r>
                        <a:rPr lang="en-SE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SE" dirty="0"/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E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497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Chernihiv</a:t>
                      </a:r>
                      <a:endParaRPr lang="en-SE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E" sz="24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285,234</a:t>
                      </a:r>
                      <a:r>
                        <a:rPr lang="en-GB" sz="24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(#16)</a:t>
                      </a:r>
                      <a:endParaRPr lang="en-SE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1 Feb 22</a:t>
                      </a:r>
                      <a:endParaRPr lang="en-SE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907</a:t>
                      </a:r>
                      <a:endParaRPr lang="en-SE" sz="2400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7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33CC"/>
                          </a:solidFill>
                          <a:effectLst/>
                        </a:rPr>
                        <a:t>Malmö</a:t>
                      </a:r>
                      <a:endParaRPr lang="en-SE" sz="24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E" sz="2400" b="0" kern="1200" dirty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351,749</a:t>
                      </a:r>
                      <a:r>
                        <a:rPr lang="en-GB" sz="2400" b="0" kern="1200" dirty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dirty="0">
                          <a:solidFill>
                            <a:srgbClr val="0033CC"/>
                          </a:solidFill>
                          <a:effectLst/>
                        </a:rPr>
                        <a:t>(#3)</a:t>
                      </a:r>
                      <a:endParaRPr lang="en-SE" sz="2400" b="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33CC"/>
                          </a:solidFill>
                          <a:effectLst/>
                        </a:rPr>
                        <a:t>30 Jun 22</a:t>
                      </a:r>
                      <a:endParaRPr lang="en-SE" sz="2400" b="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200" dirty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1275</a:t>
                      </a:r>
                      <a:endParaRPr lang="en-SE" sz="2400" b="0" kern="1200" dirty="0">
                        <a:solidFill>
                          <a:srgbClr val="00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38047"/>
                  </a:ext>
                </a:extLst>
              </a:tr>
            </a:tbl>
          </a:graphicData>
        </a:graphic>
      </p:graphicFrame>
      <p:pic>
        <p:nvPicPr>
          <p:cNvPr id="2054" name="Picture 6">
            <a:extLst>
              <a:ext uri="{FF2B5EF4-FFF2-40B4-BE49-F238E27FC236}">
                <a16:creationId xmlns:a16="http://schemas.microsoft.com/office/drawing/2014/main" id="{B01077C9-018E-B34E-029D-329E33F72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" y="1085986"/>
            <a:ext cx="26193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at of arms of Ukraine">
            <a:extLst>
              <a:ext uri="{FF2B5EF4-FFF2-40B4-BE49-F238E27FC236}">
                <a16:creationId xmlns:a16="http://schemas.microsoft.com/office/drawing/2014/main" id="{24DD9463-777E-C40E-0DCA-494FEFBC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" y="121120"/>
            <a:ext cx="506521" cy="7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1E17D1-75B5-09B1-99F4-7F55662758CC}"/>
              </a:ext>
            </a:extLst>
          </p:cNvPr>
          <p:cNvSpPr txBox="1"/>
          <p:nvPr/>
        </p:nvSpPr>
        <p:spPr>
          <a:xfrm>
            <a:off x="298095" y="5061989"/>
            <a:ext cx="4141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004894"/>
                </a:solidFill>
              </a:rPr>
              <a:t>Chernihiv </a:t>
            </a:r>
            <a:r>
              <a:rPr lang="sv-SE" sz="2400" dirty="0" err="1">
                <a:solidFill>
                  <a:srgbClr val="004894"/>
                </a:solidFill>
              </a:rPr>
              <a:t>Polytechnic</a:t>
            </a:r>
            <a:r>
              <a:rPr lang="sv-SE" sz="2400" dirty="0">
                <a:solidFill>
                  <a:srgbClr val="004894"/>
                </a:solidFill>
              </a:rPr>
              <a:t> National University </a:t>
            </a:r>
            <a:r>
              <a:rPr lang="sv-SE" sz="2400" dirty="0">
                <a:solidFill>
                  <a:srgbClr val="004894"/>
                </a:solidFill>
                <a:hlinkClick r:id="rId9"/>
              </a:rPr>
              <a:t>https://stu.cn.ua/en/</a:t>
            </a:r>
            <a:r>
              <a:rPr lang="sv-SE" sz="2400" dirty="0">
                <a:solidFill>
                  <a:srgbClr val="004894"/>
                </a:solidFill>
              </a:rPr>
              <a:t> </a:t>
            </a:r>
            <a:endParaRPr lang="en-SE" sz="2400" dirty="0">
              <a:solidFill>
                <a:srgbClr val="004894"/>
              </a:solidFill>
            </a:endParaRPr>
          </a:p>
        </p:txBody>
      </p:sp>
      <p:pic>
        <p:nvPicPr>
          <p:cNvPr id="2056" name="Picture 8" descr="Coat of arms of Chernihiv Oblast">
            <a:extLst>
              <a:ext uri="{FF2B5EF4-FFF2-40B4-BE49-F238E27FC236}">
                <a16:creationId xmlns:a16="http://schemas.microsoft.com/office/drawing/2014/main" id="{C21B90FC-6B6F-040A-1E0F-0B370F75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21" y="324858"/>
            <a:ext cx="790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72646003-7883-7790-6FC0-66246ED06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84256"/>
              </p:ext>
            </p:extLst>
          </p:nvPr>
        </p:nvGraphicFramePr>
        <p:xfrm>
          <a:off x="3136103" y="918034"/>
          <a:ext cx="5839908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6636">
                  <a:extLst>
                    <a:ext uri="{9D8B030D-6E8A-4147-A177-3AD203B41FA5}">
                      <a16:colId xmlns:a16="http://schemas.microsoft.com/office/drawing/2014/main" val="2759167238"/>
                    </a:ext>
                  </a:extLst>
                </a:gridCol>
                <a:gridCol w="335683">
                  <a:extLst>
                    <a:ext uri="{9D8B030D-6E8A-4147-A177-3AD203B41FA5}">
                      <a16:colId xmlns:a16="http://schemas.microsoft.com/office/drawing/2014/main" val="4262632405"/>
                    </a:ext>
                  </a:extLst>
                </a:gridCol>
                <a:gridCol w="1137575">
                  <a:extLst>
                    <a:ext uri="{9D8B030D-6E8A-4147-A177-3AD203B41FA5}">
                      <a16:colId xmlns:a16="http://schemas.microsoft.com/office/drawing/2014/main" val="2047924766"/>
                    </a:ext>
                  </a:extLst>
                </a:gridCol>
                <a:gridCol w="2420014">
                  <a:extLst>
                    <a:ext uri="{9D8B030D-6E8A-4147-A177-3AD203B41FA5}">
                      <a16:colId xmlns:a16="http://schemas.microsoft.com/office/drawing/2014/main" val="4160259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SE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lang="en-SE" sz="2400" b="1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E" sz="2400" b="1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Population</a:t>
                      </a:r>
                      <a:endParaRPr lang="en-SE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49736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Chernihiv </a:t>
                      </a:r>
                      <a:r>
                        <a:rPr lang="sv-SE" sz="24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endParaRPr lang="en-SE" sz="24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0" kern="120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31,865</a:t>
                      </a:r>
                      <a:endParaRPr lang="en-SE" sz="2400" b="0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976,701</a:t>
                      </a: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709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sv-SE" sz="2400" b="1" kern="1200" dirty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Skåne Region</a:t>
                      </a:r>
                      <a:endParaRPr lang="en-SE" sz="2400" b="1" kern="1200" dirty="0">
                        <a:solidFill>
                          <a:srgbClr val="00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GB" sz="2400" kern="1200" dirty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400" kern="1200" dirty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027</a:t>
                      </a:r>
                      <a:endParaRPr lang="en-SE" sz="24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kern="1200" dirty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1,389,336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38047"/>
                  </a:ext>
                </a:extLst>
              </a:tr>
            </a:tbl>
          </a:graphicData>
        </a:graphic>
      </p:graphicFrame>
      <p:pic>
        <p:nvPicPr>
          <p:cNvPr id="2058" name="Picture 10">
            <a:extLst>
              <a:ext uri="{FF2B5EF4-FFF2-40B4-BE49-F238E27FC236}">
                <a16:creationId xmlns:a16="http://schemas.microsoft.com/office/drawing/2014/main" id="{C2C390AD-D3F2-1B8D-0E31-1FC8B3A8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915" y="30404"/>
            <a:ext cx="23812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at of arms of Scania">
            <a:extLst>
              <a:ext uri="{FF2B5EF4-FFF2-40B4-BE49-F238E27FC236}">
                <a16:creationId xmlns:a16="http://schemas.microsoft.com/office/drawing/2014/main" id="{FE2BEAF1-2700-977A-45E5-D52A54628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936" y="1587741"/>
            <a:ext cx="9525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lag of Scania">
            <a:extLst>
              <a:ext uri="{FF2B5EF4-FFF2-40B4-BE49-F238E27FC236}">
                <a16:creationId xmlns:a16="http://schemas.microsoft.com/office/drawing/2014/main" id="{A556548F-F5E0-6C53-70CD-B108F763D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434" y="2537801"/>
            <a:ext cx="9525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5ADF5C-74A2-C8F9-D2C1-1853926EDE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905" y="2921181"/>
            <a:ext cx="1476375" cy="1905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0CA42C-F652-B206-7C61-74D44891B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53" y="1205921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Chernihiv">
            <a:extLst>
              <a:ext uri="{FF2B5EF4-FFF2-40B4-BE49-F238E27FC236}">
                <a16:creationId xmlns:a16="http://schemas.microsoft.com/office/drawing/2014/main" id="{8C3944BA-8A44-056A-8B8F-393DC4AA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89" y="3773880"/>
            <a:ext cx="9525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Malmö">
            <a:extLst>
              <a:ext uri="{FF2B5EF4-FFF2-40B4-BE49-F238E27FC236}">
                <a16:creationId xmlns:a16="http://schemas.microsoft.com/office/drawing/2014/main" id="{A1759AB0-E3B6-7A6E-F4FF-5FCD6643D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534" y="2982583"/>
            <a:ext cx="942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at of arms of Malmö">
            <a:extLst>
              <a:ext uri="{FF2B5EF4-FFF2-40B4-BE49-F238E27FC236}">
                <a16:creationId xmlns:a16="http://schemas.microsoft.com/office/drawing/2014/main" id="{A3C8E3B9-02A9-9D5D-32F0-F5E0B201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11" y="4001705"/>
            <a:ext cx="1129541" cy="14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E4213B8-68E0-95F5-3DA1-5C9CFDB0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838" y="12112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ag of Chernihiv Oblast">
            <a:extLst>
              <a:ext uri="{FF2B5EF4-FFF2-40B4-BE49-F238E27FC236}">
                <a16:creationId xmlns:a16="http://schemas.microsoft.com/office/drawing/2014/main" id="{71B65554-349C-72D8-DFC0-B1D73A849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33" y="261994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at of arms of Sweden">
            <a:extLst>
              <a:ext uri="{FF2B5EF4-FFF2-40B4-BE49-F238E27FC236}">
                <a16:creationId xmlns:a16="http://schemas.microsoft.com/office/drawing/2014/main" id="{BDFB97E6-1270-7B27-695D-B744D5FB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52" y="87307"/>
            <a:ext cx="8096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90468B-E8C3-E2B7-21AC-1513BCEB3DE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37" y="4694953"/>
            <a:ext cx="3728565" cy="2252902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01E7F37-030D-00E2-60F5-87CAEA7F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80" y="3746567"/>
            <a:ext cx="1958452" cy="13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C655A5-E92A-8AF0-C03B-5373B2F56B6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88" y="1818537"/>
            <a:ext cx="6588534" cy="49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-1" y="30404"/>
            <a:ext cx="121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uk-UA" b="1" dirty="0">
                <a:solidFill>
                  <a:srgbClr val="00488F"/>
                </a:solidFill>
                <a:latin typeface="Arial" panose="020B0604020202020204" pitchFamily="34" charset="0"/>
              </a:rPr>
              <a:t>3.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A bit of history</a:t>
            </a:r>
            <a:endParaRPr 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067" y="6347155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96B8AA-0931-DBBC-E79D-021B8DD3A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188" y="-10653"/>
            <a:ext cx="2095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48C9C475-9277-592B-0EAC-37551E3DD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21589"/>
              </p:ext>
            </p:extLst>
          </p:nvPr>
        </p:nvGraphicFramePr>
        <p:xfrm>
          <a:off x="103167" y="700747"/>
          <a:ext cx="8009057" cy="5394960"/>
        </p:xfrm>
        <a:graphic>
          <a:graphicData uri="http://schemas.openxmlformats.org/drawingml/2006/table">
            <a:tbl>
              <a:tblPr/>
              <a:tblGrid>
                <a:gridCol w="6316869">
                  <a:extLst>
                    <a:ext uri="{9D8B030D-6E8A-4147-A177-3AD203B41FA5}">
                      <a16:colId xmlns:a16="http://schemas.microsoft.com/office/drawing/2014/main" val="4287139588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1729286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Kievan Rus'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879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89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Kingdom of Ruthenia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1199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1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Grand Duchy of Lithuania and Ruthenia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1362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550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Cossack Hetmanate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1649-08-18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152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Ukrainian People's Republic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1917-06-10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9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Declaration of independence of the Ukrainian People's Republic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1918-01-22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94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West Ukrainian People's Republic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1918-11-01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59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Act of Unity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1919-01-22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02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Declaration of independence from Soviet Union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1991-08-24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28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Independence referendum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1991-12-1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92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2400" kern="1200" noProof="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• Current constitution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kern="1200" dirty="0">
                          <a:solidFill>
                            <a:srgbClr val="004894"/>
                          </a:solidFill>
                          <a:latin typeface="+mn-lt"/>
                          <a:ea typeface="+mn-ea"/>
                          <a:cs typeface="+mn-cs"/>
                        </a:rPr>
                        <a:t>1996-06-28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404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8EEAD4-A218-4867-4C15-F34DC8A6091A}"/>
              </a:ext>
            </a:extLst>
          </p:cNvPr>
          <p:cNvSpPr txBox="1"/>
          <p:nvPr/>
        </p:nvSpPr>
        <p:spPr>
          <a:xfrm>
            <a:off x="8366445" y="1812831"/>
            <a:ext cx="3712693" cy="1938992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894"/>
                </a:solidFill>
              </a:rPr>
              <a:t>Mongol</a:t>
            </a:r>
            <a:r>
              <a:rPr lang="sv-SE" sz="2400" b="1" dirty="0">
                <a:solidFill>
                  <a:srgbClr val="004894"/>
                </a:solidFill>
              </a:rPr>
              <a:t> invasion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rgbClr val="004894"/>
                </a:solidFill>
              </a:rPr>
              <a:t>1223 - reconnaissance-in-force 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rgbClr val="004894"/>
                </a:solidFill>
              </a:rPr>
              <a:t>1237 – 1242 – full-scale invasion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B8EEB-9C95-A4BB-D91D-41FAF3264B92}"/>
              </a:ext>
            </a:extLst>
          </p:cNvPr>
          <p:cNvSpPr txBox="1"/>
          <p:nvPr/>
        </p:nvSpPr>
        <p:spPr>
          <a:xfrm>
            <a:off x="8366446" y="3813182"/>
            <a:ext cx="3712693" cy="1938992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894"/>
                </a:solidFill>
              </a:rPr>
              <a:t>Russian invasion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rgbClr val="004894"/>
                </a:solidFill>
              </a:rPr>
              <a:t>2014 - reconnaissance-in-force 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rgbClr val="004894"/>
                </a:solidFill>
              </a:rPr>
              <a:t>2022 – ??? – full-scale invasion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3F70EE-10A4-3F5B-364F-8555D91E1B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100" y="4373820"/>
            <a:ext cx="2857899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-1" y="30404"/>
            <a:ext cx="121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uk-UA" b="1" dirty="0">
                <a:solidFill>
                  <a:srgbClr val="00488F"/>
                </a:solidFill>
                <a:latin typeface="Arial" panose="020B0604020202020204" pitchFamily="34" charset="0"/>
              </a:rPr>
              <a:t>4.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A bit about teaching</a:t>
            </a:r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(or</a:t>
            </a:r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learning, but not about ML yet)</a:t>
            </a:r>
            <a:endParaRPr 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8965" y="771468"/>
            <a:ext cx="1203666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400" dirty="0">
                <a:solidFill>
                  <a:srgbClr val="004894"/>
                </a:solidFill>
              </a:rPr>
              <a:t>Course developer, course coordinator, educator, and tutor in undergraduate and MSc programmes at Chernihiv Polytechnic National University. Selected courses (</a:t>
            </a:r>
            <a:r>
              <a:rPr lang="en-US" sz="2400" dirty="0">
                <a:solidFill>
                  <a:srgbClr val="004894"/>
                </a:solidFill>
              </a:rPr>
              <a:t>incl. lab cycles</a:t>
            </a:r>
            <a:r>
              <a:rPr lang="en-GB" sz="2400" dirty="0">
                <a:solidFill>
                  <a:srgbClr val="004894"/>
                </a:solidFill>
              </a:rPr>
              <a:t>):</a:t>
            </a:r>
            <a:endParaRPr lang="en-SE" sz="2400" dirty="0">
              <a:solidFill>
                <a:srgbClr val="004894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894"/>
                </a:solidFill>
              </a:rPr>
              <a:t>Microcontrollers</a:t>
            </a:r>
            <a:r>
              <a:rPr lang="uk-UA" sz="2400" dirty="0">
                <a:solidFill>
                  <a:srgbClr val="004894"/>
                </a:solidFill>
              </a:rPr>
              <a:t>;</a:t>
            </a:r>
            <a:r>
              <a:rPr lang="en-GB" sz="2400" dirty="0">
                <a:solidFill>
                  <a:srgbClr val="004894"/>
                </a:solidFill>
              </a:rPr>
              <a:t> Microprocessor Devices for Control and Information Processing; Microprocessor Technics (BSc and MSc in Electronics);</a:t>
            </a:r>
            <a:endParaRPr lang="en-SE" sz="2400" dirty="0">
              <a:solidFill>
                <a:srgbClr val="004894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894"/>
                </a:solidFill>
              </a:rPr>
              <a:t>Electronic Tools for Control and Visualisation (BSc in Electronics); Information Display Systems (MSc in Radio-engineering);</a:t>
            </a:r>
            <a:endParaRPr lang="en-SE" sz="2400" dirty="0">
              <a:solidFill>
                <a:srgbClr val="004894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894"/>
                </a:solidFill>
              </a:rPr>
              <a:t>Software for robotic systems (MSc in Information Technology);</a:t>
            </a:r>
            <a:endParaRPr lang="en-SE" sz="2400" dirty="0">
              <a:solidFill>
                <a:srgbClr val="004894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894"/>
                </a:solidFill>
              </a:rPr>
              <a:t>Digital Image Processing; Methods of information processing in video surveillance systems; Pattern recognition and image processing (BSc and MSc in Information Technology).</a:t>
            </a:r>
          </a:p>
          <a:p>
            <a:r>
              <a:rPr lang="en-GB" sz="2400" dirty="0">
                <a:solidFill>
                  <a:srgbClr val="004894"/>
                </a:solidFill>
              </a:rPr>
              <a:t>2019-</a:t>
            </a:r>
            <a:r>
              <a:rPr lang="en-US" sz="2400" dirty="0">
                <a:solidFill>
                  <a:srgbClr val="004894"/>
                </a:solidFill>
              </a:rPr>
              <a:t>2022</a:t>
            </a:r>
            <a:r>
              <a:rPr lang="en-GB" sz="2400" dirty="0">
                <a:solidFill>
                  <a:srgbClr val="004894"/>
                </a:solidFill>
              </a:rPr>
              <a:t>: </a:t>
            </a:r>
            <a:r>
              <a:rPr lang="en-US" sz="2400" dirty="0">
                <a:solidFill>
                  <a:srgbClr val="004894"/>
                </a:solidFill>
              </a:rPr>
              <a:t>Leading parts of the work in the EU ERASMUS+ project “Development of Practically-oriented Student-</a:t>
            </a:r>
            <a:r>
              <a:rPr lang="en-US" sz="2400" dirty="0" err="1">
                <a:solidFill>
                  <a:srgbClr val="004894"/>
                </a:solidFill>
              </a:rPr>
              <a:t>centred</a:t>
            </a:r>
            <a:r>
              <a:rPr lang="en-US" sz="2400" dirty="0">
                <a:solidFill>
                  <a:srgbClr val="004894"/>
                </a:solidFill>
              </a:rPr>
              <a:t> Education in the Field of Modelling of Cyber-Physical Systems:</a:t>
            </a:r>
          </a:p>
          <a:p>
            <a:r>
              <a:rPr lang="en-US" sz="2400" dirty="0">
                <a:solidFill>
                  <a:srgbClr val="004894"/>
                </a:solidFill>
              </a:rPr>
              <a:t>A training course for undergraduate students ‘Introduction to Electronic Systems’ which was previously scheduled for students in the Kaunas Technical College (Lithuania)</a:t>
            </a:r>
            <a:endParaRPr lang="uk-UA" sz="2400" dirty="0">
              <a:solidFill>
                <a:srgbClr val="004894"/>
              </a:solidFill>
            </a:endParaRP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067" y="6340475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</p:spTree>
    <p:extLst>
      <p:ext uri="{BB962C8B-B14F-4D97-AF65-F5344CB8AC3E}">
        <p14:creationId xmlns:p14="http://schemas.microsoft.com/office/powerpoint/2010/main" val="36540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-1" y="30404"/>
            <a:ext cx="121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uk-UA" b="1" dirty="0">
                <a:solidFill>
                  <a:srgbClr val="00488F"/>
                </a:solidFill>
                <a:latin typeface="Arial" panose="020B0604020202020204" pitchFamily="34" charset="0"/>
              </a:rPr>
              <a:t>5.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A bit about science</a:t>
            </a:r>
            <a:endParaRPr 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8702" y="455275"/>
            <a:ext cx="121345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3200" b="1" dirty="0">
                <a:solidFill>
                  <a:srgbClr val="004894"/>
                </a:solidFill>
              </a:rPr>
              <a:t>Special Designing Bureaus</a:t>
            </a:r>
          </a:p>
          <a:p>
            <a:r>
              <a:rPr lang="en-GB" sz="3200" dirty="0">
                <a:solidFill>
                  <a:srgbClr val="004894"/>
                </a:solidFill>
              </a:rPr>
              <a:t>1) Information retrieval system "Book“ (with the Research Institute of Radio Optics (Moscow, USSR) – HD video camera</a:t>
            </a:r>
          </a:p>
          <a:p>
            <a:r>
              <a:rPr lang="en-GB" sz="3200" dirty="0">
                <a:solidFill>
                  <a:srgbClr val="004894"/>
                </a:solidFill>
              </a:rPr>
              <a:t>2) Special HD displaying systems for reconnaissance missions based on UAVs (with the Research Institute "</a:t>
            </a:r>
            <a:r>
              <a:rPr lang="sv-SE" sz="3200" dirty="0" err="1">
                <a:solidFill>
                  <a:srgbClr val="004894"/>
                </a:solidFill>
              </a:rPr>
              <a:t>Coulomb</a:t>
            </a:r>
            <a:r>
              <a:rPr lang="sv-SE" dirty="0"/>
              <a:t> </a:t>
            </a:r>
            <a:r>
              <a:rPr lang="en-GB" sz="3200" dirty="0">
                <a:solidFill>
                  <a:srgbClr val="004894"/>
                </a:solidFill>
              </a:rPr>
              <a:t>“, Moscow) </a:t>
            </a:r>
          </a:p>
          <a:p>
            <a:r>
              <a:rPr lang="en-GB" sz="3200" dirty="0">
                <a:solidFill>
                  <a:srgbClr val="004894"/>
                </a:solidFill>
              </a:rPr>
              <a:t>3) A-50 (Mainstay ≈ US AWACS Sentry / Saab 2000 AEW&amp;C) – HD displaying systems (+ </a:t>
            </a:r>
            <a:r>
              <a:rPr lang="sv-SE" sz="3200" dirty="0">
                <a:solidFill>
                  <a:srgbClr val="004894"/>
                </a:solidFill>
              </a:rPr>
              <a:t>Vega Radio </a:t>
            </a:r>
            <a:r>
              <a:rPr lang="en-US" sz="3200" dirty="0">
                <a:solidFill>
                  <a:srgbClr val="004894"/>
                </a:solidFill>
              </a:rPr>
              <a:t>Engineering</a:t>
            </a:r>
            <a:r>
              <a:rPr lang="sv-SE" sz="3200" dirty="0">
                <a:solidFill>
                  <a:srgbClr val="004894"/>
                </a:solidFill>
              </a:rPr>
              <a:t> Corporation,</a:t>
            </a:r>
            <a:r>
              <a:rPr lang="en-GB" sz="3200" dirty="0">
                <a:solidFill>
                  <a:srgbClr val="004894"/>
                </a:solidFill>
              </a:rPr>
              <a:t> Moscow)</a:t>
            </a:r>
          </a:p>
          <a:p>
            <a:r>
              <a:rPr lang="en-GB" sz="3200" b="1" dirty="0">
                <a:solidFill>
                  <a:srgbClr val="004894"/>
                </a:solidFill>
              </a:rPr>
              <a:t>Chernihiv branch of the Kyiv Polytechnic Institute</a:t>
            </a:r>
          </a:p>
          <a:p>
            <a:r>
              <a:rPr lang="en-GB" sz="3200" dirty="0">
                <a:solidFill>
                  <a:srgbClr val="004894"/>
                </a:solidFill>
              </a:rPr>
              <a:t>Control in electronics and electromechanics → PhD thesis</a:t>
            </a:r>
            <a:endParaRPr lang="uk-UA" sz="3200" dirty="0">
              <a:solidFill>
                <a:srgbClr val="004894"/>
              </a:solidFill>
            </a:endParaRP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36" y="6360460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  <p:pic>
        <p:nvPicPr>
          <p:cNvPr id="3074" name="Picture 2" descr="А-50, 2011 год.">
            <a:extLst>
              <a:ext uri="{FF2B5EF4-FFF2-40B4-BE49-F238E27FC236}">
                <a16:creationId xmlns:a16="http://schemas.microsoft.com/office/drawing/2014/main" id="{085D14BB-6ACE-CCC7-5683-32D0A4ADB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89" y="4900679"/>
            <a:ext cx="2892630" cy="19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6EFC7F8-84F2-C875-1374-F642E43B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94" y="4905165"/>
            <a:ext cx="2986604" cy="19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-1" y="30404"/>
            <a:ext cx="121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uk-UA" b="1" dirty="0">
                <a:solidFill>
                  <a:srgbClr val="00488F"/>
                </a:solidFill>
                <a:latin typeface="Arial" panose="020B0604020202020204" pitchFamily="34" charset="0"/>
              </a:rPr>
              <a:t>6. </a:t>
            </a:r>
            <a:r>
              <a:rPr lang="en-GB" b="1" dirty="0">
                <a:solidFill>
                  <a:srgbClr val="00488F"/>
                </a:solidFill>
                <a:latin typeface="Arial" panose="020B0604020202020204" pitchFamily="34" charset="0"/>
              </a:rPr>
              <a:t>What am I doing here?! (1/3)</a:t>
            </a:r>
            <a:endParaRPr lang="uk-UA" b="1" dirty="0">
              <a:solidFill>
                <a:srgbClr val="00488F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6548" y="650381"/>
            <a:ext cx="10391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4894"/>
                </a:solidFill>
                <a:latin typeface="Times New Roman" panose="02020603050405020304" pitchFamily="18" charset="0"/>
              </a:rPr>
              <a:t>Long-term search and rescue missions, intelligence, surveillance and reconnaissance → operator overload → </a:t>
            </a:r>
            <a:r>
              <a:rPr lang="en-US" sz="2400" b="1" i="1" dirty="0">
                <a:solidFill>
                  <a:srgbClr val="004894"/>
                </a:solidFill>
                <a:latin typeface="Times New Roman" panose="02020603050405020304" pitchFamily="18" charset="0"/>
              </a:rPr>
              <a:t>mission is impossible</a:t>
            </a:r>
          </a:p>
        </p:txBody>
      </p:sp>
      <p:pic>
        <p:nvPicPr>
          <p:cNvPr id="11" name="Picture 5" descr="logo1212">
            <a:extLst>
              <a:ext uri="{FF2B5EF4-FFF2-40B4-BE49-F238E27FC236}">
                <a16:creationId xmlns:a16="http://schemas.microsoft.com/office/drawing/2014/main" id="{E5C51FFA-C0CE-4232-B03D-02B28935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34" y="6360460"/>
            <a:ext cx="83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0E05CBB9-F5DC-4C20-B9FA-F4EFC4DB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879" y="5157193"/>
            <a:ext cx="1501716" cy="1700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35B4-96CB-494C-8EE6-11812E37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1404"/>
            <a:ext cx="1886356" cy="105658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8E0C18E-8275-4892-A20A-156C0FD1C5D3}"/>
              </a:ext>
            </a:extLst>
          </p:cNvPr>
          <p:cNvSpPr txBox="1">
            <a:spLocks/>
          </p:cNvSpPr>
          <p:nvPr/>
        </p:nvSpPr>
        <p:spPr>
          <a:xfrm>
            <a:off x="10747917" y="5893438"/>
            <a:ext cx="635819" cy="455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 kern="1200">
                <a:solidFill>
                  <a:srgbClr val="284C6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Trebuchet MS" panose="020B0603020202020204" pitchFamily="34" charset="0"/>
              <a:buChar char="−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2216C0-9168-4469-A541-FE8C118D7F92}" type="slidenum"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0D4BCE7-6817-450D-AD40-8D99418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94" y="6616700"/>
            <a:ext cx="2148805" cy="205361"/>
          </a:xfrm>
        </p:spPr>
        <p:txBody>
          <a:bodyPr/>
          <a:lstStyle/>
          <a:p>
            <a:fld id="{72004530-77B2-4A5E-A987-CA2C6559C507}" type="datetimeyyyy">
              <a:rPr lang="en-US" smtClean="0">
                <a:latin typeface="+mn-lt"/>
              </a:rPr>
              <a:t>2022</a:t>
            </a:fld>
            <a:r>
              <a:rPr lang="en-US" dirty="0">
                <a:latin typeface="+mn-lt"/>
              </a:rPr>
              <a:t> by Volodymyr P. Voytenko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3FDD2E-F5E5-4145-B6C5-B5A061C18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8853" y="46691"/>
            <a:ext cx="1666240" cy="10661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D81A6-FBE7-59CE-FD1E-A4E7E58134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1778" y="1324221"/>
            <a:ext cx="1123315" cy="15709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8D1B9-8393-E96F-4A5A-764B19F1F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6885">
            <a:off x="10764763" y="2850401"/>
            <a:ext cx="1247140" cy="18091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ACC463-EB4D-FCCD-9762-AD791BED47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15" y="3950547"/>
            <a:ext cx="4572000" cy="2600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A9032-0946-D0A2-82CF-BC1BA0BD946A}"/>
              </a:ext>
            </a:extLst>
          </p:cNvPr>
          <p:cNvSpPr txBox="1"/>
          <p:nvPr/>
        </p:nvSpPr>
        <p:spPr>
          <a:xfrm>
            <a:off x="6184395" y="6262910"/>
            <a:ext cx="315621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6695" algn="ctr">
              <a:lnSpc>
                <a:spcPct val="107000"/>
              </a:lnSpc>
            </a:pPr>
            <a:r>
              <a:rPr lang="uk-UA" sz="2400" i="1" dirty="0" err="1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uk-UA" sz="2400" i="1" baseline="-25000" dirty="0" err="1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24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  <a:r>
              <a:rPr lang="uk-UA" sz="2400" baseline="300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4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 2</a:t>
            </a:r>
            <a:r>
              <a:rPr lang="uk-UA" sz="2400" baseline="300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400" dirty="0">
                <a:solidFill>
                  <a:srgbClr val="0048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16...32.</a:t>
            </a:r>
            <a:endParaRPr lang="en-SE" sz="2400" dirty="0">
              <a:solidFill>
                <a:srgbClr val="0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6AADEAD-2FAB-E9C1-B94B-DB3206CA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941" y="16648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E"/>
          </a:p>
        </p:txBody>
      </p:sp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D6DD213E-61A5-724E-296A-2717689C7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341785"/>
              </p:ext>
            </p:extLst>
          </p:nvPr>
        </p:nvGraphicFramePr>
        <p:xfrm>
          <a:off x="5925212" y="2101097"/>
          <a:ext cx="260350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603407" imgH="2012743" progId="Visio.Drawing.15">
                  <p:embed/>
                </p:oleObj>
              </mc:Choice>
              <mc:Fallback>
                <p:oleObj r:id="rId11" imgW="2603407" imgH="201274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212" y="2101097"/>
                        <a:ext cx="2603500" cy="201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973462EE-8E06-835A-21E9-6AD7FC09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529" y="36777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E"/>
          </a:p>
        </p:txBody>
      </p:sp>
      <p:graphicFrame>
        <p:nvGraphicFramePr>
          <p:cNvPr id="16" name="Об'єкт 15">
            <a:extLst>
              <a:ext uri="{FF2B5EF4-FFF2-40B4-BE49-F238E27FC236}">
                <a16:creationId xmlns:a16="http://schemas.microsoft.com/office/drawing/2014/main" id="{57715B04-75AE-BBFA-DC2E-88155F7D7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54474"/>
              </p:ext>
            </p:extLst>
          </p:nvPr>
        </p:nvGraphicFramePr>
        <p:xfrm>
          <a:off x="2042794" y="4501601"/>
          <a:ext cx="23622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2368503" imgH="1955646" progId="Visio.Drawing.15">
                  <p:embed/>
                </p:oleObj>
              </mc:Choice>
              <mc:Fallback>
                <p:oleObj r:id="rId13" imgW="2368503" imgH="1955646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794" y="4501601"/>
                        <a:ext cx="23622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3BB7CB-A64B-D60E-2999-F3C9935CED5B}"/>
                  </a:ext>
                </a:extLst>
              </p:cNvPr>
              <p:cNvSpPr txBox="1"/>
              <p:nvPr/>
            </p:nvSpPr>
            <p:spPr>
              <a:xfrm>
                <a:off x="84715" y="1487286"/>
                <a:ext cx="6174954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func>
                      <m:funcPr>
                        <m:ctrlPr>
                          <a:rPr lang="en-SE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400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f>
                          <m:fPr>
                            <m:ctrlPr>
                              <a:rPr lang="en-SE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uk-UA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E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uk-UA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SE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SE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SE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k-UA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	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SE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uk-UA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uk-UA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en-SE" sz="2400" dirty="0">
                  <a:solidFill>
                    <a:srgbClr val="00489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tabLst>
                    <a:tab pos="900430" algn="l"/>
                  </a:tabLst>
                </a:pP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SE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uk-UA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E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SE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SE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uk-UA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func>
                          <m:funcPr>
                            <m:ctrlPr>
                              <a:rPr lang="en-SE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400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SE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SE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SE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uk-UA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	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func>
                      <m:funcPr>
                        <m:ctrlPr>
                          <a:rPr lang="en-SE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400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f>
                          <m:fPr>
                            <m:ctrlPr>
                              <a:rPr lang="en-SE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>
                      <m:fPr>
                        <m:ctrlPr>
                          <a:rPr lang="en-SE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E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SE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SE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uk-UA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uk-UA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𝛽</m:t>
                    </m:r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func>
                      <m:funcPr>
                        <m:ctrlPr>
                          <a:rPr lang="en-SE" sz="2400" i="1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400">
                            <a:solidFill>
                              <a:srgbClr val="00489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arctg</m:t>
                        </m:r>
                      </m:fName>
                      <m:e>
                        <m:d>
                          <m:dPr>
                            <m:ctrlPr>
                              <a:rPr lang="en-SE" sz="2400" i="1">
                                <a:solidFill>
                                  <a:srgbClr val="004894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E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𝐻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SE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SE" sz="2400" i="1">
                                        <a:solidFill>
                                          <a:srgbClr val="004894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2400" i="1">
                                        <a:solidFill>
                                          <a:srgbClr val="004894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uk-UA" sz="2400" i="1">
                                        <a:solidFill>
                                          <a:srgbClr val="004894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  <m:sup>
                                    <m:r>
                                      <a:rPr lang="uk-UA" sz="2400" i="1">
                                        <a:solidFill>
                                          <a:srgbClr val="004894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uk-UA" sz="2400" i="1">
                                    <a:solidFill>
                                      <a:srgbClr val="004894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uk-UA" sz="2400" i="1">
                        <a:solidFill>
                          <a:srgbClr val="00489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SE" sz="2400" dirty="0">
                  <a:solidFill>
                    <a:srgbClr val="00489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900430" algn="l"/>
                  </a:tabLst>
                </a:pPr>
                <a:r>
                  <a:rPr lang="en-US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Here</a:t>
                </a:r>
                <a:r>
                  <a:rPr lang="uk-UA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GB" sz="2400" i="1" dirty="0" err="1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</a:t>
                </a:r>
                <a:r>
                  <a:rPr lang="en-GB" sz="2400" i="1" baseline="-25000" dirty="0" err="1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GB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:r>
                  <a:rPr lang="en-GB" sz="2400" i="1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GB" sz="2400" i="1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GB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</a:t>
                </a:r>
                <a:r>
                  <a:rPr lang="sk-SK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image format</a:t>
                </a:r>
                <a:r>
                  <a:rPr lang="uk-UA" sz="2400" dirty="0">
                    <a:solidFill>
                      <a:srgbClr val="004894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SE" sz="2400" dirty="0">
                  <a:solidFill>
                    <a:srgbClr val="00489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3BB7CB-A64B-D60E-2999-F3C9935CE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5" y="1487286"/>
                <a:ext cx="6174954" cy="2864630"/>
              </a:xfrm>
              <a:prstGeom prst="rect">
                <a:avLst/>
              </a:prstGeom>
              <a:blipFill>
                <a:blip r:embed="rId15"/>
                <a:stretch>
                  <a:fillRect l="-1579" b="-40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E61457DF-8873-4E5C-0BF3-D5244B69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16" y="1148404"/>
            <a:ext cx="2152264" cy="30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11045</TotalTime>
  <Words>1419</Words>
  <Application>Microsoft Office PowerPoint</Application>
  <PresentationFormat>Широкий екран</PresentationFormat>
  <Paragraphs>278</Paragraphs>
  <Slides>13</Slides>
  <Notes>13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Trebuchet MS</vt:lpstr>
      <vt:lpstr>wf_segoe-ui_normal</vt:lpstr>
      <vt:lpstr>Тема Office</vt:lpstr>
      <vt:lpstr>Microsoft Visio Drawing</vt:lpstr>
      <vt:lpstr>‘We must be grateful to God that He created the world in such a way that everything simple is true and everything complicated is untrue’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Volodymyr Voitenko</vt:lpstr>
    </vt:vector>
  </TitlesOfParts>
  <Company>CSTU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</dc:title>
  <dc:creator>Володимир П. Войтенко</dc:creator>
  <cp:lastModifiedBy>Volodymyr Voytenko</cp:lastModifiedBy>
  <cp:revision>285</cp:revision>
  <cp:lastPrinted>2022-09-07T13:58:02Z</cp:lastPrinted>
  <dcterms:created xsi:type="dcterms:W3CDTF">2010-09-27T10:59:30Z</dcterms:created>
  <dcterms:modified xsi:type="dcterms:W3CDTF">2022-09-10T06:38:44Z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