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0.jpg" ContentType="image/png"/>
  <Override PartName="/ppt/media/image51.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handoutMasterIdLst>
    <p:handoutMasterId r:id="rId64"/>
  </p:handoutMasterIdLst>
  <p:sldIdLst>
    <p:sldId id="256" r:id="rId3"/>
    <p:sldId id="302" r:id="rId4"/>
    <p:sldId id="303" r:id="rId5"/>
    <p:sldId id="301" r:id="rId6"/>
    <p:sldId id="257" r:id="rId7"/>
    <p:sldId id="316" r:id="rId8"/>
    <p:sldId id="312" r:id="rId9"/>
    <p:sldId id="263" r:id="rId10"/>
    <p:sldId id="311" r:id="rId11"/>
    <p:sldId id="313" r:id="rId12"/>
    <p:sldId id="317" r:id="rId13"/>
    <p:sldId id="304" r:id="rId14"/>
    <p:sldId id="315" r:id="rId15"/>
    <p:sldId id="314" r:id="rId16"/>
    <p:sldId id="305" r:id="rId17"/>
    <p:sldId id="306" r:id="rId18"/>
    <p:sldId id="296" r:id="rId19"/>
    <p:sldId id="264" r:id="rId20"/>
    <p:sldId id="268" r:id="rId21"/>
    <p:sldId id="270" r:id="rId22"/>
    <p:sldId id="271" r:id="rId23"/>
    <p:sldId id="272" r:id="rId24"/>
    <p:sldId id="274" r:id="rId25"/>
    <p:sldId id="276" r:id="rId26"/>
    <p:sldId id="294" r:id="rId27"/>
    <p:sldId id="318" r:id="rId28"/>
    <p:sldId id="310" r:id="rId29"/>
    <p:sldId id="321" r:id="rId30"/>
    <p:sldId id="278" r:id="rId31"/>
    <p:sldId id="282" r:id="rId32"/>
    <p:sldId id="281" r:id="rId33"/>
    <p:sldId id="329" r:id="rId34"/>
    <p:sldId id="328" r:id="rId35"/>
    <p:sldId id="308" r:id="rId36"/>
    <p:sldId id="339" r:id="rId37"/>
    <p:sldId id="325" r:id="rId38"/>
    <p:sldId id="338" r:id="rId39"/>
    <p:sldId id="307" r:id="rId40"/>
    <p:sldId id="324" r:id="rId41"/>
    <p:sldId id="309" r:id="rId42"/>
    <p:sldId id="286" r:id="rId43"/>
    <p:sldId id="322" r:id="rId44"/>
    <p:sldId id="327" r:id="rId45"/>
    <p:sldId id="326" r:id="rId46"/>
    <p:sldId id="288" r:id="rId47"/>
    <p:sldId id="331" r:id="rId48"/>
    <p:sldId id="340" r:id="rId49"/>
    <p:sldId id="332" r:id="rId50"/>
    <p:sldId id="333" r:id="rId51"/>
    <p:sldId id="330" r:id="rId52"/>
    <p:sldId id="334" r:id="rId53"/>
    <p:sldId id="291" r:id="rId54"/>
    <p:sldId id="335" r:id="rId55"/>
    <p:sldId id="336" r:id="rId56"/>
    <p:sldId id="337" r:id="rId57"/>
    <p:sldId id="297" r:id="rId58"/>
    <p:sldId id="298" r:id="rId59"/>
    <p:sldId id="299" r:id="rId60"/>
    <p:sldId id="279" r:id="rId61"/>
    <p:sldId id="319" r:id="rId62"/>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49228" autoAdjust="0"/>
  </p:normalViewPr>
  <p:slideViewPr>
    <p:cSldViewPr snapToGrid="0" showGuides="1">
      <p:cViewPr varScale="1">
        <p:scale>
          <a:sx n="43" d="100"/>
          <a:sy n="43" d="100"/>
        </p:scale>
        <p:origin x="1236" y="30"/>
      </p:cViewPr>
      <p:guideLst>
        <p:guide orient="horz" pos="3543"/>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Lst>
  </p:outlineViewPr>
  <p:notesTextViewPr>
    <p:cViewPr>
      <p:scale>
        <a:sx n="200" d="100"/>
        <a:sy n="200" d="100"/>
      </p:scale>
      <p:origin x="0" y="0"/>
    </p:cViewPr>
  </p:notesTextViewPr>
  <p:notesViewPr>
    <p:cSldViewPr snapToGrid="0" showGuides="1">
      <p:cViewPr varScale="1">
        <p:scale>
          <a:sx n="96" d="100"/>
          <a:sy n="96" d="100"/>
        </p:scale>
        <p:origin x="270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_rels/viewProps.xml.rels><?xml version="1.0" encoding="UTF-8" standalone="yes"?>
<Relationships xmlns="http://schemas.openxmlformats.org/package/2006/relationships"><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8.xml"/><Relationship Id="rId39" Type="http://schemas.openxmlformats.org/officeDocument/2006/relationships/slide" Target="slides/slide41.xml"/><Relationship Id="rId21" Type="http://schemas.openxmlformats.org/officeDocument/2006/relationships/slide" Target="slides/slide23.xml"/><Relationship Id="rId34" Type="http://schemas.openxmlformats.org/officeDocument/2006/relationships/slide" Target="slides/slide36.xml"/><Relationship Id="rId42" Type="http://schemas.openxmlformats.org/officeDocument/2006/relationships/slide" Target="slides/slide44.xml"/><Relationship Id="rId47" Type="http://schemas.openxmlformats.org/officeDocument/2006/relationships/slide" Target="slides/slide49.xml"/><Relationship Id="rId50" Type="http://schemas.openxmlformats.org/officeDocument/2006/relationships/slide" Target="slides/slide52.xml"/><Relationship Id="rId55" Type="http://schemas.openxmlformats.org/officeDocument/2006/relationships/slide" Target="slides/slide57.xml"/><Relationship Id="rId7" Type="http://schemas.openxmlformats.org/officeDocument/2006/relationships/slide" Target="slides/slide9.xml"/><Relationship Id="rId2" Type="http://schemas.openxmlformats.org/officeDocument/2006/relationships/slide" Target="slides/slide2.xml"/><Relationship Id="rId16" Type="http://schemas.openxmlformats.org/officeDocument/2006/relationships/slide" Target="slides/slide18.xml"/><Relationship Id="rId29" Type="http://schemas.openxmlformats.org/officeDocument/2006/relationships/slide" Target="slides/slide31.xml"/><Relationship Id="rId11" Type="http://schemas.openxmlformats.org/officeDocument/2006/relationships/slide" Target="slides/slide13.xml"/><Relationship Id="rId24" Type="http://schemas.openxmlformats.org/officeDocument/2006/relationships/slide" Target="slides/slide26.xml"/><Relationship Id="rId32" Type="http://schemas.openxmlformats.org/officeDocument/2006/relationships/slide" Target="slides/slide34.xml"/><Relationship Id="rId37" Type="http://schemas.openxmlformats.org/officeDocument/2006/relationships/slide" Target="slides/slide39.xml"/><Relationship Id="rId40" Type="http://schemas.openxmlformats.org/officeDocument/2006/relationships/slide" Target="slides/slide42.xml"/><Relationship Id="rId45" Type="http://schemas.openxmlformats.org/officeDocument/2006/relationships/slide" Target="slides/slide47.xml"/><Relationship Id="rId53" Type="http://schemas.openxmlformats.org/officeDocument/2006/relationships/slide" Target="slides/slide55.xml"/><Relationship Id="rId58" Type="http://schemas.openxmlformats.org/officeDocument/2006/relationships/slide" Target="slides/slide60.xml"/><Relationship Id="rId5" Type="http://schemas.openxmlformats.org/officeDocument/2006/relationships/slide" Target="slides/slide7.xml"/><Relationship Id="rId19" Type="http://schemas.openxmlformats.org/officeDocument/2006/relationships/slide" Target="slides/slide21.xml"/><Relationship Id="rId4" Type="http://schemas.openxmlformats.org/officeDocument/2006/relationships/slide" Target="slides/slide4.xml"/><Relationship Id="rId9" Type="http://schemas.openxmlformats.org/officeDocument/2006/relationships/slide" Target="slides/slide11.xml"/><Relationship Id="rId14" Type="http://schemas.openxmlformats.org/officeDocument/2006/relationships/slide" Target="slides/slide16.xml"/><Relationship Id="rId22" Type="http://schemas.openxmlformats.org/officeDocument/2006/relationships/slide" Target="slides/slide24.xml"/><Relationship Id="rId27" Type="http://schemas.openxmlformats.org/officeDocument/2006/relationships/slide" Target="slides/slide29.xml"/><Relationship Id="rId30" Type="http://schemas.openxmlformats.org/officeDocument/2006/relationships/slide" Target="slides/slide32.xml"/><Relationship Id="rId35" Type="http://schemas.openxmlformats.org/officeDocument/2006/relationships/slide" Target="slides/slide37.xml"/><Relationship Id="rId43" Type="http://schemas.openxmlformats.org/officeDocument/2006/relationships/slide" Target="slides/slide45.xml"/><Relationship Id="rId48" Type="http://schemas.openxmlformats.org/officeDocument/2006/relationships/slide" Target="slides/slide50.xml"/><Relationship Id="rId56" Type="http://schemas.openxmlformats.org/officeDocument/2006/relationships/slide" Target="slides/slide58.xml"/><Relationship Id="rId8" Type="http://schemas.openxmlformats.org/officeDocument/2006/relationships/slide" Target="slides/slide10.xml"/><Relationship Id="rId51" Type="http://schemas.openxmlformats.org/officeDocument/2006/relationships/slide" Target="slides/slide53.xml"/><Relationship Id="rId3" Type="http://schemas.openxmlformats.org/officeDocument/2006/relationships/slide" Target="slides/slide3.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7.xml"/><Relationship Id="rId33" Type="http://schemas.openxmlformats.org/officeDocument/2006/relationships/slide" Target="slides/slide35.xml"/><Relationship Id="rId38" Type="http://schemas.openxmlformats.org/officeDocument/2006/relationships/slide" Target="slides/slide40.xml"/><Relationship Id="rId46" Type="http://schemas.openxmlformats.org/officeDocument/2006/relationships/slide" Target="slides/slide48.xml"/><Relationship Id="rId20" Type="http://schemas.openxmlformats.org/officeDocument/2006/relationships/slide" Target="slides/slide22.xml"/><Relationship Id="rId41" Type="http://schemas.openxmlformats.org/officeDocument/2006/relationships/slide" Target="slides/slide43.xml"/><Relationship Id="rId54" Type="http://schemas.openxmlformats.org/officeDocument/2006/relationships/slide" Target="slides/slide56.xml"/><Relationship Id="rId1" Type="http://schemas.openxmlformats.org/officeDocument/2006/relationships/slide" Target="slides/slide1.xml"/><Relationship Id="rId6" Type="http://schemas.openxmlformats.org/officeDocument/2006/relationships/slide" Target="slides/slide8.xml"/><Relationship Id="rId15" Type="http://schemas.openxmlformats.org/officeDocument/2006/relationships/slide" Target="slides/slide17.xml"/><Relationship Id="rId23" Type="http://schemas.openxmlformats.org/officeDocument/2006/relationships/slide" Target="slides/slide25.xml"/><Relationship Id="rId28" Type="http://schemas.openxmlformats.org/officeDocument/2006/relationships/slide" Target="slides/slide30.xml"/><Relationship Id="rId36" Type="http://schemas.openxmlformats.org/officeDocument/2006/relationships/slide" Target="slides/slide38.xml"/><Relationship Id="rId49" Type="http://schemas.openxmlformats.org/officeDocument/2006/relationships/slide" Target="slides/slide51.xml"/><Relationship Id="rId57" Type="http://schemas.openxmlformats.org/officeDocument/2006/relationships/slide" Target="slides/slide59.xml"/><Relationship Id="rId10" Type="http://schemas.openxmlformats.org/officeDocument/2006/relationships/slide" Target="slides/slide12.xml"/><Relationship Id="rId31" Type="http://schemas.openxmlformats.org/officeDocument/2006/relationships/slide" Target="slides/slide33.xml"/><Relationship Id="rId44" Type="http://schemas.openxmlformats.org/officeDocument/2006/relationships/slide" Target="slides/slide46.xml"/><Relationship Id="rId52"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B:\Matlab\BeamSelection\code_01\Output_v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B:\Matlab\AI\code_01\Output_v0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MC5k_L3K2M16_Time!$J$22</c:f>
              <c:strCache>
                <c:ptCount val="1"/>
                <c:pt idx="0">
                  <c:v>init=5, iter=3</c:v>
                </c:pt>
              </c:strCache>
            </c:strRef>
          </c:tx>
          <c:spPr>
            <a:ln w="28575" cap="rnd">
              <a:solidFill>
                <a:schemeClr val="accent1"/>
              </a:solidFill>
              <a:round/>
            </a:ln>
            <a:effectLst/>
          </c:spPr>
          <c:marker>
            <c:symbol val="circle"/>
            <c:size val="7"/>
            <c:spPr>
              <a:solidFill>
                <a:schemeClr val="accent1"/>
              </a:solidFill>
              <a:ln w="9525">
                <a:solidFill>
                  <a:schemeClr val="accent1"/>
                </a:solidFill>
              </a:ln>
              <a:effectLst/>
            </c:spPr>
          </c:marker>
          <c:dLbls>
            <c:dLbl>
              <c:idx val="2"/>
              <c:layout>
                <c:manualLayout>
                  <c:x val="-7.4457694659075008E-2"/>
                  <c:y val="-3.88426856479006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ED-4AA2-B866-43AB43509882}"/>
                </c:ext>
              </c:extLst>
            </c:dLbl>
            <c:dLbl>
              <c:idx val="3"/>
              <c:layout>
                <c:manualLayout>
                  <c:x val="-7.5160717164797802E-2"/>
                  <c:y val="-3.5268337359469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ED-4AA2-B866-43AB43509882}"/>
                </c:ext>
              </c:extLst>
            </c:dLbl>
            <c:dLbl>
              <c:idx val="4"/>
              <c:layout>
                <c:manualLayout>
                  <c:x val="-9.3308846216486815E-2"/>
                  <c:y val="-2.169503402238659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ED-4AA2-B866-43AB4350988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solidFill>
                    <a:latin typeface="+mn-lt"/>
                    <a:ea typeface="+mn-ea"/>
                    <a:cs typeface="+mn-cs"/>
                  </a:defRPr>
                </a:pPr>
                <a:endParaRPr lang="en-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MC5k_L3K2M16_Time!$P$35:$P$40</c:f>
              <c:strCache>
                <c:ptCount val="5"/>
                <c:pt idx="0">
                  <c:v>Linear-DL-Disjoint</c:v>
                </c:pt>
                <c:pt idx="1">
                  <c:v>Linear-II-DL</c:v>
                </c:pt>
                <c:pt idx="2">
                  <c:v>Linear-II-Rate</c:v>
                </c:pt>
                <c:pt idx="3">
                  <c:v>Linear-IIS-Rate</c:v>
                </c:pt>
                <c:pt idx="4">
                  <c:v>Semi-linear-II-Rate</c:v>
                </c:pt>
              </c:strCache>
              <c:extLst/>
            </c:strRef>
          </c:cat>
          <c:val>
            <c:numRef>
              <c:f>(MC5k_L3K2M16_Time!$R$35,MC5k_L3K2M16_Time!$N$8,MC5k_L3K2M16_Time!$N$5,MC5k_L3K2M16_Time!$N$11,MC5k_L3K2M16_Time!$N$14,MC5k_L3K2M16_Time!$N$17)</c:f>
              <c:numCache>
                <c:formatCode>h:mm</c:formatCode>
                <c:ptCount val="5"/>
                <c:pt idx="1">
                  <c:v>8.2767361111111114E-3</c:v>
                </c:pt>
                <c:pt idx="2">
                  <c:v>1.5706250000000001E-2</c:v>
                </c:pt>
                <c:pt idx="3">
                  <c:v>3.443726851851852E-2</c:v>
                </c:pt>
                <c:pt idx="4">
                  <c:v>5.8186226851851854E-2</c:v>
                </c:pt>
              </c:numCache>
              <c:extLst/>
            </c:numRef>
          </c:val>
          <c:smooth val="0"/>
          <c:extLst>
            <c:ext xmlns:c16="http://schemas.microsoft.com/office/drawing/2014/chart" uri="{C3380CC4-5D6E-409C-BE32-E72D297353CC}">
              <c16:uniqueId val="{00000003-5AED-4AA2-B866-43AB43509882}"/>
            </c:ext>
          </c:extLst>
        </c:ser>
        <c:ser>
          <c:idx val="1"/>
          <c:order val="1"/>
          <c:tx>
            <c:strRef>
              <c:f>MC5k_L3K2M16_Time!$J$21</c:f>
              <c:strCache>
                <c:ptCount val="1"/>
                <c:pt idx="0">
                  <c:v>init=2, iter=2</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1"/>
              <c:layout>
                <c:manualLayout>
                  <c:x val="-1.8516629234670848E-2"/>
                  <c:y val="-2.496358037212561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8.6964270826287285E-2"/>
                      <c:h val="6.2691247389554408E-2"/>
                    </c:manualLayout>
                  </c15:layout>
                </c:ext>
                <c:ext xmlns:c16="http://schemas.microsoft.com/office/drawing/2014/chart" uri="{C3380CC4-5D6E-409C-BE32-E72D297353CC}">
                  <c16:uniqueId val="{00000004-5AED-4AA2-B866-43AB43509882}"/>
                </c:ext>
              </c:extLst>
            </c:dLbl>
            <c:dLbl>
              <c:idx val="2"/>
              <c:layout>
                <c:manualLayout>
                  <c:x val="-4.7620590257043786E-2"/>
                  <c:y val="-4.03003927787715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ED-4AA2-B866-43AB4350988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en-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MC5k_L3K2M16_Time!$P$35:$P$40</c:f>
              <c:strCache>
                <c:ptCount val="5"/>
                <c:pt idx="0">
                  <c:v>Linear-DL-Disjoint</c:v>
                </c:pt>
                <c:pt idx="1">
                  <c:v>Linear-II-DL</c:v>
                </c:pt>
                <c:pt idx="2">
                  <c:v>Linear-II-Rate</c:v>
                </c:pt>
                <c:pt idx="3">
                  <c:v>Linear-IIS-Rate</c:v>
                </c:pt>
                <c:pt idx="4">
                  <c:v>Semi-linear-II-Rate</c:v>
                </c:pt>
              </c:strCache>
              <c:extLst/>
            </c:strRef>
          </c:cat>
          <c:val>
            <c:numRef>
              <c:f>(MC5k_L3K2M16_Time!$R$35,MC5k_L3K2M16_Time!$N$7,MC5k_L3K2M16_Time!$N$4,MC5k_L3K2M16_Time!$N$10,MC5k_L3K2M16_Time!$N$13,MC5k_L3K2M16_Time!$N$16)</c:f>
              <c:numCache>
                <c:formatCode>h:mm</c:formatCode>
                <c:ptCount val="5"/>
                <c:pt idx="1">
                  <c:v>4.4403935185185189E-3</c:v>
                </c:pt>
                <c:pt idx="2">
                  <c:v>6.2348379629629629E-3</c:v>
                </c:pt>
                <c:pt idx="3">
                  <c:v>1.1153703703703706E-2</c:v>
                </c:pt>
                <c:pt idx="4">
                  <c:v>1.8620023148148149E-2</c:v>
                </c:pt>
              </c:numCache>
              <c:extLst/>
            </c:numRef>
          </c:val>
          <c:smooth val="0"/>
          <c:extLst>
            <c:ext xmlns:c16="http://schemas.microsoft.com/office/drawing/2014/chart" uri="{C3380CC4-5D6E-409C-BE32-E72D297353CC}">
              <c16:uniqueId val="{00000006-5AED-4AA2-B866-43AB43509882}"/>
            </c:ext>
          </c:extLst>
        </c:ser>
        <c:ser>
          <c:idx val="0"/>
          <c:order val="2"/>
          <c:tx>
            <c:strRef>
              <c:f>MC5k_L3K2M16_Time!$J$20</c:f>
              <c:strCache>
                <c:ptCount val="1"/>
                <c:pt idx="0">
                  <c:v>init=1, iter=1</c:v>
                </c:pt>
              </c:strCache>
            </c:strRef>
          </c:tx>
          <c:spPr>
            <a:ln w="28575" cap="rnd">
              <a:solidFill>
                <a:schemeClr val="accent3"/>
              </a:solidFill>
              <a:round/>
            </a:ln>
            <a:effectLst/>
          </c:spPr>
          <c:marker>
            <c:symbol val="diamond"/>
            <c:size val="7"/>
            <c:spPr>
              <a:solidFill>
                <a:schemeClr val="accent3"/>
              </a:solidFill>
              <a:ln w="9525">
                <a:solidFill>
                  <a:schemeClr val="accent3"/>
                </a:solidFill>
              </a:ln>
              <a:effectLst/>
            </c:spPr>
          </c:marker>
          <c:dLbls>
            <c:dLbl>
              <c:idx val="0"/>
              <c:layout>
                <c:manualLayout>
                  <c:x val="-4.644679634280955E-2"/>
                  <c:y val="2.3709152662018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ED-4AA2-B866-43AB43509882}"/>
                </c:ext>
              </c:extLst>
            </c:dLbl>
            <c:dLbl>
              <c:idx val="1"/>
              <c:layout>
                <c:manualLayout>
                  <c:x val="-4.7012081958239957E-2"/>
                  <c:y val="2.7541581842625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ED-4AA2-B866-43AB43509882}"/>
                </c:ext>
              </c:extLst>
            </c:dLbl>
            <c:dLbl>
              <c:idx val="2"/>
              <c:layout>
                <c:manualLayout>
                  <c:x val="-4.7376299356696149E-2"/>
                  <c:y val="3.1327025100271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ED-4AA2-B866-43AB43509882}"/>
                </c:ext>
              </c:extLst>
            </c:dLbl>
            <c:dLbl>
              <c:idx val="3"/>
              <c:layout>
                <c:manualLayout>
                  <c:x val="-4.5380519276773959E-2"/>
                  <c:y val="4.19827612004791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AED-4AA2-B866-43AB43509882}"/>
                </c:ext>
              </c:extLst>
            </c:dLbl>
            <c:dLbl>
              <c:idx val="4"/>
              <c:layout>
                <c:manualLayout>
                  <c:x val="-4.6433227072036357E-2"/>
                  <c:y val="3.43648887622257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AED-4AA2-B866-43AB4350988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3"/>
                    </a:solidFill>
                    <a:latin typeface="+mn-lt"/>
                    <a:ea typeface="+mn-ea"/>
                    <a:cs typeface="+mn-cs"/>
                  </a:defRPr>
                </a:pPr>
                <a:endParaRPr lang="en-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MC5k_L3K2M16_Time!$P$35:$P$40</c:f>
              <c:strCache>
                <c:ptCount val="5"/>
                <c:pt idx="0">
                  <c:v>Linear-DL-Disjoint</c:v>
                </c:pt>
                <c:pt idx="1">
                  <c:v>Linear-II-DL</c:v>
                </c:pt>
                <c:pt idx="2">
                  <c:v>Linear-II-Rate</c:v>
                </c:pt>
                <c:pt idx="3">
                  <c:v>Linear-IIS-Rate</c:v>
                </c:pt>
                <c:pt idx="4">
                  <c:v>Semi-linear-II-Rate</c:v>
                </c:pt>
              </c:strCache>
              <c:extLst/>
            </c:strRef>
          </c:cat>
          <c:val>
            <c:numRef>
              <c:f>(MC5k_L3K2M16_Time!$N$2,MC5k_L3K2M16_Time!$N$6,MC5k_L3K2M16_Time!$N$3,MC5k_L3K2M16_Time!$N$9,MC5k_L3K2M16_Time!$N$12,MC5k_L3K2M16_Time!$N$15)</c:f>
              <c:numCache>
                <c:formatCode>h:mm</c:formatCode>
                <c:ptCount val="5"/>
                <c:pt idx="0">
                  <c:v>3.346759259259259E-3</c:v>
                </c:pt>
                <c:pt idx="1">
                  <c:v>3.7418981481481483E-3</c:v>
                </c:pt>
                <c:pt idx="2">
                  <c:v>4.2965277777777785E-3</c:v>
                </c:pt>
                <c:pt idx="3">
                  <c:v>5.5405092592592589E-3</c:v>
                </c:pt>
                <c:pt idx="4">
                  <c:v>8.4560185185185172E-3</c:v>
                </c:pt>
              </c:numCache>
              <c:extLst/>
            </c:numRef>
          </c:val>
          <c:smooth val="0"/>
          <c:extLst>
            <c:ext xmlns:c16="http://schemas.microsoft.com/office/drawing/2014/chart" uri="{C3380CC4-5D6E-409C-BE32-E72D297353CC}">
              <c16:uniqueId val="{0000000C-5AED-4AA2-B866-43AB43509882}"/>
            </c:ext>
          </c:extLst>
        </c:ser>
        <c:dLbls>
          <c:dLblPos val="t"/>
          <c:showLegendKey val="0"/>
          <c:showVal val="1"/>
          <c:showCatName val="0"/>
          <c:showSerName val="0"/>
          <c:showPercent val="0"/>
          <c:showBubbleSize val="0"/>
        </c:dLbls>
        <c:marker val="1"/>
        <c:smooth val="0"/>
        <c:axId val="1931126815"/>
        <c:axId val="1940886127"/>
      </c:lineChart>
      <c:catAx>
        <c:axId val="1931126815"/>
        <c:scaling>
          <c:orientation val="minMax"/>
        </c:scaling>
        <c:delete val="0"/>
        <c:axPos val="b"/>
        <c:title>
          <c:tx>
            <c:strRef>
              <c:f>MC5k_L3K2M16_Time!$P$44</c:f>
              <c:strCache>
                <c:ptCount val="1"/>
                <c:pt idx="0">
                  <c:v>Beam selection algorithm</c:v>
                </c:pt>
              </c:strCache>
            </c:strRef>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1940886127"/>
        <c:crosses val="autoZero"/>
        <c:auto val="1"/>
        <c:lblAlgn val="ctr"/>
        <c:lblOffset val="100"/>
        <c:noMultiLvlLbl val="0"/>
      </c:catAx>
      <c:valAx>
        <c:axId val="1940886127"/>
        <c:scaling>
          <c:orientation val="minMax"/>
          <c:max val="6.0000000000000012E-2"/>
        </c:scaling>
        <c:delete val="0"/>
        <c:axPos val="l"/>
        <c:majorGridlines>
          <c:spPr>
            <a:ln w="9525" cap="flat" cmpd="sng" algn="ctr">
              <a:solidFill>
                <a:schemeClr val="tx1">
                  <a:lumMod val="15000"/>
                  <a:lumOff val="85000"/>
                </a:schemeClr>
              </a:solidFill>
              <a:round/>
            </a:ln>
            <a:effectLst/>
          </c:spPr>
        </c:majorGridlines>
        <c:title>
          <c:tx>
            <c:strRef>
              <c:f>MC5k_L3K2M16_Time!$P$42</c:f>
              <c:strCache>
                <c:ptCount val="1"/>
                <c:pt idx="0">
                  <c:v>Simulation duration (hh:mm)</c:v>
                </c:pt>
              </c:strCache>
            </c:strRef>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SE"/>
            </a:p>
          </c:txPr>
        </c:title>
        <c:numFmt formatCode="h:mm"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193112681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MC30k_10k_st!$I$22</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2"/>
              <c:layout>
                <c:manualLayout>
                  <c:x val="0"/>
                  <c:y val="1.33640554611809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FA-4B13-BB83-E10178C0834E}"/>
                </c:ext>
              </c:extLst>
            </c:dLbl>
            <c:dLbl>
              <c:idx val="3"/>
              <c:layout>
                <c:manualLayout>
                  <c:x val="-1.1133507188454217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FA-4B13-BB83-E10178C0834E}"/>
                </c:ext>
              </c:extLst>
            </c:dLbl>
            <c:dLbl>
              <c:idx val="4"/>
              <c:layout>
                <c:manualLayout>
                  <c:x val="-1.9713943191886733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5FA-4B13-BB83-E10178C0834E}"/>
                </c:ext>
              </c:extLst>
            </c:dLbl>
            <c:dLbl>
              <c:idx val="5"/>
              <c:layout>
                <c:manualLayout>
                  <c:x val="-3.8967204506078934E-2"/>
                  <c:y val="4.6296296296296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FA-4B13-BB83-E10178C0834E}"/>
                </c:ext>
              </c:extLst>
            </c:dLbl>
            <c:dLbl>
              <c:idx val="6"/>
              <c:layout>
                <c:manualLayout>
                  <c:x val="-1.9805955109323956E-2"/>
                  <c:y val="4.6296296296296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FA-4B13-BB83-E10178C0834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MC30k_10k_st!$Q$41:$Q$47</c:f>
              <c:strCache>
                <c:ptCount val="7"/>
                <c:pt idx="0">
                  <c:v>LSVM</c:v>
                </c:pt>
                <c:pt idx="1">
                  <c:v>GSVM</c:v>
                </c:pt>
                <c:pt idx="2">
                  <c:v>MLP</c:v>
                </c:pt>
                <c:pt idx="3">
                  <c:v>RF &amp; DL</c:v>
                </c:pt>
                <c:pt idx="4">
                  <c:v>RF (init=1, iter=1)</c:v>
                </c:pt>
                <c:pt idx="5">
                  <c:v>RF</c:v>
                </c:pt>
                <c:pt idx="6">
                  <c:v>RF &amp; Sel.</c:v>
                </c:pt>
              </c:strCache>
            </c:strRef>
          </c:cat>
          <c:val>
            <c:numRef>
              <c:f>(MC30k_10k_st!$L$10,MC30k_10k_st!$L$9,MC30k_10k_st!$L$7,MC30k_10k_st!$L$11,MC30k_10k_st!$L$2,MC30k_10k_st!$L$3,MC30k_10k_st!$L$6)</c:f>
              <c:numCache>
                <c:formatCode>General</c:formatCode>
                <c:ptCount val="7"/>
                <c:pt idx="0">
                  <c:v>8.1660515113520944</c:v>
                </c:pt>
                <c:pt idx="1">
                  <c:v>12.85143198153474</c:v>
                </c:pt>
                <c:pt idx="2">
                  <c:v>19.357301823851149</c:v>
                </c:pt>
                <c:pt idx="3">
                  <c:v>20.966908477667619</c:v>
                </c:pt>
                <c:pt idx="4">
                  <c:v>21.68983985074669</c:v>
                </c:pt>
                <c:pt idx="5">
                  <c:v>21.769882763419339</c:v>
                </c:pt>
                <c:pt idx="6">
                  <c:v>21.80232475135319</c:v>
                </c:pt>
              </c:numCache>
            </c:numRef>
          </c:val>
          <c:smooth val="0"/>
          <c:extLst>
            <c:ext xmlns:c16="http://schemas.microsoft.com/office/drawing/2014/chart" uri="{C3380CC4-5D6E-409C-BE32-E72D297353CC}">
              <c16:uniqueId val="{00000005-35FA-4B13-BB83-E10178C0834E}"/>
            </c:ext>
          </c:extLst>
        </c:ser>
        <c:ser>
          <c:idx val="1"/>
          <c:order val="1"/>
          <c:spPr>
            <a:ln w="28575" cap="rnd">
              <a:solidFill>
                <a:schemeClr val="tx1"/>
              </a:solidFill>
              <a:prstDash val="sysDash"/>
              <a:round/>
            </a:ln>
            <a:effectLst/>
          </c:spPr>
          <c:marker>
            <c:symbol val="none"/>
          </c:marker>
          <c:dLbls>
            <c:dLbl>
              <c:idx val="0"/>
              <c:layout>
                <c:manualLayout>
                  <c:x val="-8.2191922669697201E-2"/>
                  <c:y val="3.5637481229815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5FA-4B13-BB83-E10178C0834E}"/>
                </c:ext>
              </c:extLst>
            </c:dLbl>
            <c:dLbl>
              <c:idx val="1"/>
              <c:delete val="1"/>
              <c:extLst>
                <c:ext xmlns:c15="http://schemas.microsoft.com/office/drawing/2012/chart" uri="{CE6537A1-D6FC-4f65-9D91-7224C49458BB}"/>
                <c:ext xmlns:c16="http://schemas.microsoft.com/office/drawing/2014/chart" uri="{C3380CC4-5D6E-409C-BE32-E72D297353CC}">
                  <c16:uniqueId val="{00000007-35FA-4B13-BB83-E10178C0834E}"/>
                </c:ext>
              </c:extLst>
            </c:dLbl>
            <c:dLbl>
              <c:idx val="2"/>
              <c:delete val="1"/>
              <c:extLst>
                <c:ext xmlns:c15="http://schemas.microsoft.com/office/drawing/2012/chart" uri="{CE6537A1-D6FC-4f65-9D91-7224C49458BB}"/>
                <c:ext xmlns:c16="http://schemas.microsoft.com/office/drawing/2014/chart" uri="{C3380CC4-5D6E-409C-BE32-E72D297353CC}">
                  <c16:uniqueId val="{00000008-35FA-4B13-BB83-E10178C0834E}"/>
                </c:ext>
              </c:extLst>
            </c:dLbl>
            <c:dLbl>
              <c:idx val="3"/>
              <c:delete val="1"/>
              <c:extLst>
                <c:ext xmlns:c15="http://schemas.microsoft.com/office/drawing/2012/chart" uri="{CE6537A1-D6FC-4f65-9D91-7224C49458BB}"/>
                <c:ext xmlns:c16="http://schemas.microsoft.com/office/drawing/2014/chart" uri="{C3380CC4-5D6E-409C-BE32-E72D297353CC}">
                  <c16:uniqueId val="{00000009-35FA-4B13-BB83-E10178C0834E}"/>
                </c:ext>
              </c:extLst>
            </c:dLbl>
            <c:dLbl>
              <c:idx val="4"/>
              <c:delete val="1"/>
              <c:extLst>
                <c:ext xmlns:c15="http://schemas.microsoft.com/office/drawing/2012/chart" uri="{CE6537A1-D6FC-4f65-9D91-7224C49458BB}"/>
                <c:ext xmlns:c16="http://schemas.microsoft.com/office/drawing/2014/chart" uri="{C3380CC4-5D6E-409C-BE32-E72D297353CC}">
                  <c16:uniqueId val="{0000000A-35FA-4B13-BB83-E10178C0834E}"/>
                </c:ext>
              </c:extLst>
            </c:dLbl>
            <c:dLbl>
              <c:idx val="5"/>
              <c:delete val="1"/>
              <c:extLst>
                <c:ext xmlns:c15="http://schemas.microsoft.com/office/drawing/2012/chart" uri="{CE6537A1-D6FC-4f65-9D91-7224C49458BB}"/>
                <c:ext xmlns:c16="http://schemas.microsoft.com/office/drawing/2014/chart" uri="{C3380CC4-5D6E-409C-BE32-E72D297353CC}">
                  <c16:uniqueId val="{0000000B-35FA-4B13-BB83-E10178C0834E}"/>
                </c:ext>
              </c:extLst>
            </c:dLbl>
            <c:dLbl>
              <c:idx val="6"/>
              <c:delete val="1"/>
              <c:extLst>
                <c:ext xmlns:c15="http://schemas.microsoft.com/office/drawing/2012/chart" uri="{CE6537A1-D6FC-4f65-9D91-7224C49458BB}"/>
                <c:ext xmlns:c16="http://schemas.microsoft.com/office/drawing/2014/chart" uri="{C3380CC4-5D6E-409C-BE32-E72D297353CC}">
                  <c16:uniqueId val="{0000000C-35FA-4B13-BB83-E10178C0834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MC30k_10k_st!$Q$41:$Q$47</c:f>
              <c:strCache>
                <c:ptCount val="7"/>
                <c:pt idx="0">
                  <c:v>LSVM</c:v>
                </c:pt>
                <c:pt idx="1">
                  <c:v>GSVM</c:v>
                </c:pt>
                <c:pt idx="2">
                  <c:v>MLP</c:v>
                </c:pt>
                <c:pt idx="3">
                  <c:v>RF &amp; DL</c:v>
                </c:pt>
                <c:pt idx="4">
                  <c:v>RF (init=1, iter=1)</c:v>
                </c:pt>
                <c:pt idx="5">
                  <c:v>RF</c:v>
                </c:pt>
                <c:pt idx="6">
                  <c:v>RF &amp; Sel.</c:v>
                </c:pt>
              </c:strCache>
            </c:strRef>
          </c:cat>
          <c:val>
            <c:numRef>
              <c:f>(MC30k_10k_st!$M$3,MC30k_10k_st!$M$4,MC30k_10k_st!$M$5,MC30k_10k_st!$M$7,MC30k_10k_st!$M$8,MC30k_10k_st!$M$9,MC30k_10k_st!$M$10)</c:f>
              <c:numCache>
                <c:formatCode>General</c:formatCode>
                <c:ptCount val="7"/>
                <c:pt idx="0">
                  <c:v>21.947033686414539</c:v>
                </c:pt>
                <c:pt idx="1">
                  <c:v>21.947033686414535</c:v>
                </c:pt>
                <c:pt idx="2">
                  <c:v>21.947033686414535</c:v>
                </c:pt>
                <c:pt idx="3">
                  <c:v>21.947033686414539</c:v>
                </c:pt>
                <c:pt idx="4">
                  <c:v>21.947033686414535</c:v>
                </c:pt>
                <c:pt idx="5">
                  <c:v>21.947033686414539</c:v>
                </c:pt>
                <c:pt idx="6">
                  <c:v>21.947033686414539</c:v>
                </c:pt>
              </c:numCache>
            </c:numRef>
          </c:val>
          <c:smooth val="0"/>
          <c:extLst>
            <c:ext xmlns:c16="http://schemas.microsoft.com/office/drawing/2014/chart" uri="{C3380CC4-5D6E-409C-BE32-E72D297353CC}">
              <c16:uniqueId val="{0000000D-35FA-4B13-BB83-E10178C0834E}"/>
            </c:ext>
          </c:extLst>
        </c:ser>
        <c:dLbls>
          <c:showLegendKey val="0"/>
          <c:showVal val="0"/>
          <c:showCatName val="0"/>
          <c:showSerName val="0"/>
          <c:showPercent val="0"/>
          <c:showBubbleSize val="0"/>
        </c:dLbls>
        <c:marker val="1"/>
        <c:smooth val="0"/>
        <c:axId val="657579232"/>
        <c:axId val="1883170880"/>
      </c:lineChart>
      <c:catAx>
        <c:axId val="657579232"/>
        <c:scaling>
          <c:orientation val="minMax"/>
        </c:scaling>
        <c:delete val="0"/>
        <c:axPos val="b"/>
        <c:title>
          <c:tx>
            <c:strRef>
              <c:f>MC30k_10k_st!$Q$39</c:f>
              <c:strCache>
                <c:ptCount val="1"/>
                <c:pt idx="0">
                  <c:v>ML algorithm</c:v>
                </c:pt>
              </c:strCache>
            </c:strRef>
          </c:tx>
          <c:layout>
            <c:manualLayout>
              <c:xMode val="edge"/>
              <c:yMode val="edge"/>
              <c:x val="0.41727024445049649"/>
              <c:y val="0.8913128930817609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1883170880"/>
        <c:crosses val="autoZero"/>
        <c:auto val="1"/>
        <c:lblAlgn val="ctr"/>
        <c:lblOffset val="100"/>
        <c:noMultiLvlLbl val="0"/>
      </c:catAx>
      <c:valAx>
        <c:axId val="1883170880"/>
        <c:scaling>
          <c:orientation val="minMax"/>
          <c:max val="22"/>
          <c:min val="8"/>
        </c:scaling>
        <c:delete val="0"/>
        <c:axPos val="l"/>
        <c:majorGridlines>
          <c:spPr>
            <a:ln w="9525" cap="flat" cmpd="sng" algn="ctr">
              <a:solidFill>
                <a:schemeClr val="tx1">
                  <a:lumMod val="15000"/>
                  <a:lumOff val="85000"/>
                </a:schemeClr>
              </a:solidFill>
              <a:round/>
            </a:ln>
            <a:effectLst/>
          </c:spPr>
        </c:majorGridlines>
        <c:title>
          <c:tx>
            <c:strRef>
              <c:f>MC30k_10k_st!$Q$38</c:f>
              <c:strCache>
                <c:ptCount val="1"/>
                <c:pt idx="0">
                  <c:v>Sum-rate</c:v>
                </c:pt>
              </c:strCache>
            </c:strRef>
          </c:tx>
          <c:layout>
            <c:manualLayout>
              <c:xMode val="edge"/>
              <c:yMode val="edge"/>
              <c:x val="1.5179442697603816E-2"/>
              <c:y val="0.3306665676224435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SE"/>
          </a:p>
        </c:txPr>
        <c:crossAx val="65757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393F87-7E73-4428-B6B9-0801E42D8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90A977-8471-4978-8987-D3EC8F26C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CE52A0-99AC-425A-877C-14B71E4A1A6B}" type="datetimeFigureOut">
              <a:rPr lang="en-US" smtClean="0"/>
              <a:t>11/27/2020</a:t>
            </a:fld>
            <a:endParaRPr lang="en-US"/>
          </a:p>
        </p:txBody>
      </p:sp>
      <p:sp>
        <p:nvSpPr>
          <p:cNvPr id="4" name="Footer Placeholder 3">
            <a:extLst>
              <a:ext uri="{FF2B5EF4-FFF2-40B4-BE49-F238E27FC236}">
                <a16:creationId xmlns:a16="http://schemas.microsoft.com/office/drawing/2014/main" id="{4D2BE637-D9A4-44FE-98CA-610BA15FA8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CD05A0-262C-4443-8E09-1E5A4898AE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1ECAB9-E7B1-463E-AADA-81EACC79E1FD}" type="slidenum">
              <a:rPr lang="en-US" sz="1800" smtClean="0"/>
              <a:t>‹#›</a:t>
            </a:fld>
            <a:endParaRPr lang="en-US" sz="1800" dirty="0"/>
          </a:p>
        </p:txBody>
      </p:sp>
    </p:spTree>
    <p:extLst>
      <p:ext uri="{BB962C8B-B14F-4D97-AF65-F5344CB8AC3E}">
        <p14:creationId xmlns:p14="http://schemas.microsoft.com/office/powerpoint/2010/main" val="592435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4AD54-C55A-496C-B07A-7A4CA9B67AAA}" type="datetimeFigureOut">
              <a:rPr lang="en-US" smtClean="0"/>
              <a:t>11/27/2020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94D2D-388A-4C14-B659-82948C595DB2}" type="slidenum">
              <a:rPr lang="en-US" smtClean="0"/>
              <a:t>‹#›</a:t>
            </a:fld>
            <a:endParaRPr lang="en-US"/>
          </a:p>
        </p:txBody>
      </p:sp>
    </p:spTree>
    <p:extLst>
      <p:ext uri="{BB962C8B-B14F-4D97-AF65-F5344CB8AC3E}">
        <p14:creationId xmlns:p14="http://schemas.microsoft.com/office/powerpoint/2010/main" val="220495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I will talk about 2 elements in 5G networks, beam selection and channel estimation</a:t>
            </a:r>
          </a:p>
          <a:p>
            <a:pPr marL="171450" indent="-171450">
              <a:buFont typeface="Arial" panose="020B0604020202020204" pitchFamily="34" charset="0"/>
              <a:buChar char="•"/>
            </a:pPr>
            <a:r>
              <a:rPr lang="en-US" dirty="0"/>
              <a:t>Beam selection is also about channel estimation, we will see that in the next slides</a:t>
            </a:r>
          </a:p>
          <a:p>
            <a:pPr marL="171450" indent="-171450">
              <a:buFont typeface="Arial" panose="020B0604020202020204" pitchFamily="34" charset="0"/>
              <a:buChar char="•"/>
            </a:pPr>
            <a:r>
              <a:rPr lang="en-US" dirty="0"/>
              <a:t>This is the second version of the slides. I uploaded this version on Dropbox as well </a:t>
            </a:r>
          </a:p>
          <a:p>
            <a:pPr marL="171450" indent="-171450">
              <a:buFont typeface="Arial" panose="020B0604020202020204" pitchFamily="34" charset="0"/>
              <a:buChar char="•"/>
            </a:pPr>
            <a:r>
              <a:rPr lang="en-US" dirty="0"/>
              <a:t>In this version, I tailored the talk even more for the Control department to cover the fundamental concepts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hope you will find the slides interesting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I cannot cover all the slides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a:t>
            </a:r>
            <a:r>
              <a:rPr lang="en-GB" dirty="0"/>
              <a:t>for those who are interested further, </a:t>
            </a:r>
            <a:r>
              <a:rPr lang="en-US" dirty="0"/>
              <a:t>you can check this link on Monday. There, you will find a video of me going through the slides that I have not covered today</a:t>
            </a:r>
          </a:p>
          <a:p>
            <a:pPr marL="171450" indent="-171450">
              <a:buFont typeface="Arial" panose="020B0604020202020204" pitchFamily="34" charset="0"/>
              <a:buChar char="•"/>
            </a:pPr>
            <a:r>
              <a:rPr lang="en-US" dirty="0"/>
              <a:t>Today, we might have guest students (of Prof. </a:t>
            </a:r>
            <a:r>
              <a:rPr lang="en-US" dirty="0" err="1"/>
              <a:t>Bernhardsson</a:t>
            </a:r>
            <a:r>
              <a:rPr lang="en-US" dirty="0"/>
              <a:t>) from the electronics department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4694D2D-388A-4C14-B659-82948C595DB2}" type="slidenum">
              <a:rPr lang="en-US" smtClean="0"/>
              <a:t>1</a:t>
            </a:fld>
            <a:endParaRPr lang="en-US"/>
          </a:p>
        </p:txBody>
      </p:sp>
    </p:spTree>
    <p:extLst>
      <p:ext uri="{BB962C8B-B14F-4D97-AF65-F5344CB8AC3E}">
        <p14:creationId xmlns:p14="http://schemas.microsoft.com/office/powerpoint/2010/main" val="112378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As seen in this figure, and as we know from the wavelength formula, as the frequency increases, the wavelength of the signal decreases</a:t>
            </a:r>
          </a:p>
          <a:p>
            <a:pPr marL="171450" lvl="0" indent="-171450">
              <a:buFont typeface="Arial" panose="020B0604020202020204" pitchFamily="34" charset="0"/>
              <a:buChar char="•"/>
            </a:pPr>
            <a:r>
              <a:rPr lang="en-US" dirty="0"/>
              <a:t>What does this mean?</a:t>
            </a:r>
          </a:p>
          <a:p>
            <a:pPr marL="171450" lvl="0" indent="-171450">
              <a:buFont typeface="Arial" panose="020B0604020202020204" pitchFamily="34" charset="0"/>
              <a:buChar char="•"/>
            </a:pPr>
            <a:r>
              <a:rPr lang="en-US" dirty="0"/>
              <a:t>You can say that the frequency is approximately equal to inverse of time t. </a:t>
            </a:r>
          </a:p>
          <a:p>
            <a:pPr marL="171450" lvl="0" indent="-171450">
              <a:buFont typeface="Arial" panose="020B0604020202020204" pitchFamily="34" charset="0"/>
              <a:buChar char="•"/>
            </a:pPr>
            <a:r>
              <a:rPr lang="en-US" dirty="0"/>
              <a:t>Then the wavelength equation is like a distance formula traveled by a car which is given by x=</a:t>
            </a:r>
            <a:r>
              <a:rPr lang="en-US" dirty="0" err="1"/>
              <a:t>vt</a:t>
            </a:r>
            <a:r>
              <a:rPr lang="en-US" dirty="0"/>
              <a:t>, as you know</a:t>
            </a:r>
          </a:p>
          <a:p>
            <a:pPr marL="171450" lvl="0" indent="-171450">
              <a:buFont typeface="Arial" panose="020B0604020202020204" pitchFamily="34" charset="0"/>
              <a:buChar char="•"/>
            </a:pPr>
            <a:r>
              <a:rPr lang="en-US" dirty="0"/>
              <a:t>Then the wavelength is the distance a signal can travel in a full cycle</a:t>
            </a:r>
          </a:p>
          <a:p>
            <a:pPr marL="171450" lvl="0" indent="-171450">
              <a:buFont typeface="Arial" panose="020B0604020202020204" pitchFamily="34" charset="0"/>
              <a:buChar char="•"/>
            </a:pPr>
            <a:r>
              <a:rPr lang="en-US" dirty="0"/>
              <a:t>Therefore, when the frequency is higher, the wavelength of your signal is smaller which means that your signal can travel less distance in space (or spatial domain)</a:t>
            </a:r>
          </a:p>
        </p:txBody>
      </p:sp>
      <p:sp>
        <p:nvSpPr>
          <p:cNvPr id="4" name="Slide Number Placeholder 3"/>
          <p:cNvSpPr>
            <a:spLocks noGrp="1"/>
          </p:cNvSpPr>
          <p:nvPr>
            <p:ph type="sldNum" sz="quarter" idx="5"/>
          </p:nvPr>
        </p:nvSpPr>
        <p:spPr/>
        <p:txBody>
          <a:bodyPr/>
          <a:lstStyle/>
          <a:p>
            <a:fld id="{94694D2D-388A-4C14-B659-82948C595DB2}" type="slidenum">
              <a:rPr lang="en-US" smtClean="0"/>
              <a:t>10</a:t>
            </a:fld>
            <a:endParaRPr lang="en-US"/>
          </a:p>
        </p:txBody>
      </p:sp>
    </p:spTree>
    <p:extLst>
      <p:ext uri="{BB962C8B-B14F-4D97-AF65-F5344CB8AC3E}">
        <p14:creationId xmlns:p14="http://schemas.microsoft.com/office/powerpoint/2010/main" val="159660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So, this is a disadvantage, the signal can travel less distance</a:t>
            </a:r>
          </a:p>
          <a:p>
            <a:pPr marL="171450" lvl="0" indent="-171450">
              <a:buFont typeface="Arial" panose="020B0604020202020204" pitchFamily="34" charset="0"/>
              <a:buChar char="•"/>
            </a:pPr>
            <a:r>
              <a:rPr lang="en-US" dirty="0"/>
              <a:t>Or, to travel the same distance at a higher frequency, you need to send the signal from the transmitter with a higher power. So this is also a disadvantage</a:t>
            </a:r>
          </a:p>
          <a:p>
            <a:pPr marL="171450" lvl="0" indent="-171450">
              <a:buFont typeface="Arial" panose="020B0604020202020204" pitchFamily="34" charset="0"/>
              <a:buChar char="•"/>
            </a:pPr>
            <a:r>
              <a:rPr lang="en-US" dirty="0"/>
              <a:t>Also, equipment can be more costly and less stable at higher frequencies</a:t>
            </a:r>
          </a:p>
          <a:p>
            <a:pPr marL="171450" lvl="0" indent="-171450">
              <a:buFont typeface="Arial" panose="020B0604020202020204" pitchFamily="34" charset="0"/>
              <a:buChar char="•"/>
            </a:pPr>
            <a:r>
              <a:rPr lang="en-US" dirty="0"/>
              <a:t>So what is the advantage of higher frequencies then?</a:t>
            </a:r>
          </a:p>
          <a:p>
            <a:pPr marL="171450" lvl="0" indent="-171450">
              <a:buFont typeface="Arial" panose="020B0604020202020204" pitchFamily="34" charset="0"/>
              <a:buChar char="•"/>
            </a:pPr>
            <a:r>
              <a:rPr lang="en-US" dirty="0"/>
              <a:t>At higher frequencies, the spectrum is less crowded and the bandwidth ... I will talk about these two new terms in the next slide</a:t>
            </a:r>
          </a:p>
          <a:p>
            <a:pPr marL="171450" lvl="0" indent="-171450">
              <a:buFont typeface="Arial" panose="020B0604020202020204" pitchFamily="34" charset="0"/>
              <a:buChar char="•"/>
            </a:pPr>
            <a:r>
              <a:rPr lang="en-US" dirty="0"/>
              <a:t>Another advantage is that more antennas can be packed in the same area because the antenna length and the distance that must be between the two antennas are inversely proportional with f </a:t>
            </a:r>
          </a:p>
          <a:p>
            <a:pPr marL="171450" lvl="0" indent="-171450">
              <a:buFont typeface="Arial" panose="020B0604020202020204" pitchFamily="34" charset="0"/>
              <a:buChar char="•"/>
            </a:pPr>
            <a:r>
              <a:rPr lang="en-US" dirty="0"/>
              <a:t>Here you see a phone that can have 4 antennas at the edges</a:t>
            </a:r>
          </a:p>
          <a:p>
            <a:pPr marL="171450" lvl="0" indent="-171450">
              <a:buFont typeface="Arial" panose="020B0604020202020204" pitchFamily="34" charset="0"/>
              <a:buChar char="•"/>
            </a:pPr>
            <a:r>
              <a:rPr lang="en-US" dirty="0"/>
              <a:t>In fact, in future, it will be very different from today. Ericsson plans to have radio stripes. This is a long plastic like looking antenna which can </a:t>
            </a:r>
            <a:r>
              <a:rPr lang="tr-TR" dirty="0"/>
              <a:t>be </a:t>
            </a:r>
            <a:r>
              <a:rPr lang="en-SE" noProof="0" dirty="0"/>
              <a:t>placed</a:t>
            </a:r>
            <a:r>
              <a:rPr lang="tr-TR" dirty="0"/>
              <a:t> </a:t>
            </a:r>
            <a:r>
              <a:rPr lang="en-SE" noProof="0" dirty="0"/>
              <a:t>along</a:t>
            </a:r>
            <a:r>
              <a:rPr lang="tr-TR" dirty="0"/>
              <a:t> </a:t>
            </a:r>
            <a:r>
              <a:rPr lang="en-SE" noProof="0" dirty="0"/>
              <a:t>the</a:t>
            </a:r>
            <a:r>
              <a:rPr lang="en-GB" dirty="0"/>
              <a:t> walls at a stadium, university etc.</a:t>
            </a:r>
          </a:p>
          <a:p>
            <a:pPr marL="171450" lvl="0" indent="-171450">
              <a:buFont typeface="Arial" panose="020B0604020202020204" pitchFamily="34" charset="0"/>
              <a:buChar char="•"/>
            </a:pPr>
            <a:r>
              <a:rPr lang="en-GB" dirty="0"/>
              <a:t>The cellular BSs will be also different, I will show them later</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11</a:t>
            </a:fld>
            <a:endParaRPr lang="en-US"/>
          </a:p>
        </p:txBody>
      </p:sp>
    </p:spTree>
    <p:extLst>
      <p:ext uri="{BB962C8B-B14F-4D97-AF65-F5344CB8AC3E}">
        <p14:creationId xmlns:p14="http://schemas.microsoft.com/office/powerpoint/2010/main" val="3592759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Let’s see the meanings of spectrum and bandwidth</a:t>
            </a:r>
          </a:p>
          <a:p>
            <a:pPr marL="171450" indent="-171450">
              <a:buFont typeface="Arial" panose="020B0604020202020204" pitchFamily="34" charset="0"/>
              <a:buChar char="•"/>
            </a:pPr>
            <a:r>
              <a:rPr lang="en-GB" dirty="0"/>
              <a:t>Our voice is also a signal, so let’s explain these terms on a voice signal</a:t>
            </a:r>
          </a:p>
          <a:p>
            <a:pPr marL="171450" indent="-171450">
              <a:buFont typeface="Arial" panose="020B0604020202020204" pitchFamily="34" charset="0"/>
              <a:buChar char="•"/>
            </a:pPr>
            <a:r>
              <a:rPr lang="en-GB" dirty="0"/>
              <a:t>Spectrum: …</a:t>
            </a:r>
          </a:p>
          <a:p>
            <a:pPr marL="171450" indent="-171450">
              <a:buFont typeface="Arial" panose="020B0604020202020204" pitchFamily="34" charset="0"/>
              <a:buChar char="•"/>
            </a:pPr>
            <a:r>
              <a:rPr lang="en-GB" dirty="0"/>
              <a:t>Bandwidth: …The max-min frequency difference</a:t>
            </a:r>
          </a:p>
          <a:p>
            <a:pPr marL="171450" indent="-171450">
              <a:buFont typeface="Arial" panose="020B0604020202020204" pitchFamily="34" charset="0"/>
              <a:buChar char="•"/>
            </a:pPr>
            <a:r>
              <a:rPr lang="en-GB" dirty="0"/>
              <a:t>So the spectrum is the whole figure whereas BW is only this distance</a:t>
            </a:r>
          </a:p>
          <a:p>
            <a:pPr marL="171450" indent="-171450">
              <a:buFont typeface="Arial" panose="020B0604020202020204" pitchFamily="34" charset="0"/>
              <a:buChar char="•"/>
            </a:pPr>
            <a:r>
              <a:rPr lang="en-GB" dirty="0"/>
              <a:t>In a spectrum, you have the amplitude information per frequency, BW, and the </a:t>
            </a:r>
            <a:r>
              <a:rPr lang="en-GB" dirty="0" err="1"/>
              <a:t>center</a:t>
            </a:r>
            <a:r>
              <a:rPr lang="en-GB" dirty="0"/>
              <a:t> frequency of your signal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12</a:t>
            </a:fld>
            <a:endParaRPr lang="en-US"/>
          </a:p>
        </p:txBody>
      </p:sp>
    </p:spTree>
    <p:extLst>
      <p:ext uri="{BB962C8B-B14F-4D97-AF65-F5344CB8AC3E}">
        <p14:creationId xmlns:p14="http://schemas.microsoft.com/office/powerpoint/2010/main" val="415231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At lower frequencies, the spectrum is congested. Therefore, you cannot have contiguous wide bandwidths at lower frequencies</a:t>
            </a:r>
          </a:p>
          <a:p>
            <a:pPr marL="171450" indent="-171450">
              <a:buFont typeface="Arial" panose="020B0604020202020204" pitchFamily="34" charset="0"/>
              <a:buChar char="•"/>
            </a:pPr>
            <a:r>
              <a:rPr lang="en-US" dirty="0"/>
              <a:t>As examples, WLANs operate at …</a:t>
            </a:r>
          </a:p>
          <a:p>
            <a:pPr marL="171450" indent="-171450">
              <a:buFont typeface="Arial" panose="020B0604020202020204" pitchFamily="34" charset="0"/>
              <a:buChar char="•"/>
            </a:pPr>
            <a:r>
              <a:rPr lang="en-US" dirty="0"/>
              <a:t>The handset and the main part of DECT phones talk to each other</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reason we have now 5 GHz as an additional option to 2.4 GHz for our </a:t>
            </a:r>
            <a:r>
              <a:rPr lang="en-US" dirty="0" err="1"/>
              <a:t>WiFi</a:t>
            </a:r>
            <a:r>
              <a:rPr lang="en-US" dirty="0"/>
              <a:t> routers at home is same because </a:t>
            </a:r>
            <a:r>
              <a:rPr lang="en-US" dirty="0" err="1"/>
              <a:t>WiFi</a:t>
            </a:r>
            <a:r>
              <a:rPr lang="en-US" dirty="0"/>
              <a:t> signals at 2.4 GHz are congested as you see in this figure</a:t>
            </a:r>
          </a:p>
          <a:p>
            <a:pPr marL="171450" lvl="0" indent="-171450">
              <a:buFont typeface="Arial" panose="020B0604020202020204" pitchFamily="34" charset="0"/>
              <a:buChar char="•"/>
            </a:pPr>
            <a:r>
              <a:rPr lang="en-US" dirty="0"/>
              <a:t>This figure shows the </a:t>
            </a:r>
            <a:r>
              <a:rPr lang="en-US" dirty="0" err="1"/>
              <a:t>WiFi</a:t>
            </a:r>
            <a:r>
              <a:rPr lang="en-US" dirty="0"/>
              <a:t> spots around some test location</a:t>
            </a:r>
          </a:p>
          <a:p>
            <a:pPr marL="171450" lvl="0" indent="-171450">
              <a:buFont typeface="Arial" panose="020B0604020202020204" pitchFamily="34" charset="0"/>
              <a:buChar char="•"/>
            </a:pPr>
            <a:r>
              <a:rPr lang="en-US" dirty="0"/>
              <a:t>You can get a similar plot by yourselves at your home with your PC and router after downloading a generic free software</a:t>
            </a:r>
          </a:p>
          <a:p>
            <a:pPr marL="171450" lvl="0" indent="-171450">
              <a:buFont typeface="Arial" panose="020B0604020202020204" pitchFamily="34" charset="0"/>
              <a:buChar char="•"/>
            </a:pPr>
            <a:r>
              <a:rPr lang="en-US" dirty="0"/>
              <a:t>If you live in a congested area, you might prefer 5 GHz because perhaps</a:t>
            </a:r>
          </a:p>
          <a:p>
            <a:pPr marL="628650" lvl="1" indent="-171450">
              <a:buFont typeface="Arial" panose="020B0604020202020204" pitchFamily="34" charset="0"/>
              <a:buChar char="•"/>
            </a:pPr>
            <a:r>
              <a:rPr lang="en-US" dirty="0"/>
              <a:t>some people are still using old routers (now nearly impossible) that have only 2.4 GHz</a:t>
            </a:r>
          </a:p>
          <a:p>
            <a:pPr marL="628650" lvl="1" indent="-171450">
              <a:buFont typeface="Arial" panose="020B0604020202020204" pitchFamily="34" charset="0"/>
              <a:buChar char="•"/>
            </a:pPr>
            <a:r>
              <a:rPr lang="en-US" dirty="0"/>
              <a:t>As I said, at high frequencies such 5 GHz, signals cannot travel (also cannot penetrate, e.g., the walls) much, so some people might want to insist to use 2.4 GHz</a:t>
            </a:r>
          </a:p>
          <a:p>
            <a:pPr marL="628650" lvl="1" indent="-171450">
              <a:buFont typeface="Arial" panose="020B0604020202020204" pitchFamily="34" charset="0"/>
              <a:buChar char="•"/>
            </a:pPr>
            <a:r>
              <a:rPr lang="en-US" dirty="0"/>
              <a:t>Some people may not know anything about 5 GHz option</a:t>
            </a:r>
          </a:p>
          <a:p>
            <a:pPr marL="171450" lvl="0" indent="-171450">
              <a:buFont typeface="Arial" panose="020B0604020202020204" pitchFamily="34" charset="0"/>
              <a:buChar char="•"/>
            </a:pPr>
            <a:r>
              <a:rPr lang="en-US" dirty="0"/>
              <a:t>What if everyone chooses 5 GHz option? </a:t>
            </a:r>
          </a:p>
          <a:p>
            <a:pPr marL="628650" lvl="1" indent="-171450">
              <a:buFont typeface="Arial" panose="020B0604020202020204" pitchFamily="34" charset="0"/>
              <a:buChar char="•"/>
            </a:pPr>
            <a:r>
              <a:rPr lang="en-US" dirty="0"/>
              <a:t>Then, the bandwidth effect comes in the picture. At higher center frequencies, you can have larger bandwidths as I explained</a:t>
            </a:r>
          </a:p>
          <a:p>
            <a:pPr marL="628650" lvl="1" indent="-171450">
              <a:buFont typeface="Arial" panose="020B0604020202020204" pitchFamily="34" charset="0"/>
              <a:buChar char="•"/>
            </a:pPr>
            <a:r>
              <a:rPr lang="en-US" dirty="0"/>
              <a:t>Because it is like metropolitan area versus desert. Bandwidth is scarcer (more precious) at lower frequencies than higher frequencies. So at higher center frequencies, we can have larger bandwidths so that we can all share this wide bandwidth </a:t>
            </a:r>
          </a:p>
        </p:txBody>
      </p:sp>
      <p:sp>
        <p:nvSpPr>
          <p:cNvPr id="4" name="Slide Number Placeholder 3"/>
          <p:cNvSpPr>
            <a:spLocks noGrp="1"/>
          </p:cNvSpPr>
          <p:nvPr>
            <p:ph type="sldNum" sz="quarter" idx="5"/>
          </p:nvPr>
        </p:nvSpPr>
        <p:spPr/>
        <p:txBody>
          <a:bodyPr/>
          <a:lstStyle/>
          <a:p>
            <a:fld id="{94694D2D-388A-4C14-B659-82948C595DB2}" type="slidenum">
              <a:rPr lang="en-US" smtClean="0"/>
              <a:t>13</a:t>
            </a:fld>
            <a:endParaRPr lang="en-US"/>
          </a:p>
        </p:txBody>
      </p:sp>
    </p:spTree>
    <p:extLst>
      <p:ext uri="{BB962C8B-B14F-4D97-AF65-F5344CB8AC3E}">
        <p14:creationId xmlns:p14="http://schemas.microsoft.com/office/powerpoint/2010/main" val="382859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is a table for 4 and 5G networks</a:t>
            </a:r>
          </a:p>
          <a:p>
            <a:pPr marL="171450" indent="-171450">
              <a:buFont typeface="Arial" panose="020B0604020202020204" pitchFamily="34" charset="0"/>
              <a:buChar char="•"/>
            </a:pPr>
            <a:r>
              <a:rPr lang="en-GB" dirty="0"/>
              <a:t>In 5G, we still use the same bands from 4G networks, </a:t>
            </a:r>
          </a:p>
          <a:p>
            <a:pPr marL="628650" lvl="1" indent="-171450">
              <a:buFont typeface="Arial" panose="020B0604020202020204" pitchFamily="34" charset="0"/>
              <a:buChar char="•"/>
            </a:pPr>
            <a:r>
              <a:rPr lang="en-GB" dirty="0"/>
              <a:t>There are some new additional bands</a:t>
            </a:r>
          </a:p>
          <a:p>
            <a:pPr marL="628650" lvl="1" indent="-171450">
              <a:buFont typeface="Arial" panose="020B0604020202020204" pitchFamily="34" charset="0"/>
              <a:buChar char="•"/>
            </a:pPr>
            <a:r>
              <a:rPr lang="en-GB" dirty="0"/>
              <a:t>The already existing bands are renamed with n and then the band number</a:t>
            </a:r>
          </a:p>
          <a:p>
            <a:pPr marL="171450" indent="-171450">
              <a:buFont typeface="Arial" panose="020B0604020202020204" pitchFamily="34" charset="0"/>
              <a:buChar char="•"/>
            </a:pPr>
            <a:r>
              <a:rPr lang="en-GB" dirty="0"/>
              <a:t>So the first two tables are nearly same</a:t>
            </a:r>
          </a:p>
          <a:p>
            <a:pPr marL="171450" indent="-171450">
              <a:buFont typeface="Arial" panose="020B0604020202020204" pitchFamily="34" charset="0"/>
              <a:buChar char="•"/>
            </a:pPr>
            <a:r>
              <a:rPr lang="en-GB" dirty="0"/>
              <a:t>But in the last table, we have the additional mmWave frequencies</a:t>
            </a:r>
          </a:p>
          <a:p>
            <a:pPr marL="171450" indent="-171450">
              <a:buFont typeface="Arial" panose="020B0604020202020204" pitchFamily="34" charset="0"/>
              <a:buChar char="•"/>
            </a:pPr>
            <a:r>
              <a:rPr lang="en-GB" dirty="0"/>
              <a:t>It is called FR-1 (existing + few more bands), FR-2 mmWave frequencies</a:t>
            </a:r>
          </a:p>
          <a:p>
            <a:pPr marL="171450" indent="-171450">
              <a:buFont typeface="Arial" panose="020B0604020202020204" pitchFamily="34" charset="0"/>
              <a:buChar char="•"/>
            </a:pPr>
            <a:r>
              <a:rPr lang="en-GB" dirty="0"/>
              <a:t>These are the band numbers, just n is added </a:t>
            </a:r>
          </a:p>
          <a:p>
            <a:pPr marL="171450" indent="-171450">
              <a:buFont typeface="Arial" panose="020B0604020202020204" pitchFamily="34" charset="0"/>
              <a:buChar char="•"/>
            </a:pPr>
            <a:r>
              <a:rPr lang="en-GB" dirty="0"/>
              <a:t>The list is longer of course, I cut a part of it</a:t>
            </a:r>
          </a:p>
          <a:p>
            <a:pPr marL="171450" indent="-171450">
              <a:buFont typeface="Arial" panose="020B0604020202020204" pitchFamily="34" charset="0"/>
              <a:buChar char="•"/>
            </a:pPr>
            <a:r>
              <a:rPr lang="en-GB" dirty="0"/>
              <a:t>This column indicates the </a:t>
            </a:r>
            <a:r>
              <a:rPr lang="en-GB" dirty="0" err="1"/>
              <a:t>center</a:t>
            </a:r>
            <a:r>
              <a:rPr lang="en-GB" dirty="0"/>
              <a:t> frequencies. Here it is MHz and here it is GHz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column indicates the bandwidths. Both are MHz values but here you see values of 100, 200, and 400, whereas here, you see a  maximum value of 50 Hz 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short, in 5G, we use the existing microwave frequencies from 4G plus the new mmWave frequencies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14</a:t>
            </a:fld>
            <a:endParaRPr lang="en-US"/>
          </a:p>
        </p:txBody>
      </p:sp>
    </p:spTree>
    <p:extLst>
      <p:ext uri="{BB962C8B-B14F-4D97-AF65-F5344CB8AC3E}">
        <p14:creationId xmlns:p14="http://schemas.microsoft.com/office/powerpoint/2010/main" val="386568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you see speed… comparison of 4 and 5G networks</a:t>
            </a:r>
          </a:p>
          <a:p>
            <a:pPr marL="171450" indent="-171450">
              <a:buFont typeface="Arial" panose="020B0604020202020204" pitchFamily="34" charset="0"/>
              <a:buChar char="•"/>
            </a:pPr>
            <a:r>
              <a:rPr lang="en-GB" dirty="0"/>
              <a:t>The speed is high as one of the reasons being said that we have large bandwidths in 5GLatency is also low in 5G networks for which I will give one of the reasons soon</a:t>
            </a:r>
          </a:p>
          <a:p>
            <a:pPr marL="171450" indent="-171450">
              <a:buFont typeface="Arial" panose="020B0604020202020204" pitchFamily="34" charset="0"/>
              <a:buChar char="•"/>
            </a:pPr>
            <a:r>
              <a:rPr lang="en-GB" dirty="0"/>
              <a:t>The distance and penetration disadvantages are similar concepts</a:t>
            </a:r>
          </a:p>
          <a:p>
            <a:pPr marL="171450" indent="-171450">
              <a:buFont typeface="Arial" panose="020B0604020202020204" pitchFamily="34" charset="0"/>
              <a:buChar char="•"/>
            </a:pPr>
            <a:r>
              <a:rPr lang="en-GB" dirty="0"/>
              <a:t>The range (distance) is low because the signal cannot travel far as I explained</a:t>
            </a:r>
          </a:p>
          <a:p>
            <a:pPr marL="171450" indent="-171450">
              <a:buFont typeface="Arial" panose="020B0604020202020204" pitchFamily="34" charset="0"/>
              <a:buChar char="•"/>
            </a:pPr>
            <a:r>
              <a:rPr lang="en-GB" dirty="0"/>
              <a:t>Also, the smaller wavelength means the signal is more susceptible to even rain and fog </a:t>
            </a:r>
          </a:p>
          <a:p>
            <a:pPr marL="171450" indent="-171450">
              <a:buFont typeface="Arial" panose="020B0604020202020204" pitchFamily="34" charset="0"/>
              <a:buChar char="•"/>
            </a:pPr>
            <a:r>
              <a:rPr lang="en-GB" dirty="0"/>
              <a:t>Penetrating through the walls is also more difficult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As a remedy to the disadvantages of mmWave signals, the 5G signals will be very directional in contrast to 4G </a:t>
            </a:r>
            <a:endParaRPr lang="tr-TR" dirty="0"/>
          </a:p>
          <a:p>
            <a:pPr marL="171450" indent="-171450">
              <a:buFont typeface="Arial" panose="020B0604020202020204" pitchFamily="34" charset="0"/>
              <a:buChar char="•"/>
            </a:pPr>
            <a:r>
              <a:rPr lang="en-GB" dirty="0"/>
              <a:t>Assume these are all mmWave signals, if you can make your beam focused rather than wide, you can reach the receiver before your signal fades away (since mmWave signals cannot travel far)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see here, this focused signal can reach further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Focusing is achieved by using more antenna elements. (As I said earlier, we can pack more antennas in the same area at mmWave frequencies)</a:t>
            </a:r>
          </a:p>
          <a:p>
            <a:pPr marL="171450" indent="-171450">
              <a:buFont typeface="Arial" panose="020B0604020202020204" pitchFamily="34" charset="0"/>
              <a:buChar char="•"/>
            </a:pPr>
            <a:r>
              <a:rPr lang="en-GB" dirty="0"/>
              <a:t>However, being focused brings another disadvantage. For instance, even the slightest movements of our heads become a problem at mmWave because the waves are very directional</a:t>
            </a:r>
          </a:p>
          <a:p>
            <a:pPr marL="171450" indent="-171450">
              <a:buFont typeface="Arial" panose="020B0604020202020204" pitchFamily="34" charset="0"/>
              <a:buChar char="•"/>
            </a:pPr>
            <a:r>
              <a:rPr lang="en-GB" dirty="0"/>
              <a:t>So you can track the user by using all these four antennas. Or you can switch to the other beam if the user moves in this direction. Here, the two antennas generate two beams at two different frequencies (not to interference each other)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 you see here, the antennas will be in an array structure. The antenna can be an array of size 64x64, 128x128 etc.</a:t>
            </a:r>
          </a:p>
          <a:p>
            <a:pPr marL="171450" indent="-171450">
              <a:buFont typeface="Arial" panose="020B0604020202020204" pitchFamily="34" charset="0"/>
              <a:buChar char="•"/>
            </a:pPr>
            <a:r>
              <a:rPr lang="en-GB" dirty="0"/>
              <a:t>Each of this small circle or rectangle is an antenna</a:t>
            </a:r>
          </a:p>
          <a:p>
            <a:pPr marL="171450" indent="-171450">
              <a:buFont typeface="Arial" panose="020B0604020202020204" pitchFamily="34" charset="0"/>
              <a:buChar char="•"/>
            </a:pPr>
            <a:r>
              <a:rPr lang="en-GB" dirty="0"/>
              <a:t>These are the generations of base stations. At 5G, we move to this active antenna era. Here you see a BS with a single antenna, multiple antennas, more multiple antennas, then eventually BSs with many antenna elements in array structures. These both BSs can be called massive MIMO, it is up to you where you draw the line for the number of antennas to be called a massive MIMO system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in short, in 4G, waves are wider whereas in 5G, they are very directional</a:t>
            </a:r>
          </a:p>
          <a:p>
            <a:pPr marL="171450" indent="-171450">
              <a:buFont typeface="Arial" panose="020B0604020202020204" pitchFamily="34" charset="0"/>
              <a:buChar char="•"/>
            </a:pPr>
            <a:r>
              <a:rPr lang="en-US" dirty="0"/>
              <a:t>Since 5G signals cannot travel far, the mini-BSs will be everywhere, perhaps every 100, 500 meters, we will have mini-BSs</a:t>
            </a:r>
          </a:p>
          <a:p>
            <a:pPr marL="171450" indent="-171450">
              <a:buFont typeface="Arial" panose="020B0604020202020204" pitchFamily="34" charset="0"/>
              <a:buChar char="•"/>
            </a:pPr>
            <a:r>
              <a:rPr lang="en-US" dirty="0"/>
              <a:t>So this is one reason latency will be low in 5G networks</a:t>
            </a:r>
          </a:p>
          <a:p>
            <a:pPr marL="171450" indent="-171450">
              <a:buFont typeface="Arial" panose="020B0604020202020204" pitchFamily="34" charset="0"/>
              <a:buChar char="•"/>
            </a:pPr>
            <a:r>
              <a:rPr lang="en-US" dirty="0"/>
              <a:t>So in the initial phase, 5G will not be everywhere but in the shopping malls…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as a joke, if you plan to commit a criminal activity, you need to think twice this time because they will know your precise location almost : )</a:t>
            </a:r>
          </a:p>
          <a:p>
            <a:pPr marL="171450" indent="-171450">
              <a:buFont typeface="Arial" panose="020B0604020202020204" pitchFamily="34" charset="0"/>
              <a:buChar char="•"/>
            </a:pPr>
            <a:r>
              <a:rPr lang="en-US" dirty="0"/>
              <a:t>Whereas in 4G, they can know your whereabouts. If you are in downtown, it can be more precise, because there are more base stations in downtowns, but in 5G, it can be always precise</a:t>
            </a:r>
          </a:p>
        </p:txBody>
      </p:sp>
      <p:sp>
        <p:nvSpPr>
          <p:cNvPr id="4" name="Slide Number Placeholder 3"/>
          <p:cNvSpPr>
            <a:spLocks noGrp="1"/>
          </p:cNvSpPr>
          <p:nvPr>
            <p:ph type="sldNum" sz="quarter" idx="5"/>
          </p:nvPr>
        </p:nvSpPr>
        <p:spPr/>
        <p:txBody>
          <a:bodyPr/>
          <a:lstStyle/>
          <a:p>
            <a:fld id="{94694D2D-388A-4C14-B659-82948C595DB2}" type="slidenum">
              <a:rPr lang="en-US" smtClean="0"/>
              <a:t>15</a:t>
            </a:fld>
            <a:endParaRPr lang="en-US"/>
          </a:p>
        </p:txBody>
      </p:sp>
    </p:spTree>
    <p:extLst>
      <p:ext uri="{BB962C8B-B14F-4D97-AF65-F5344CB8AC3E}">
        <p14:creationId xmlns:p14="http://schemas.microsoft.com/office/powerpoint/2010/main" val="279595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Thanks to this presentation, I just realized there are amazing conspiracies on 5G networks such as the famous virus can travel on 5G waves as noted on WHOs (world health organization’s) website saying that this is not true</a:t>
            </a:r>
          </a:p>
          <a:p>
            <a:pPr marL="171450" indent="-171450">
              <a:buFont typeface="Arial" panose="020B0604020202020204" pitchFamily="34" charset="0"/>
              <a:buChar char="•"/>
            </a:pPr>
            <a:r>
              <a:rPr lang="en-GB" dirty="0"/>
              <a:t>I am not sure about 5G yet, but as you also know, it is good to stay away from 4G BSs</a:t>
            </a:r>
          </a:p>
          <a:p>
            <a:pPr marL="171450" indent="-171450">
              <a:buFont typeface="Arial" panose="020B0604020202020204" pitchFamily="34" charset="0"/>
              <a:buChar char="•"/>
            </a:pPr>
            <a:r>
              <a:rPr lang="en-GB" dirty="0"/>
              <a:t>Probably it is the same in Sweden I guess, sometimes telecom operators offer some residential buildings a rental fee in return to put their BSs on top of the buildings. Although the price might be convincing, you really do not want to live on the last two floors of the building</a:t>
            </a:r>
          </a:p>
          <a:p>
            <a:pPr marL="171450" indent="-171450">
              <a:buFont typeface="Arial" panose="020B0604020202020204" pitchFamily="34" charset="0"/>
              <a:buChar char="•"/>
            </a:pPr>
            <a:r>
              <a:rPr lang="en-GB" dirty="0"/>
              <a:t>It is the same idea with microwave ovens. </a:t>
            </a:r>
          </a:p>
          <a:p>
            <a:pPr marL="171450" indent="-171450">
              <a:buFont typeface="Arial" panose="020B0604020202020204" pitchFamily="34" charset="0"/>
              <a:buChar char="•"/>
            </a:pPr>
            <a:r>
              <a:rPr lang="en-GB" dirty="0"/>
              <a:t>If you put your hand in it, it is no good</a:t>
            </a:r>
          </a:p>
          <a:p>
            <a:pPr marL="171450" indent="-171450">
              <a:buFont typeface="Arial" panose="020B0604020202020204" pitchFamily="34" charset="0"/>
              <a:buChar char="•"/>
            </a:pPr>
            <a:r>
              <a:rPr lang="en-GB" dirty="0"/>
              <a:t>If you power it sometimes and try to stay away from it, it is good</a:t>
            </a:r>
          </a:p>
          <a:p>
            <a:pPr marL="171450" indent="-171450">
              <a:buFont typeface="Arial" panose="020B0604020202020204" pitchFamily="34" charset="0"/>
              <a:buChar char="•"/>
            </a:pPr>
            <a:r>
              <a:rPr lang="en-GB" dirty="0"/>
              <a:t>But if you power it 24/7 and stay next to it, it is no good at all</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16</a:t>
            </a:fld>
            <a:endParaRPr lang="en-US"/>
          </a:p>
        </p:txBody>
      </p:sp>
    </p:spTree>
    <p:extLst>
      <p:ext uri="{BB962C8B-B14F-4D97-AF65-F5344CB8AC3E}">
        <p14:creationId xmlns:p14="http://schemas.microsoft.com/office/powerpoint/2010/main" val="427854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work, it was 3 of us.</a:t>
            </a:r>
          </a:p>
          <a:p>
            <a:pPr marL="171450" indent="-171450">
              <a:buFont typeface="Arial" panose="020B0604020202020204" pitchFamily="34" charset="0"/>
              <a:buChar char="•"/>
            </a:pPr>
            <a:r>
              <a:rPr lang="en-US" dirty="0"/>
              <a:t>We proposed a …</a:t>
            </a:r>
          </a:p>
          <a:p>
            <a:pPr marL="171450" indent="-171450">
              <a:buFont typeface="Arial" panose="020B0604020202020204" pitchFamily="34" charset="0"/>
              <a:buChar char="•"/>
            </a:pPr>
            <a:r>
              <a:rPr lang="en-US" dirty="0"/>
              <a:t>Components 1, 2, …</a:t>
            </a:r>
          </a:p>
          <a:p>
            <a:pPr marL="171450" indent="-171450">
              <a:buFont typeface="Arial" panose="020B0604020202020204" pitchFamily="34" charset="0"/>
              <a:buChar char="•"/>
            </a:pPr>
            <a:r>
              <a:rPr lang="en-US" dirty="0"/>
              <a:t>We proposed more advanced nonetheless still simple beam selection algorithms because the complexity can increase very quickly as I said</a:t>
            </a:r>
          </a:p>
          <a:p>
            <a:pPr marL="171450" indent="-171450">
              <a:buFont typeface="Arial" panose="020B0604020202020204" pitchFamily="34" charset="0"/>
              <a:buChar char="•"/>
            </a:pPr>
            <a:r>
              <a:rPr lang="en-US" dirty="0"/>
              <a:t>Even though we propose effective and simpler beam selection algorithms, the complexity can still be high when the network size grows, such as large number of APs, users, antennas, and large number of symbols we want to transmit per user</a:t>
            </a:r>
          </a:p>
          <a:p>
            <a:pPr marL="171450" indent="-171450">
              <a:buFont typeface="Arial" panose="020B0604020202020204" pitchFamily="34" charset="0"/>
              <a:buChar char="•"/>
            </a:pPr>
            <a:r>
              <a:rPr lang="en-US" dirty="0"/>
              <a:t>So we also propose ML algorithms which are trained off-line by our proposed beam selection algorithms</a:t>
            </a:r>
          </a:p>
        </p:txBody>
      </p:sp>
      <p:sp>
        <p:nvSpPr>
          <p:cNvPr id="4" name="Slide Number Placeholder 3"/>
          <p:cNvSpPr>
            <a:spLocks noGrp="1"/>
          </p:cNvSpPr>
          <p:nvPr>
            <p:ph type="sldNum" sz="quarter" idx="5"/>
          </p:nvPr>
        </p:nvSpPr>
        <p:spPr/>
        <p:txBody>
          <a:bodyPr/>
          <a:lstStyle/>
          <a:p>
            <a:fld id="{94694D2D-388A-4C14-B659-82948C595DB2}" type="slidenum">
              <a:rPr lang="en-US" smtClean="0"/>
              <a:t>17</a:t>
            </a:fld>
            <a:endParaRPr lang="en-US"/>
          </a:p>
        </p:txBody>
      </p:sp>
    </p:spTree>
    <p:extLst>
      <p:ext uri="{BB962C8B-B14F-4D97-AF65-F5344CB8AC3E}">
        <p14:creationId xmlns:p14="http://schemas.microsoft.com/office/powerpoint/2010/main" val="518437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Unfortunately, I will skip these slides because there is no time</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18</a:t>
            </a:fld>
            <a:endParaRPr lang="en-US"/>
          </a:p>
        </p:txBody>
      </p:sp>
    </p:spTree>
    <p:extLst>
      <p:ext uri="{BB962C8B-B14F-4D97-AF65-F5344CB8AC3E}">
        <p14:creationId xmlns:p14="http://schemas.microsoft.com/office/powerpoint/2010/main" val="77211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you see the sum-rate results and corresponding simulation durations of some advanced beam searching algorithms for some network size</a:t>
            </a:r>
          </a:p>
          <a:p>
            <a:pPr marL="171450" indent="-171450">
              <a:buFont typeface="Arial" panose="020B0604020202020204" pitchFamily="34" charset="0"/>
              <a:buChar char="•"/>
            </a:pPr>
            <a:r>
              <a:rPr lang="en-GB" dirty="0"/>
              <a:t>Sum-rates are in b/s/Hz </a:t>
            </a:r>
          </a:p>
          <a:p>
            <a:pPr marL="171450" indent="-171450">
              <a:buFont typeface="Arial" panose="020B0604020202020204" pitchFamily="34" charset="0"/>
              <a:buChar char="•"/>
            </a:pPr>
            <a:r>
              <a:rPr lang="en-GB" dirty="0"/>
              <a:t>The lowest sum-rate and the lowest run time here and here belong to that trivial linear search algorithm </a:t>
            </a:r>
          </a:p>
          <a:p>
            <a:pPr marL="171450" indent="-171450">
              <a:buFont typeface="Arial" panose="020B0604020202020204" pitchFamily="34" charset="0"/>
              <a:buChar char="•"/>
            </a:pPr>
            <a:r>
              <a:rPr lang="en-GB" dirty="0"/>
              <a:t>If you can consider this grey line only, you can say that you can either choose this or this algorithm</a:t>
            </a:r>
          </a:p>
          <a:p>
            <a:pPr marL="171450" indent="-171450">
              <a:buFont typeface="Arial" panose="020B0604020202020204" pitchFamily="34" charset="0"/>
              <a:buChar char="•"/>
            </a:pPr>
            <a:r>
              <a:rPr lang="en-GB" dirty="0"/>
              <a:t>Because there is a substantial increase in the sum-rate with a little increase in the simulation duration for these two algorithms</a:t>
            </a:r>
          </a:p>
          <a:p>
            <a:pPr marL="171450" indent="-171450">
              <a:buFont typeface="Arial" panose="020B0604020202020204" pitchFamily="34" charset="0"/>
              <a:buChar char="•"/>
            </a:pPr>
            <a:r>
              <a:rPr lang="en-GB" dirty="0"/>
              <a:t>However, after this point, sum-rate does not advance much while the simulation time starts steeping up</a:t>
            </a:r>
          </a:p>
          <a:p>
            <a:pPr marL="171450" indent="-171450">
              <a:buFont typeface="Arial" panose="020B0604020202020204" pitchFamily="34" charset="0"/>
              <a:buChar char="•"/>
            </a:pPr>
            <a:r>
              <a:rPr lang="en-GB" dirty="0"/>
              <a:t>The other two more colourful results are for random number of initializations and iterations</a:t>
            </a:r>
          </a:p>
          <a:p>
            <a:pPr marL="171450" indent="-171450">
              <a:buFont typeface="Arial" panose="020B0604020202020204" pitchFamily="34" charset="0"/>
              <a:buChar char="•"/>
            </a:pPr>
            <a:r>
              <a:rPr lang="en-GB" dirty="0"/>
              <a:t>Whereas for the grey plot, the number of  initializations and iterations is 1 for each</a:t>
            </a:r>
          </a:p>
          <a:p>
            <a:pPr marL="171450" indent="-171450">
              <a:buFont typeface="Arial" panose="020B0604020202020204" pitchFamily="34" charset="0"/>
              <a:buChar char="•"/>
            </a:pPr>
            <a:r>
              <a:rPr lang="en-US" dirty="0"/>
              <a:t>For the beam searching algorithm, you need to make random beam initializations for all users before the algorithm starts</a:t>
            </a:r>
          </a:p>
          <a:p>
            <a:pPr marL="628650" lvl="1" indent="-171450">
              <a:buFont typeface="Arial" panose="020B0604020202020204" pitchFamily="34" charset="0"/>
              <a:buChar char="•"/>
            </a:pPr>
            <a:r>
              <a:rPr lang="en-US" dirty="0"/>
              <a:t>Random initializations are not needed for the algorithms that use direct link metric but needed for the advanced algorithms</a:t>
            </a:r>
          </a:p>
          <a:p>
            <a:pPr marL="628650" lvl="1" indent="-171450">
              <a:buFont typeface="Arial" panose="020B0604020202020204" pitchFamily="34" charset="0"/>
              <a:buChar char="•"/>
            </a:pPr>
            <a:r>
              <a:rPr lang="en-US" dirty="0"/>
              <a:t>By random initializations, you may find a better point to start with so that perhaps you end up at a better local optimum</a:t>
            </a:r>
          </a:p>
          <a:p>
            <a:pPr marL="171450" lvl="0" indent="-171450">
              <a:buFont typeface="Arial" panose="020B0604020202020204" pitchFamily="34" charset="0"/>
              <a:buChar char="•"/>
            </a:pPr>
            <a:r>
              <a:rPr lang="en-US" dirty="0"/>
              <a:t>The number of iterations equals to 2 for instance means that in the first iteration, you select beams for all APs, but you do one more iteration, and select beams for all APs one more time</a:t>
            </a:r>
          </a:p>
          <a:p>
            <a:pPr marL="171450" lvl="0" indent="-171450">
              <a:buFont typeface="Arial" panose="020B0604020202020204" pitchFamily="34" charset="0"/>
              <a:buChar char="•"/>
            </a:pPr>
            <a:r>
              <a:rPr lang="en-US" dirty="0"/>
              <a:t>The number of initializations and iterations are not helping much to increase the sum-rate because we assume single-antenna users here. </a:t>
            </a:r>
          </a:p>
          <a:p>
            <a:pPr marL="171450" lvl="0" indent="-171450">
              <a:buFont typeface="Arial" panose="020B0604020202020204" pitchFamily="34" charset="0"/>
              <a:buChar char="•"/>
            </a:pPr>
            <a:r>
              <a:rPr lang="en-US" dirty="0"/>
              <a:t>If we assume multiple antenna users, the selection complexity increases a lot suddenly, which may require GPUs rather than CPUs for the simulations. Therefore, in this work, we only investigated only single antenna user cases</a:t>
            </a:r>
          </a:p>
        </p:txBody>
      </p:sp>
      <p:sp>
        <p:nvSpPr>
          <p:cNvPr id="4" name="Slide Number Placeholder 3"/>
          <p:cNvSpPr>
            <a:spLocks noGrp="1"/>
          </p:cNvSpPr>
          <p:nvPr>
            <p:ph type="sldNum" sz="quarter" idx="5"/>
          </p:nvPr>
        </p:nvSpPr>
        <p:spPr/>
        <p:txBody>
          <a:bodyPr/>
          <a:lstStyle/>
          <a:p>
            <a:fld id="{94694D2D-388A-4C14-B659-82948C595DB2}" type="slidenum">
              <a:rPr lang="en-US" smtClean="0"/>
              <a:t>23</a:t>
            </a:fld>
            <a:endParaRPr lang="en-US" dirty="0"/>
          </a:p>
        </p:txBody>
      </p:sp>
    </p:spTree>
    <p:extLst>
      <p:ext uri="{BB962C8B-B14F-4D97-AF65-F5344CB8AC3E}">
        <p14:creationId xmlns:p14="http://schemas.microsoft.com/office/powerpoint/2010/main" val="393072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talk is composed of 3 parts</a:t>
            </a:r>
          </a:p>
          <a:p>
            <a:pPr marL="171450" indent="-171450">
              <a:buFont typeface="Arial" panose="020B0604020202020204" pitchFamily="34" charset="0"/>
              <a:buChar char="•"/>
            </a:pPr>
            <a:r>
              <a:rPr lang="en-GB" dirty="0"/>
              <a:t>Part I is the basics, which will take up most of the time in this talk</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2</a:t>
            </a:fld>
            <a:endParaRPr lang="en-US"/>
          </a:p>
        </p:txBody>
      </p:sp>
    </p:spTree>
    <p:extLst>
      <p:ext uri="{BB962C8B-B14F-4D97-AF65-F5344CB8AC3E}">
        <p14:creationId xmlns:p14="http://schemas.microsoft.com/office/powerpoint/2010/main" val="3190986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Here we see the sum-rate results of machine learning algorithms</a:t>
            </a:r>
          </a:p>
          <a:p>
            <a:pPr marL="171450" indent="-171450">
              <a:buFont typeface="Arial" panose="020B0604020202020204" pitchFamily="34" charset="0"/>
              <a:buChar char="•"/>
            </a:pPr>
            <a:r>
              <a:rPr lang="en-US" dirty="0"/>
              <a:t>We use normal support vector machines, SVMs with Gaussian kernels, multi-layer perceptron, and random forests algorithms</a:t>
            </a:r>
          </a:p>
          <a:p>
            <a:pPr marL="171450" indent="-171450">
              <a:buFont typeface="Arial" panose="020B0604020202020204" pitchFamily="34" charset="0"/>
              <a:buChar char="•"/>
            </a:pPr>
            <a:r>
              <a:rPr lang="en-US" dirty="0"/>
              <a:t>RF gives the best results</a:t>
            </a:r>
          </a:p>
          <a:p>
            <a:pPr marL="171450" indent="-171450">
              <a:buFont typeface="Arial" panose="020B0604020202020204" pitchFamily="34" charset="0"/>
              <a:buChar char="•"/>
            </a:pPr>
            <a:r>
              <a:rPr lang="en-US" dirty="0"/>
              <a:t>This straight dashed line is the beam selection algorithm that is used to train these ML algorithms</a:t>
            </a:r>
          </a:p>
          <a:p>
            <a:pPr marL="171450" indent="-171450">
              <a:buFont typeface="Arial" panose="020B0604020202020204" pitchFamily="34" charset="0"/>
              <a:buChar char="•"/>
            </a:pPr>
            <a:r>
              <a:rPr lang="en-US" dirty="0"/>
              <a:t>As you see, RF algorithms can achieve </a:t>
            </a:r>
            <a:r>
              <a:rPr lang="en-GB" dirty="0"/>
              <a:t>sum-rates between 96-99% of the original results</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24</a:t>
            </a:fld>
            <a:endParaRPr lang="en-US" dirty="0"/>
          </a:p>
        </p:txBody>
      </p:sp>
    </p:spTree>
    <p:extLst>
      <p:ext uri="{BB962C8B-B14F-4D97-AF65-F5344CB8AC3E}">
        <p14:creationId xmlns:p14="http://schemas.microsoft.com/office/powerpoint/2010/main" val="1359929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is the second part of the inspirational coffee hour at the Control Department of LU</a:t>
            </a:r>
          </a:p>
          <a:p>
            <a:pPr marL="171450" indent="-171450">
              <a:buFont typeface="Arial" panose="020B0604020202020204" pitchFamily="34" charset="0"/>
              <a:buChar char="•"/>
            </a:pPr>
            <a:r>
              <a:rPr lang="en-GB" dirty="0"/>
              <a:t>In the first part, I mainly talked about </a:t>
            </a:r>
            <a:r>
              <a:rPr lang="en-GB" dirty="0" err="1"/>
              <a:t>mmWave</a:t>
            </a:r>
            <a:r>
              <a:rPr lang="en-GB" dirty="0"/>
              <a:t> channels and beam selection</a:t>
            </a:r>
          </a:p>
          <a:p>
            <a:pPr marL="171450" indent="-171450">
              <a:buFont typeface="Arial" panose="020B0604020202020204" pitchFamily="34" charset="0"/>
              <a:buChar char="•"/>
            </a:pPr>
            <a:r>
              <a:rPr lang="en-GB" dirty="0"/>
              <a:t>In this second part, I will talk about channel estimation. In this work, it is 4 of us. </a:t>
            </a:r>
          </a:p>
          <a:p>
            <a:pPr marL="171450" indent="-171450">
              <a:buFont typeface="Arial" panose="020B0604020202020204" pitchFamily="34" charset="0"/>
              <a:buChar char="•"/>
            </a:pPr>
            <a:r>
              <a:rPr lang="en-GB" dirty="0"/>
              <a:t>I and Prof. Pontus at LU and another postdoc </a:t>
            </a:r>
            <a:r>
              <a:rPr lang="en-GB" dirty="0" err="1"/>
              <a:t>Özlem</a:t>
            </a:r>
            <a:r>
              <a:rPr lang="en-GB" dirty="0"/>
              <a:t> and Prof. Emil at LU. They might be moving to KTH soon though</a:t>
            </a:r>
          </a:p>
          <a:p>
            <a:pPr marL="171450" indent="-171450">
              <a:buFont typeface="Arial" panose="020B0604020202020204" pitchFamily="34" charset="0"/>
              <a:buChar char="•"/>
            </a:pPr>
            <a:r>
              <a:rPr lang="en-GB" dirty="0"/>
              <a:t>This year, we have noticed that there is a competition organized by a European union called ITU</a:t>
            </a:r>
          </a:p>
          <a:p>
            <a:pPr marL="171450" indent="-171450">
              <a:buFont typeface="Arial" panose="020B0604020202020204" pitchFamily="34" charset="0"/>
              <a:buChar char="•"/>
            </a:pPr>
            <a:r>
              <a:rPr lang="en-GB" dirty="0"/>
              <a:t>The competition is about AI and ML in 5G networks</a:t>
            </a:r>
          </a:p>
          <a:p>
            <a:pPr marL="171450" indent="-171450">
              <a:buFont typeface="Arial" panose="020B0604020202020204" pitchFamily="34" charset="0"/>
              <a:buChar char="•"/>
            </a:pPr>
            <a:r>
              <a:rPr lang="en-GB" dirty="0"/>
              <a:t>The competition</a:t>
            </a:r>
            <a:r>
              <a:rPr lang="en-GB" noProof="0" dirty="0"/>
              <a:t> has</a:t>
            </a:r>
            <a:r>
              <a:rPr lang="tr-TR" dirty="0"/>
              <a:t> </a:t>
            </a:r>
            <a:r>
              <a:rPr lang="en-SE" noProof="0" dirty="0"/>
              <a:t>challenges</a:t>
            </a:r>
            <a:r>
              <a:rPr lang="en-US" dirty="0"/>
              <a:t> about 40 topics in wireless networks. The topics range from coding and decoding of signals to beam selection, channel estimation, and so on</a:t>
            </a:r>
          </a:p>
          <a:p>
            <a:pPr marL="171450" indent="-171450">
              <a:buFont typeface="Arial" panose="020B0604020202020204" pitchFamily="34" charset="0"/>
              <a:buChar char="•"/>
            </a:pPr>
            <a:r>
              <a:rPr lang="en-US" dirty="0"/>
              <a:t>For each chapter, there is a common test data that has to be used by every </a:t>
            </a:r>
            <a:r>
              <a:rPr lang="en-GB" noProof="0" dirty="0"/>
              <a:t>team</a:t>
            </a:r>
            <a:r>
              <a:rPr lang="en-US" dirty="0"/>
              <a:t>. </a:t>
            </a:r>
          </a:p>
          <a:p>
            <a:pPr marL="171450" indent="-171450">
              <a:buFont typeface="Arial" panose="020B0604020202020204" pitchFamily="34" charset="0"/>
              <a:buChar char="•"/>
            </a:pPr>
            <a:r>
              <a:rPr lang="en-US" dirty="0"/>
              <a:t>The competition is off-line; that is, they give you a few months to submit your results</a:t>
            </a:r>
          </a:p>
          <a:p>
            <a:pPr marL="171450" indent="-171450">
              <a:buFont typeface="Arial" panose="020B0604020202020204" pitchFamily="34" charset="0"/>
              <a:buChar char="•"/>
            </a:pPr>
            <a:r>
              <a:rPr lang="en-US" dirty="0"/>
              <a:t>I have also noticed that there is another competition, only for undergrad and grad students if I am not wrong</a:t>
            </a:r>
          </a:p>
          <a:p>
            <a:pPr marL="171450" indent="-171450">
              <a:buFont typeface="Arial" panose="020B0604020202020204" pitchFamily="34" charset="0"/>
              <a:buChar char="•"/>
            </a:pPr>
            <a:r>
              <a:rPr lang="en-US" dirty="0"/>
              <a:t>This competition is online. That is, teams with 5-6 members sit at a desk with computers, and other gadgets needed for the competition. Then they try to solve a given problem in a few hours</a:t>
            </a:r>
          </a:p>
        </p:txBody>
      </p:sp>
      <p:sp>
        <p:nvSpPr>
          <p:cNvPr id="4" name="Slide Number Placeholder 3"/>
          <p:cNvSpPr>
            <a:spLocks noGrp="1"/>
          </p:cNvSpPr>
          <p:nvPr>
            <p:ph type="sldNum" sz="quarter" idx="5"/>
          </p:nvPr>
        </p:nvSpPr>
        <p:spPr/>
        <p:txBody>
          <a:bodyPr/>
          <a:lstStyle/>
          <a:p>
            <a:fld id="{94694D2D-388A-4C14-B659-82948C595DB2}" type="slidenum">
              <a:rPr lang="en-US" smtClean="0"/>
              <a:t>25</a:t>
            </a:fld>
            <a:endParaRPr lang="en-US"/>
          </a:p>
        </p:txBody>
      </p:sp>
    </p:spTree>
    <p:extLst>
      <p:ext uri="{BB962C8B-B14F-4D97-AF65-F5344CB8AC3E}">
        <p14:creationId xmlns:p14="http://schemas.microsoft.com/office/powerpoint/2010/main" val="9995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work, we propose a sparse …</a:t>
                </a:r>
              </a:p>
              <a:p>
                <a:pPr marL="171450" indent="-171450">
                  <a:buFont typeface="Arial" panose="020B0604020202020204" pitchFamily="34" charset="0"/>
                  <a:buChar char="•"/>
                </a:pPr>
                <a:r>
                  <a:rPr lang="en-US" dirty="0"/>
                  <a:t>In this talk, I will focus on only the sparse channel estimation part, not the ML part</a:t>
                </a:r>
              </a:p>
              <a:p>
                <a:pPr marL="171450" indent="-171450">
                  <a:buFont typeface="Arial" panose="020B0604020202020204" pitchFamily="34" charset="0"/>
                  <a:buChar char="•"/>
                </a:pPr>
                <a:r>
                  <a:rPr lang="en-US" dirty="0"/>
                  <a:t>As I mentioned in the first part of the presentation, channel estimation has been the conventional approach in wireless networks. However, with the advent of </a:t>
                </a:r>
                <a:r>
                  <a:rPr lang="en-US" dirty="0" err="1"/>
                  <a:t>mmWave</a:t>
                </a:r>
                <a:r>
                  <a:rPr lang="en-US" dirty="0"/>
                  <a:t> signals in 5G networks, beam selection has become </a:t>
                </a:r>
                <a:r>
                  <a:rPr lang="en-GB" noProof="0" dirty="0"/>
                  <a:t>an</a:t>
                </a:r>
                <a:r>
                  <a:rPr lang="tr-TR" dirty="0"/>
                  <a:t> </a:t>
                </a:r>
                <a:r>
                  <a:rPr lang="en-GB" noProof="0" dirty="0"/>
                  <a:t>esteemed</a:t>
                </a:r>
                <a:r>
                  <a:rPr lang="tr-TR" dirty="0"/>
                  <a:t> </a:t>
                </a:r>
                <a:r>
                  <a:rPr lang="en-GB" dirty="0"/>
                  <a:t>option for 5G networks</a:t>
                </a:r>
              </a:p>
              <a:p>
                <a:pPr marL="171450" indent="-171450">
                  <a:buFont typeface="Arial" panose="020B0604020202020204" pitchFamily="34" charset="0"/>
                  <a:buChar char="•"/>
                </a:pPr>
                <a:r>
                  <a:rPr lang="en-GB" dirty="0"/>
                  <a:t>In 5G, we cannot use conventional channel estimation techniques anymore. We need sparse channel estimation techniques rather than conventional non-sparse channel estimation techniques</a:t>
                </a:r>
              </a:p>
              <a:p>
                <a:pPr marL="171450" indent="-171450">
                  <a:buFont typeface="Arial" panose="020B0604020202020204" pitchFamily="34" charset="0"/>
                  <a:buChar char="•"/>
                </a:pPr>
                <a:r>
                  <a:rPr lang="en-GB" dirty="0"/>
                  <a:t>I believe another reason why a trivial beam selection is accepted in 5G standards is that there is still more research needed on the sparse channel estimation techniques</a:t>
                </a:r>
              </a:p>
              <a:p>
                <a:pPr marL="171450" indent="-171450">
                  <a:buFont typeface="Arial" panose="020B0604020202020204" pitchFamily="34" charset="0"/>
                  <a:buChar char="•"/>
                </a:pPr>
                <a:r>
                  <a:rPr lang="en-GB" dirty="0"/>
                  <a:t>Perhaps we will see a sparse channel estimation approach in the next release of 5G standards</a:t>
                </a:r>
                <a:endParaRPr lang="en-US" dirty="0"/>
              </a:p>
              <a:p>
                <a:pPr marL="171450" indent="-171450">
                  <a:buFont typeface="Arial" panose="020B0604020202020204" pitchFamily="34" charset="0"/>
                  <a:buChar char="•"/>
                </a:pPr>
                <a:r>
                  <a:rPr lang="en-US" dirty="0"/>
                  <a:t>In our work, we use an existing algorithm in the literature called EM …</a:t>
                </a:r>
              </a:p>
              <a:p>
                <a:pPr marL="171450" indent="-171450">
                  <a:buFont typeface="Arial" panose="020B0604020202020204" pitchFamily="34" charset="0"/>
                  <a:buChar char="•"/>
                </a:pPr>
                <a:r>
                  <a:rPr lang="en-US" dirty="0"/>
                  <a:t>This part will be discussed at the next presentation because as you see here, there are 4 different topics that need to be covered. EM, AMP, VAMP, and Bayesian inference</a:t>
                </a:r>
              </a:p>
              <a:p>
                <a:pPr marL="171450" indent="-171450">
                  <a:buFont typeface="Arial" panose="020B0604020202020204" pitchFamily="34" charset="0"/>
                  <a:buChar char="•"/>
                </a:pPr>
                <a:r>
                  <a:rPr lang="en-US" dirty="0"/>
                  <a:t>In this talk, I will give only an overview introduction to AMP</a:t>
                </a:r>
              </a:p>
              <a:p>
                <a:pPr marL="171450" indent="-171450">
                  <a:buFont typeface="Arial" panose="020B0604020202020204" pitchFamily="34" charset="0"/>
                  <a:buChar char="•"/>
                </a:pPr>
                <a:r>
                  <a:rPr lang="en-US" dirty="0"/>
                  <a:t>The next presentation might be ready in January or February. Again, I will upload the video and slides on the same link seen on the first page of the presentation </a:t>
                </a:r>
              </a:p>
              <a:p>
                <a:pPr marL="171450" indent="-171450">
                  <a:buFont typeface="Arial" panose="020B0604020202020204" pitchFamily="34" charset="0"/>
                  <a:buChar char="•"/>
                </a:pPr>
                <a:r>
                  <a:rPr lang="en-US" dirty="0"/>
                  <a:t>You can say that these are statistical approaches which are known as CS techniques</a:t>
                </a:r>
              </a:p>
              <a:p>
                <a:pPr marL="171450" indent="-171450">
                  <a:buFont typeface="Arial" panose="020B0604020202020204" pitchFamily="34" charset="0"/>
                  <a:buChar char="•"/>
                </a:pPr>
                <a:r>
                  <a:rPr lang="en-US" dirty="0"/>
                  <a:t>In this presentation, I will talk why we need to do sparse channel estimation</a:t>
                </a:r>
                <a:r>
                  <a:rPr lang="en-US" baseline="0" dirty="0"/>
                  <a:t> and</a:t>
                </a:r>
                <a:r>
                  <a:rPr lang="en-US" dirty="0"/>
                  <a:t> why we can use compressed sensing techniques to achieve this. </a:t>
                </a:r>
              </a:p>
              <a:p>
                <a:pPr marL="171450" indent="-171450">
                  <a:buFont typeface="Arial" panose="020B0604020202020204" pitchFamily="34" charset="0"/>
                  <a:buChar char="•"/>
                </a:pPr>
                <a:r>
                  <a:rPr lang="en-US" dirty="0"/>
                  <a:t>Then I will talk about the deterministic approaches such as </a:t>
                </a:r>
                <a14:m>
                  <m:oMath xmlns:m="http://schemas.openxmlformats.org/officeDocument/2006/math">
                    <m:sSub>
                      <m:sSubPr>
                        <m:ctrlPr>
                          <a:rPr lang="en-GB" sz="12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12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sz="12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𝑝</m:t>
                        </m:r>
                      </m:sub>
                    </m:sSub>
                    <m:r>
                      <a:rPr lang="en-GB" sz="12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dirty="0"/>
                  <a:t>minimization for sparse channel estimation </a:t>
                </a:r>
              </a:p>
              <a:p>
                <a:pPr marL="171450" indent="-171450">
                  <a:buFont typeface="Arial" panose="020B0604020202020204" pitchFamily="34" charset="0"/>
                  <a:buChar char="•"/>
                </a:pPr>
                <a:r>
                  <a:rPr lang="en-US" dirty="0"/>
                  <a:t>Finally, I will end the talk with brief connections between deterministic</a:t>
                </a:r>
                <a:r>
                  <a:rPr lang="en-US" baseline="0" dirty="0"/>
                  <a:t> and statistical approaches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our work, we use the existing libraries written in </a:t>
                </a:r>
                <a:r>
                  <a:rPr lang="en-US" dirty="0" err="1"/>
                  <a:t>Matlab</a:t>
                </a:r>
                <a:r>
                  <a:rPr lang="en-US" dirty="0"/>
                  <a:t> for the estimation part and TensorFlow for the ML part. </a:t>
                </a:r>
              </a:p>
              <a:p>
                <a:pPr marL="171450" indent="-171450">
                  <a:buFont typeface="Arial" panose="020B0604020202020204" pitchFamily="34" charset="0"/>
                  <a:buChar char="•"/>
                </a:pPr>
                <a:r>
                  <a:rPr lang="en-US" dirty="0"/>
                  <a:t>In general, we follow the footsteps of Prof. </a:t>
                </a:r>
                <a:r>
                  <a:rPr lang="en-US" dirty="0" err="1"/>
                  <a:t>Schniter</a:t>
                </a:r>
                <a:r>
                  <a:rPr lang="en-US" dirty="0"/>
                  <a:t>, who has publications and open-access libraries on these topics </a:t>
                </a:r>
                <a:endParaRPr lang="en-GB" sz="1200" dirty="0">
                  <a:ln w="0"/>
                  <a:effectLst>
                    <a:outerShdw blurRad="38100" dist="19050" dir="2700000" algn="tl" rotWithShape="0">
                      <a:schemeClr val="dk1">
                        <a:alpha val="40000"/>
                      </a:schemeClr>
                    </a:outerShdw>
                  </a:effectLst>
                </a:endParaRPr>
              </a:p>
              <a:p>
                <a:pPr marL="171450" indent="-171450">
                  <a:buFont typeface="Arial" panose="020B0604020202020204" pitchFamily="34" charset="0"/>
                  <a:buChar char="•"/>
                </a:pPr>
                <a:r>
                  <a:rPr lang="en-GB" sz="1200" dirty="0">
                    <a:ln w="0"/>
                    <a:effectLst>
                      <a:outerShdw blurRad="38100" dist="19050" dir="2700000" algn="tl" rotWithShape="0">
                        <a:schemeClr val="dk1">
                          <a:alpha val="40000"/>
                        </a:schemeClr>
                      </a:outerShdw>
                    </a:effectLst>
                  </a:rPr>
                  <a:t>The sparse Bayesian learning approach proposed by the … </a:t>
                </a:r>
              </a:p>
              <a:p>
                <a:pPr marL="171450" indent="-171450">
                  <a:buFont typeface="Arial" panose="020B0604020202020204" pitchFamily="34" charset="0"/>
                  <a:buChar char="•"/>
                </a:pPr>
                <a:r>
                  <a:rPr lang="en-GB" sz="1200" dirty="0">
                    <a:ln w="0"/>
                    <a:effectLst>
                      <a:outerShdw blurRad="38100" dist="19050" dir="2700000" algn="tl" rotWithShape="0">
                        <a:schemeClr val="dk1">
                          <a:alpha val="40000"/>
                        </a:schemeClr>
                      </a:outerShdw>
                    </a:effectLst>
                  </a:rPr>
                  <a:t>The team who won the 3</a:t>
                </a:r>
                <a:r>
                  <a:rPr lang="en-GB" sz="1200" baseline="30000" dirty="0">
                    <a:ln w="0"/>
                    <a:effectLst>
                      <a:outerShdw blurRad="38100" dist="19050" dir="2700000" algn="tl" rotWithShape="0">
                        <a:schemeClr val="dk1">
                          <a:alpha val="40000"/>
                        </a:schemeClr>
                      </a:outerShdw>
                    </a:effectLst>
                  </a:rPr>
                  <a:t>rd</a:t>
                </a:r>
                <a:r>
                  <a:rPr lang="en-GB" sz="1200" dirty="0">
                    <a:ln w="0"/>
                    <a:effectLst>
                      <a:outerShdw blurRad="38100" dist="19050" dir="2700000" algn="tl" rotWithShape="0">
                        <a:schemeClr val="dk1">
                          <a:alpha val="40000"/>
                        </a:schemeClr>
                      </a:outerShdw>
                    </a:effectLst>
                  </a:rPr>
                  <a:t> place also used SBL. They uploaded a short description of their proposal here </a:t>
                </a:r>
              </a:p>
              <a:p>
                <a:pPr marL="171450" indent="-171450">
                  <a:buFont typeface="Arial" panose="020B0604020202020204" pitchFamily="34" charset="0"/>
                  <a:buChar char="•"/>
                </a:pPr>
                <a:r>
                  <a:rPr lang="en-GB" sz="1200" dirty="0">
                    <a:ln w="0"/>
                    <a:effectLst>
                      <a:outerShdw blurRad="38100" dist="19050" dir="2700000" algn="tl" rotWithShape="0">
                        <a:schemeClr val="dk1">
                          <a:alpha val="40000"/>
                        </a:schemeClr>
                      </a:outerShdw>
                    </a:effectLst>
                  </a:rPr>
                  <a:t>The results of 2</a:t>
                </a:r>
                <a:r>
                  <a:rPr lang="en-GB" sz="1200" baseline="30000" dirty="0">
                    <a:ln w="0"/>
                    <a:effectLst>
                      <a:outerShdw blurRad="38100" dist="19050" dir="2700000" algn="tl" rotWithShape="0">
                        <a:schemeClr val="dk1">
                          <a:alpha val="40000"/>
                        </a:schemeClr>
                      </a:outerShdw>
                    </a:effectLst>
                  </a:rPr>
                  <a:t>nd</a:t>
                </a:r>
                <a:r>
                  <a:rPr lang="en-GB" sz="1200" dirty="0">
                    <a:ln w="0"/>
                    <a:effectLst>
                      <a:outerShdw blurRad="38100" dist="19050" dir="2700000" algn="tl" rotWithShape="0">
                        <a:schemeClr val="dk1">
                          <a:alpha val="40000"/>
                        </a:schemeClr>
                      </a:outerShdw>
                    </a:effectLst>
                  </a:rPr>
                  <a:t> and 3</a:t>
                </a:r>
                <a:r>
                  <a:rPr lang="en-GB" sz="1200" baseline="30000" dirty="0">
                    <a:ln w="0"/>
                    <a:effectLst>
                      <a:outerShdw blurRad="38100" dist="19050" dir="2700000" algn="tl" rotWithShape="0">
                        <a:schemeClr val="dk1">
                          <a:alpha val="40000"/>
                        </a:schemeClr>
                      </a:outerShdw>
                    </a:effectLst>
                  </a:rPr>
                  <a:t>rd</a:t>
                </a:r>
                <a:r>
                  <a:rPr lang="en-GB" sz="1200" dirty="0">
                    <a:ln w="0"/>
                    <a:effectLst>
                      <a:outerShdw blurRad="38100" dist="19050" dir="2700000" algn="tl" rotWithShape="0">
                        <a:schemeClr val="dk1">
                          <a:alpha val="40000"/>
                        </a:schemeClr>
                      </a:outerShdw>
                    </a:effectLst>
                  </a:rPr>
                  <a:t> places came close. As far as I see, </a:t>
                </a:r>
                <a:r>
                  <a:rPr lang="en-GB" sz="1200" dirty="0" err="1">
                    <a:ln w="0"/>
                    <a:effectLst>
                      <a:outerShdw blurRad="38100" dist="19050" dir="2700000" algn="tl" rotWithShape="0">
                        <a:schemeClr val="dk1">
                          <a:alpha val="40000"/>
                        </a:schemeClr>
                      </a:outerShdw>
                    </a:effectLst>
                  </a:rPr>
                  <a:t>Özlem</a:t>
                </a:r>
                <a:r>
                  <a:rPr lang="en-GB" sz="1200" dirty="0">
                    <a:ln w="0"/>
                    <a:effectLst>
                      <a:outerShdw blurRad="38100" dist="19050" dir="2700000" algn="tl" rotWithShape="0">
                        <a:schemeClr val="dk1">
                          <a:alpha val="40000"/>
                        </a:schemeClr>
                      </a:outerShdw>
                    </a:effectLst>
                  </a:rPr>
                  <a:t> utilized some other features of mmWave channels as well, so she could have that winning margin </a:t>
                </a:r>
              </a:p>
              <a:p>
                <a:pPr marL="171450" indent="-171450">
                  <a:buFont typeface="Arial" panose="020B0604020202020204" pitchFamily="34" charset="0"/>
                  <a:buChar char="•"/>
                </a:pPr>
                <a:r>
                  <a:rPr lang="en-GB" sz="1200" dirty="0">
                    <a:ln w="0"/>
                    <a:effectLst>
                      <a:outerShdw blurRad="38100" dist="19050" dir="2700000" algn="tl" rotWithShape="0">
                        <a:schemeClr val="dk1">
                          <a:alpha val="40000"/>
                        </a:schemeClr>
                      </a:outerShdw>
                    </a:effectLst>
                  </a:rPr>
                  <a:t>In fact, the methodology I use is also similar as you see here, it reads Bayesian inference</a:t>
                </a:r>
                <a:endParaRPr lang="en-US" dirty="0"/>
              </a:p>
              <a:p>
                <a:pPr marL="171450" indent="-171450">
                  <a:buFont typeface="Arial" panose="020B0604020202020204" pitchFamily="34" charset="0"/>
                  <a:buChar char="•"/>
                </a:pPr>
                <a:r>
                  <a:rPr lang="en-US" dirty="0"/>
                  <a:t>A reason I choose VAMP is that the messages are passed in vector forms. So that at every step, you do vector updates instead of scalar updates and I like to work with matrices</a:t>
                </a:r>
                <a:r>
                  <a:rPr lang="en-GB" dirty="0"/>
                  <a:t> and</a:t>
                </a:r>
                <a:r>
                  <a:rPr lang="en-US" dirty="0"/>
                  <a:t> vectors. </a:t>
                </a:r>
              </a:p>
              <a:p>
                <a:pPr marL="171450" indent="-171450">
                  <a:buFont typeface="Arial" panose="020B0604020202020204" pitchFamily="34" charset="0"/>
                  <a:buChar char="•"/>
                </a:pPr>
                <a:r>
                  <a:rPr lang="en-US" dirty="0"/>
                  <a:t>Another reason is that VAMP is proposed by Prof. </a:t>
                </a:r>
                <a:r>
                  <a:rPr lang="en-US" dirty="0" err="1"/>
                  <a:t>Schniter</a:t>
                </a:r>
                <a:r>
                  <a:rPr lang="en-US" dirty="0"/>
                  <a:t>. I visited his lab for 6 months on a Turkish scholarship </a:t>
                </a:r>
                <a:r>
                  <a:rPr lang="en-GB" dirty="0"/>
                  <a:t>when I quit my full-time job to initiate my PhD thesis research right after completing my PhD courses </a:t>
                </a:r>
              </a:p>
              <a:p>
                <a:pPr marL="171450" indent="-171450">
                  <a:buFont typeface="Arial" panose="020B0604020202020204" pitchFamily="34" charset="0"/>
                  <a:buChar char="•"/>
                </a:pPr>
                <a:r>
                  <a:rPr lang="en-GB" dirty="0"/>
                  <a:t>To attend the lectures at the university, I compensated the missing work hours by working over-time at a Turkish telecom company, which has always been in top-3 mobile service providers in Turkey  </a:t>
                </a:r>
              </a:p>
              <a:p>
                <a:pPr marL="171450" indent="-171450">
                  <a:buFont typeface="Arial" panose="020B0604020202020204" pitchFamily="34" charset="0"/>
                  <a:buChar char="•"/>
                </a:pPr>
                <a:r>
                  <a:rPr lang="en-US" dirty="0"/>
                  <a:t>I am interested in Prof. Wen’s works as well. I met him in Taiwan. Thanks to this competition, I noticed Prof. Wen has also been doing research on these topics </a:t>
                </a:r>
              </a:p>
              <a:p>
                <a:pPr marL="171450" indent="-171450">
                  <a:buFont typeface="Arial" panose="020B0604020202020204" pitchFamily="34" charset="0"/>
                  <a:buChar char="•"/>
                </a:pPr>
                <a:r>
                  <a:rPr lang="en-US" dirty="0"/>
                  <a:t>Prof. Wen replied my Asst. Prof. application positive when I was in Taiwan. However, I really liked the scope of the WASP project here and the Profs I will be working with. So I chose this position instead</a:t>
                </a:r>
              </a:p>
            </p:txBody>
          </p:sp>
        </mc:Choice>
        <mc:Fallback xmlns="">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In this work, we propose a sparse …</a:t>
                </a:r>
              </a:p>
              <a:p>
                <a:pPr marL="171450" indent="-171450">
                  <a:buFont typeface="Wingdings" panose="05000000000000000000" pitchFamily="2" charset="2"/>
                  <a:buChar char="§"/>
                </a:pPr>
                <a:r>
                  <a:rPr lang="en-US" dirty="0"/>
                  <a:t>In this talk, I will focus on only the sparse channel estimation part, not the ML part</a:t>
                </a:r>
              </a:p>
              <a:p>
                <a:pPr marL="171450" indent="-171450">
                  <a:buFont typeface="Wingdings" panose="05000000000000000000" pitchFamily="2" charset="2"/>
                  <a:buChar char="§"/>
                </a:pPr>
                <a:r>
                  <a:rPr lang="en-US" dirty="0"/>
                  <a:t>As I mentioned in the first part of the presentation, channel estimation has been the conventional approach in wireless networks. However, with the advent of </a:t>
                </a:r>
                <a:r>
                  <a:rPr lang="en-US" dirty="0" err="1"/>
                  <a:t>mmWave</a:t>
                </a:r>
                <a:r>
                  <a:rPr lang="en-US" dirty="0"/>
                  <a:t> signals in 5G networks, beam selection has become </a:t>
                </a:r>
                <a:r>
                  <a:rPr lang="en-GB" noProof="0" dirty="0"/>
                  <a:t>another</a:t>
                </a:r>
                <a:r>
                  <a:rPr lang="tr-TR" dirty="0"/>
                  <a:t> </a:t>
                </a:r>
                <a:r>
                  <a:rPr lang="en-GB" noProof="0" dirty="0"/>
                  <a:t>esteemed</a:t>
                </a:r>
                <a:r>
                  <a:rPr lang="tr-TR" dirty="0"/>
                  <a:t> </a:t>
                </a:r>
                <a:r>
                  <a:rPr lang="en-GB" dirty="0"/>
                  <a:t>option for 5G networks</a:t>
                </a:r>
              </a:p>
              <a:p>
                <a:pPr marL="171450" indent="-171450">
                  <a:buFont typeface="Wingdings" panose="05000000000000000000" pitchFamily="2" charset="2"/>
                  <a:buChar char="§"/>
                </a:pPr>
                <a:r>
                  <a:rPr lang="en-GB" dirty="0"/>
                  <a:t>In 5G, we cannot use conventional channel estimation techniques anymore. We need sparse channel estimation techniques rather than conventional non-sparse channel estimation techniques</a:t>
                </a:r>
              </a:p>
              <a:p>
                <a:pPr marL="171450" indent="-171450">
                  <a:buFont typeface="Wingdings" panose="05000000000000000000" pitchFamily="2" charset="2"/>
                  <a:buChar char="§"/>
                </a:pPr>
                <a:r>
                  <a:rPr lang="en-GB" dirty="0"/>
                  <a:t>I believe another reason why a trivial beam selection is accepted in 5G standards is that there is still more research needed on the sparse channel estimation techniques</a:t>
                </a:r>
              </a:p>
              <a:p>
                <a:pPr marL="171450" indent="-171450">
                  <a:buFont typeface="Wingdings" panose="05000000000000000000" pitchFamily="2" charset="2"/>
                  <a:buChar char="§"/>
                </a:pPr>
                <a:r>
                  <a:rPr lang="en-GB" dirty="0"/>
                  <a:t>Perhaps we will see a sparse channel estimation approach applied in the next release of 5G standards</a:t>
                </a:r>
                <a:endParaRPr lang="en-US" dirty="0"/>
              </a:p>
              <a:p>
                <a:pPr marL="171450" indent="-171450">
                  <a:buFont typeface="Wingdings" panose="05000000000000000000" pitchFamily="2" charset="2"/>
                  <a:buChar char="§"/>
                </a:pPr>
                <a:r>
                  <a:rPr lang="en-US" dirty="0"/>
                  <a:t>In our work, we use an existing algorithm in the literature called EM …</a:t>
                </a:r>
              </a:p>
              <a:p>
                <a:pPr marL="171450" indent="-171450">
                  <a:buFont typeface="Wingdings" panose="05000000000000000000" pitchFamily="2" charset="2"/>
                  <a:buChar char="§"/>
                </a:pPr>
                <a:r>
                  <a:rPr lang="en-US" dirty="0"/>
                  <a:t>However, this part will be discussed at a later presentation because as you see here, there are 4 different topics that need to be covered. EM, AMP, VAMP, and Bayesian inference</a:t>
                </a:r>
              </a:p>
              <a:p>
                <a:pPr marL="171450" indent="-171450">
                  <a:buFont typeface="Wingdings" panose="05000000000000000000" pitchFamily="2" charset="2"/>
                  <a:buChar char="§"/>
                </a:pPr>
                <a:r>
                  <a:rPr lang="en-US" dirty="0"/>
                  <a:t>The next presentation might be ready in January or February. Again, I will upload the video and slides on the same link seen on the first page of the presentation </a:t>
                </a:r>
              </a:p>
              <a:p>
                <a:pPr marL="171450" indent="-171450">
                  <a:buFont typeface="Wingdings" panose="05000000000000000000" pitchFamily="2" charset="2"/>
                  <a:buChar char="§"/>
                </a:pPr>
                <a:r>
                  <a:rPr lang="en-US" dirty="0"/>
                  <a:t>You can say that these are statistical approaches which are known as CS techniques</a:t>
                </a:r>
              </a:p>
              <a:p>
                <a:pPr marL="171450" indent="-171450">
                  <a:buFont typeface="Wingdings" panose="05000000000000000000" pitchFamily="2" charset="2"/>
                  <a:buChar char="§"/>
                </a:pPr>
                <a:r>
                  <a:rPr lang="en-US" dirty="0"/>
                  <a:t>In this presentation, I will talk why we need to do sparse channel estimation</a:t>
                </a:r>
                <a:r>
                  <a:rPr lang="en-US" baseline="0" dirty="0"/>
                  <a:t> and</a:t>
                </a:r>
                <a:r>
                  <a:rPr lang="en-US" dirty="0"/>
                  <a:t> why we can use compressed sensing techniques to achieve this. Then I will talk about the deterministic approaches such as </a:t>
                </a:r>
                <a:r>
                  <a:rPr lang="en-GB"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ℓ_</a:t>
                </a:r>
                <a:r>
                  <a:rPr lang="en-GB" sz="1200" b="0"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𝑝</a:t>
                </a:r>
                <a:r>
                  <a:rPr lang="en-GB"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a:t>
                </a:r>
                <a:r>
                  <a:rPr lang="en-US" dirty="0"/>
                  <a:t>minimization for sparse channel estimation. Finally, I will end the talk with a short connection between deterministic</a:t>
                </a:r>
                <a:r>
                  <a:rPr lang="en-US" baseline="0" dirty="0"/>
                  <a:t> and statistical approaches</a:t>
                </a: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In our work, we use existing libraries written in </a:t>
                </a:r>
                <a:r>
                  <a:rPr lang="en-US" dirty="0" err="1"/>
                  <a:t>Matlab</a:t>
                </a:r>
                <a:r>
                  <a:rPr lang="en-US" dirty="0"/>
                  <a:t> for the estimation part and TensorFlow for the ML part. In general, we follow the footsteps of Prof. </a:t>
                </a:r>
                <a:r>
                  <a:rPr lang="en-US" dirty="0" err="1"/>
                  <a:t>Schniter</a:t>
                </a:r>
                <a:r>
                  <a:rPr lang="en-US" dirty="0"/>
                  <a:t>, who has publications and open-access libraries on these topics </a:t>
                </a:r>
                <a:endParaRPr lang="en-GB" sz="1200" dirty="0">
                  <a:ln w="0"/>
                  <a:effectLst>
                    <a:outerShdw blurRad="38100" dist="19050" dir="2700000" algn="tl" rotWithShape="0">
                      <a:schemeClr val="dk1">
                        <a:alpha val="40000"/>
                      </a:schemeClr>
                    </a:outerShdw>
                  </a:effectLst>
                </a:endParaRP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The sparse Bayesian learning approach proposed by the … </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The team who won the 3</a:t>
                </a:r>
                <a:r>
                  <a:rPr lang="en-GB" sz="1200" baseline="30000" dirty="0">
                    <a:ln w="0"/>
                    <a:effectLst>
                      <a:outerShdw blurRad="38100" dist="19050" dir="2700000" algn="tl" rotWithShape="0">
                        <a:schemeClr val="dk1">
                          <a:alpha val="40000"/>
                        </a:schemeClr>
                      </a:outerShdw>
                    </a:effectLst>
                  </a:rPr>
                  <a:t>rd</a:t>
                </a:r>
                <a:r>
                  <a:rPr lang="en-GB" sz="1200" dirty="0">
                    <a:ln w="0"/>
                    <a:effectLst>
                      <a:outerShdw blurRad="38100" dist="19050" dir="2700000" algn="tl" rotWithShape="0">
                        <a:schemeClr val="dk1">
                          <a:alpha val="40000"/>
                        </a:schemeClr>
                      </a:outerShdw>
                    </a:effectLst>
                  </a:rPr>
                  <a:t> place also used SBL. They uploaded a short description of their proposal here. </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The results of 2</a:t>
                </a:r>
                <a:r>
                  <a:rPr lang="en-GB" sz="1200" baseline="30000" dirty="0">
                    <a:ln w="0"/>
                    <a:effectLst>
                      <a:outerShdw blurRad="38100" dist="19050" dir="2700000" algn="tl" rotWithShape="0">
                        <a:schemeClr val="dk1">
                          <a:alpha val="40000"/>
                        </a:schemeClr>
                      </a:outerShdw>
                    </a:effectLst>
                  </a:rPr>
                  <a:t>nd</a:t>
                </a:r>
                <a:r>
                  <a:rPr lang="en-GB" sz="1200" dirty="0">
                    <a:ln w="0"/>
                    <a:effectLst>
                      <a:outerShdw blurRad="38100" dist="19050" dir="2700000" algn="tl" rotWithShape="0">
                        <a:schemeClr val="dk1">
                          <a:alpha val="40000"/>
                        </a:schemeClr>
                      </a:outerShdw>
                    </a:effectLst>
                  </a:rPr>
                  <a:t> and 3</a:t>
                </a:r>
                <a:r>
                  <a:rPr lang="en-GB" sz="1200" baseline="30000" dirty="0">
                    <a:ln w="0"/>
                    <a:effectLst>
                      <a:outerShdw blurRad="38100" dist="19050" dir="2700000" algn="tl" rotWithShape="0">
                        <a:schemeClr val="dk1">
                          <a:alpha val="40000"/>
                        </a:schemeClr>
                      </a:outerShdw>
                    </a:effectLst>
                  </a:rPr>
                  <a:t>rd</a:t>
                </a:r>
                <a:r>
                  <a:rPr lang="en-GB" sz="1200" dirty="0">
                    <a:ln w="0"/>
                    <a:effectLst>
                      <a:outerShdw blurRad="38100" dist="19050" dir="2700000" algn="tl" rotWithShape="0">
                        <a:schemeClr val="dk1">
                          <a:alpha val="40000"/>
                        </a:schemeClr>
                      </a:outerShdw>
                    </a:effectLst>
                  </a:rPr>
                  <a:t> places came close. However, </a:t>
                </a:r>
                <a:r>
                  <a:rPr lang="en-GB" sz="1200" dirty="0" err="1">
                    <a:ln w="0"/>
                    <a:effectLst>
                      <a:outerShdw blurRad="38100" dist="19050" dir="2700000" algn="tl" rotWithShape="0">
                        <a:schemeClr val="dk1">
                          <a:alpha val="40000"/>
                        </a:schemeClr>
                      </a:outerShdw>
                    </a:effectLst>
                  </a:rPr>
                  <a:t>Özlem</a:t>
                </a:r>
                <a:r>
                  <a:rPr lang="en-GB" sz="1200" dirty="0">
                    <a:ln w="0"/>
                    <a:effectLst>
                      <a:outerShdw blurRad="38100" dist="19050" dir="2700000" algn="tl" rotWithShape="0">
                        <a:schemeClr val="dk1">
                          <a:alpha val="40000"/>
                        </a:schemeClr>
                      </a:outerShdw>
                    </a:effectLst>
                  </a:rPr>
                  <a:t>, she utilized some other features of mmWave channels as well, so she could have that winning marginal difference. </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In fact, the methodology I use is also similar as you see here, it reads Bayesian inference</a:t>
                </a:r>
                <a:endParaRPr lang="en-US" dirty="0"/>
              </a:p>
              <a:p>
                <a:pPr marL="171450" indent="-171450">
                  <a:buFont typeface="Wingdings" panose="05000000000000000000" pitchFamily="2" charset="2"/>
                  <a:buChar char="§"/>
                </a:pPr>
                <a:r>
                  <a:rPr lang="en-US" dirty="0"/>
                  <a:t>A reason I choose VAMP is that the messages are passed in vector forms. So at every step, you do vector updates instead of scalar updates and I like to work with matrices</a:t>
                </a:r>
                <a:r>
                  <a:rPr lang="en-GB" dirty="0"/>
                  <a:t> and</a:t>
                </a:r>
                <a:r>
                  <a:rPr lang="en-US" dirty="0"/>
                  <a:t> vectors. </a:t>
                </a:r>
              </a:p>
              <a:p>
                <a:pPr marL="171450" indent="-171450">
                  <a:buFont typeface="Wingdings" panose="05000000000000000000" pitchFamily="2" charset="2"/>
                  <a:buChar char="§"/>
                </a:pPr>
                <a:r>
                  <a:rPr lang="en-US" dirty="0"/>
                  <a:t>Another reason is that VAMP is proposed by Prof. </a:t>
                </a:r>
                <a:r>
                  <a:rPr lang="en-US" dirty="0" err="1"/>
                  <a:t>Schniter</a:t>
                </a:r>
                <a:r>
                  <a:rPr lang="en-US" dirty="0"/>
                  <a:t>. I visited his lab for 6 months on a Turkish scholarship </a:t>
                </a:r>
                <a:r>
                  <a:rPr lang="en-GB" dirty="0"/>
                  <a:t>when I quit my full-time job to initiate my PhD thesis research right after completing my PhD courses. </a:t>
                </a:r>
              </a:p>
              <a:p>
                <a:pPr marL="171450" indent="-171450">
                  <a:buFont typeface="Wingdings" panose="05000000000000000000" pitchFamily="2" charset="2"/>
                  <a:buChar char="§"/>
                </a:pPr>
                <a:r>
                  <a:rPr lang="en-GB" dirty="0"/>
                  <a:t>To attend the lectures at the university, I compensated the missing work hours by working over-time at a Turkish telecom company, which has been in top-3 mobile service providers in Turkey  </a:t>
                </a:r>
              </a:p>
              <a:p>
                <a:pPr marL="171450" indent="-171450">
                  <a:buFont typeface="Wingdings" panose="05000000000000000000" pitchFamily="2" charset="2"/>
                  <a:buChar char="§"/>
                </a:pPr>
                <a:r>
                  <a:rPr lang="en-US" dirty="0"/>
                  <a:t>I am interested in Prof. Wen’s works as well. I met him in Taiwan. Thanks to this competition, I noticed Prof. Wen has also been doing research on these topics. </a:t>
                </a:r>
              </a:p>
              <a:p>
                <a:pPr marL="171450" indent="-171450">
                  <a:buFont typeface="Wingdings" panose="05000000000000000000" pitchFamily="2" charset="2"/>
                  <a:buChar char="§"/>
                </a:pPr>
                <a:r>
                  <a:rPr lang="en-US" dirty="0"/>
                  <a:t>Prof. Wen replied my Asst. Prof. application positive when I was in Taiwan. However, I really liked the scope of the WASP project here and the Profs I will be working with. So I chose this position instead</a:t>
                </a:r>
              </a:p>
              <a:p>
                <a:pPr marL="171450" indent="-171450">
                  <a:buFont typeface="Wingdings" panose="05000000000000000000" pitchFamily="2" charset="2"/>
                  <a:buChar char="§"/>
                </a:pPr>
                <a:r>
                  <a:rPr lang="en-US" dirty="0"/>
                  <a:t>As a future work, we might work on magazine or tutorial publication on statistical approaches for sparse channel estimation. In these publications, you are expected to give insights and intuitions of the algorithms without equations. Figures are allowed of course. </a:t>
                </a:r>
              </a:p>
              <a:p>
                <a:pPr marL="171450" indent="-171450">
                  <a:buFont typeface="Wingdings" panose="05000000000000000000" pitchFamily="2" charset="2"/>
                  <a:buChar char="§"/>
                </a:pPr>
                <a:r>
                  <a:rPr lang="en-US" dirty="0"/>
                  <a:t>If we can have 1 or 2 more collaborators, it can be a timely publication</a:t>
                </a:r>
              </a:p>
              <a:p>
                <a:pPr marL="171450" indent="-171450">
                  <a:buFont typeface="Wingdings" panose="05000000000000000000" pitchFamily="2" charset="2"/>
                  <a:buChar char="§"/>
                </a:pPr>
                <a:endParaRPr lang="en-US"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26</a:t>
            </a:fld>
            <a:endParaRPr lang="en-US"/>
          </a:p>
        </p:txBody>
      </p:sp>
    </p:spTree>
    <p:extLst>
      <p:ext uri="{BB962C8B-B14F-4D97-AF65-F5344CB8AC3E}">
        <p14:creationId xmlns:p14="http://schemas.microsoft.com/office/powerpoint/2010/main" val="2401938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 me recap the first part of the talk from the last time briefly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 is the received signal vector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 needs to be designed during the training phase</a:t>
            </a:r>
          </a:p>
          <a:p>
            <a:pPr marL="171450" indent="-171450">
              <a:buFont typeface="Arial" panose="020B0604020202020204" pitchFamily="34" charset="0"/>
              <a:buChar char="•"/>
            </a:pPr>
            <a:r>
              <a:rPr lang="en-GB" dirty="0"/>
              <a:t>We can design U based on something else other than the channel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Or we can design U based on the channel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latter option, we need to do the channel training first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That is, send the pilot signals to estimate the channel first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design U based on the channel estimate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estimate the channel, we send pilot signals, which is denoted by p. The pilot signal is known at both Tx and Rx 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when you receive the pilot signal, you have knowledge of both </a:t>
            </a:r>
            <a:r>
              <a:rPr lang="en-GB" dirty="0" err="1"/>
              <a:t>yp</a:t>
            </a:r>
            <a:r>
              <a:rPr lang="en-GB" dirty="0"/>
              <a:t> and p, then you can estimate H based on </a:t>
            </a:r>
            <a:r>
              <a:rPr lang="en-GB" dirty="0" err="1"/>
              <a:t>yp</a:t>
            </a:r>
            <a:r>
              <a:rPr lang="en-GB" dirty="0"/>
              <a:t> and 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Finally, you can design U based on this channel estimate</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fld id="{94694D2D-388A-4C14-B659-82948C595DB2}" type="slidenum">
              <a:rPr lang="en-US" smtClean="0"/>
              <a:t>27</a:t>
            </a:fld>
            <a:endParaRPr lang="en-US"/>
          </a:p>
        </p:txBody>
      </p:sp>
    </p:spTree>
    <p:extLst>
      <p:ext uri="{BB962C8B-B14F-4D97-AF65-F5344CB8AC3E}">
        <p14:creationId xmlns:p14="http://schemas.microsoft.com/office/powerpoint/2010/main" val="4172242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Training can be done via TDD or FDD</a:t>
            </a:r>
          </a:p>
          <a:p>
            <a:pPr marL="171450" indent="-171450">
              <a:buFont typeface="Arial" panose="020B0604020202020204" pitchFamily="34" charset="0"/>
              <a:buChar char="•"/>
            </a:pPr>
            <a:r>
              <a:rPr lang="en-GB" dirty="0"/>
              <a:t>So let’s assume we want to do DL data transmission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TDD option, the BS and the mobile unit work at the same frequency f, but they transmit at different time slots </a:t>
            </a:r>
          </a:p>
          <a:p>
            <a:pPr marL="171450" indent="-171450">
              <a:buFont typeface="Arial" panose="020B0604020202020204" pitchFamily="34" charset="0"/>
              <a:buChar char="•"/>
            </a:pPr>
            <a:r>
              <a:rPr lang="en-GB" dirty="0"/>
              <a:t>First, MU sends training/pilot signals to the BS</a:t>
            </a:r>
          </a:p>
          <a:p>
            <a:pPr marL="171450" indent="-171450">
              <a:buFont typeface="Arial" panose="020B0604020202020204" pitchFamily="34" charset="0"/>
              <a:buChar char="•"/>
            </a:pPr>
            <a:r>
              <a:rPr lang="en-GB" dirty="0"/>
              <a:t>BS estimates the channel, designs its U matrix and then sends its data</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FDD option, BS and MU transmit at the same time but at different frequencies</a:t>
            </a:r>
          </a:p>
          <a:p>
            <a:pPr marL="171450" indent="-171450">
              <a:buFont typeface="Arial" panose="020B0604020202020204" pitchFamily="34" charset="0"/>
              <a:buChar char="•"/>
            </a:pPr>
            <a:r>
              <a:rPr lang="en-GB" dirty="0"/>
              <a:t>BS transmits pilot signals, MU estimates the channel and sends feedback</a:t>
            </a:r>
          </a:p>
          <a:p>
            <a:pPr marL="171450" indent="-171450">
              <a:buFont typeface="Arial" panose="020B0604020202020204" pitchFamily="34" charset="0"/>
              <a:buChar char="•"/>
            </a:pPr>
            <a:r>
              <a:rPr lang="en-GB" dirty="0"/>
              <a:t>Usually quantized feedbacks are sent, the exact complex channel values are not sent</a:t>
            </a:r>
          </a:p>
          <a:p>
            <a:pPr marL="171450" indent="-171450">
              <a:buFont typeface="Arial" panose="020B0604020202020204" pitchFamily="34" charset="0"/>
              <a:buChar char="•"/>
            </a:pPr>
            <a:r>
              <a:rPr lang="en-GB" dirty="0"/>
              <a:t>Then BS can design its U beamforming matrix </a:t>
            </a:r>
          </a:p>
          <a:p>
            <a:pPr marL="171450" indent="-171450">
              <a:buFont typeface="Arial" panose="020B0604020202020204" pitchFamily="34" charset="0"/>
              <a:buChar char="•"/>
            </a:pPr>
            <a:r>
              <a:rPr lang="en-GB" dirty="0"/>
              <a:t>BS and MU transmit nearly at the same time because MU needs some time to do the channel estimation</a:t>
            </a:r>
          </a:p>
          <a:p>
            <a:pPr marL="171450" indent="-171450">
              <a:buFont typeface="Arial" panose="020B0604020202020204" pitchFamily="34" charset="0"/>
              <a:buChar char="•"/>
            </a:pPr>
            <a:r>
              <a:rPr lang="en-GB" dirty="0"/>
              <a:t>In FDD option, f is called DL frequency and f^’ is called the UL frequency</a:t>
            </a:r>
            <a:endParaRPr lang="en-SE" dirty="0"/>
          </a:p>
        </p:txBody>
      </p:sp>
      <p:sp>
        <p:nvSpPr>
          <p:cNvPr id="4" name="Slide Number Placeholder 3"/>
          <p:cNvSpPr>
            <a:spLocks noGrp="1"/>
          </p:cNvSpPr>
          <p:nvPr>
            <p:ph type="sldNum" sz="quarter" idx="5"/>
          </p:nvPr>
        </p:nvSpPr>
        <p:spPr/>
        <p:txBody>
          <a:bodyPr/>
          <a:lstStyle/>
          <a:p>
            <a:fld id="{94694D2D-388A-4C14-B659-82948C595DB2}" type="slidenum">
              <a:rPr lang="en-US" smtClean="0"/>
              <a:t>28</a:t>
            </a:fld>
            <a:endParaRPr lang="en-US"/>
          </a:p>
        </p:txBody>
      </p:sp>
    </p:spTree>
    <p:extLst>
      <p:ext uri="{BB962C8B-B14F-4D97-AF65-F5344CB8AC3E}">
        <p14:creationId xmlns:p14="http://schemas.microsoft.com/office/powerpoint/2010/main" val="338400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 I mentioned before, we have two options in </a:t>
            </a:r>
            <a:r>
              <a:rPr lang="en-GB" dirty="0" err="1"/>
              <a:t>mmWave</a:t>
            </a:r>
            <a:r>
              <a:rPr lang="en-GB" dirty="0"/>
              <a:t> communications. We either do beam training or channel training/estimation </a:t>
            </a:r>
          </a:p>
          <a:p>
            <a:pPr marL="171450" indent="-171450">
              <a:buFont typeface="Arial" panose="020B0604020202020204" pitchFamily="34" charset="0"/>
              <a:buChar char="•"/>
            </a:pPr>
            <a:r>
              <a:rPr lang="en-GB" dirty="0"/>
              <a:t>Here, in the first option of channel estimation approaches, you see CS based … </a:t>
            </a:r>
          </a:p>
          <a:p>
            <a:pPr marL="171450" indent="-171450">
              <a:buFont typeface="Arial" panose="020B0604020202020204" pitchFamily="34" charset="0"/>
              <a:buChar char="•"/>
            </a:pPr>
            <a:r>
              <a:rPr lang="en-GB" dirty="0"/>
              <a:t>As I said, we need sparse channel estimation in </a:t>
            </a:r>
            <a:r>
              <a:rPr lang="en-GB" dirty="0" err="1"/>
              <a:t>mmWave</a:t>
            </a:r>
            <a:r>
              <a:rPr lang="en-GB" dirty="0"/>
              <a:t> networks and we can achieve sparse channel estimation by applying CS techniques</a:t>
            </a:r>
          </a:p>
          <a:p>
            <a:pPr marL="171450" indent="-171450">
              <a:buFont typeface="Arial" panose="020B0604020202020204" pitchFamily="34" charset="0"/>
              <a:buChar char="•"/>
            </a:pPr>
            <a:r>
              <a:rPr lang="en-GB" dirty="0"/>
              <a:t>The second option is the conventional channel estimation techniques, and the last option is ML/AI based techniques</a:t>
            </a:r>
          </a:p>
          <a:p>
            <a:pPr marL="171450" indent="-171450">
              <a:buFont typeface="Arial" panose="020B0604020202020204" pitchFamily="34" charset="0"/>
              <a:buChar char="•"/>
            </a:pPr>
            <a:r>
              <a:rPr lang="en-GB" dirty="0"/>
              <a:t>So, in this talk, we are interested in the first option</a:t>
            </a:r>
          </a:p>
        </p:txBody>
      </p:sp>
      <p:sp>
        <p:nvSpPr>
          <p:cNvPr id="4" name="Slide Number Placeholder 3"/>
          <p:cNvSpPr>
            <a:spLocks noGrp="1"/>
          </p:cNvSpPr>
          <p:nvPr>
            <p:ph type="sldNum" sz="quarter" idx="5"/>
          </p:nvPr>
        </p:nvSpPr>
        <p:spPr/>
        <p:txBody>
          <a:bodyPr/>
          <a:lstStyle/>
          <a:p>
            <a:fld id="{94694D2D-388A-4C14-B659-82948C595DB2}" type="slidenum">
              <a:rPr lang="en-US" smtClean="0"/>
              <a:t>29</a:t>
            </a:fld>
            <a:endParaRPr lang="en-US"/>
          </a:p>
        </p:txBody>
      </p:sp>
    </p:spTree>
    <p:extLst>
      <p:ext uri="{BB962C8B-B14F-4D97-AF65-F5344CB8AC3E}">
        <p14:creationId xmlns:p14="http://schemas.microsoft.com/office/powerpoint/2010/main" val="3200063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this figure, CS algorithms are unfolded in detail</a:t>
            </a:r>
          </a:p>
          <a:p>
            <a:pPr marL="171450" indent="-171450">
              <a:buFont typeface="Arial" panose="020B0604020202020204" pitchFamily="34" charset="0"/>
              <a:buChar char="•"/>
            </a:pPr>
            <a:r>
              <a:rPr lang="en-US" dirty="0"/>
              <a:t>In this talk, I will go through some of the algorithms categorized under these 3 branches</a:t>
            </a:r>
          </a:p>
          <a:p>
            <a:pPr marL="171450" indent="-171450">
              <a:buFont typeface="Arial" panose="020B0604020202020204" pitchFamily="34" charset="0"/>
              <a:buChar char="•"/>
            </a:pPr>
            <a:r>
              <a:rPr lang="en-US" dirty="0"/>
              <a:t>I will talk about three algorithms categorized under the convex relaxation branch, one algorithm categorized under the greedy iterative algorithms branch, and two algorithms categorized under the iterative thresholding algorithms branch. These are namely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will first talk about the convex relaxation approaches</a:t>
            </a:r>
          </a:p>
          <a:p>
            <a:pPr marL="171450" indent="-171450">
              <a:buFont typeface="Arial" panose="020B0604020202020204" pitchFamily="34" charset="0"/>
              <a:buChar char="•"/>
            </a:pPr>
            <a:r>
              <a:rPr lang="en-US" dirty="0"/>
              <a:t>Then the simplest iterative thresholding algorithms, IST, IHT and approximate message passing algorithm which is not shown here </a:t>
            </a:r>
          </a:p>
          <a:p>
            <a:pPr marL="171450" indent="-171450">
              <a:buFont typeface="Arial" panose="020B0604020202020204" pitchFamily="34" charset="0"/>
              <a:buChar char="•"/>
            </a:pPr>
            <a:r>
              <a:rPr lang="en-US" dirty="0"/>
              <a:t>Finally, I will end the talk by showing that in fact all these algorithms have a probabilistic view of point </a:t>
            </a:r>
          </a:p>
          <a:p>
            <a:pPr marL="171450" indent="-171450">
              <a:buFont typeface="Arial" panose="020B0604020202020204" pitchFamily="34" charset="0"/>
              <a:buChar char="•"/>
            </a:pPr>
            <a:r>
              <a:rPr lang="en-US" dirty="0"/>
              <a:t>This final point will be a short glimpse at Bayesian inference framework which we will cover next time hopefully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 me briefly mention that in our work, we use the combination of these two branches </a:t>
            </a:r>
          </a:p>
          <a:p>
            <a:pPr marL="171450" indent="-171450">
              <a:buFont typeface="Arial" panose="020B0604020202020204" pitchFamily="34" charset="0"/>
              <a:buChar char="•"/>
            </a:pPr>
            <a:r>
              <a:rPr lang="en-US" dirty="0"/>
              <a:t>Particularly, SBL and belief propagation algorithms</a:t>
            </a:r>
          </a:p>
        </p:txBody>
      </p:sp>
      <p:sp>
        <p:nvSpPr>
          <p:cNvPr id="4" name="Slide Number Placeholder 3"/>
          <p:cNvSpPr>
            <a:spLocks noGrp="1"/>
          </p:cNvSpPr>
          <p:nvPr>
            <p:ph type="sldNum" sz="quarter" idx="5"/>
          </p:nvPr>
        </p:nvSpPr>
        <p:spPr/>
        <p:txBody>
          <a:bodyPr/>
          <a:lstStyle/>
          <a:p>
            <a:fld id="{94694D2D-388A-4C14-B659-82948C595DB2}" type="slidenum">
              <a:rPr lang="en-US" smtClean="0"/>
              <a:t>30</a:t>
            </a:fld>
            <a:endParaRPr lang="en-US"/>
          </a:p>
        </p:txBody>
      </p:sp>
    </p:spTree>
    <p:extLst>
      <p:ext uri="{BB962C8B-B14F-4D97-AF65-F5344CB8AC3E}">
        <p14:creationId xmlns:p14="http://schemas.microsoft.com/office/powerpoint/2010/main" val="82001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what do we mean by sparse channels</a:t>
            </a:r>
          </a:p>
          <a:p>
            <a:pPr marL="171450" indent="-171450">
              <a:buFont typeface="Arial" panose="020B0604020202020204" pitchFamily="34" charset="0"/>
              <a:buChar char="•"/>
            </a:pPr>
            <a:r>
              <a:rPr lang="en-GB" dirty="0"/>
              <a:t>In mmWave frequencies …</a:t>
            </a:r>
          </a:p>
          <a:p>
            <a:pPr marL="171450" indent="-171450">
              <a:buFont typeface="Arial" panose="020B0604020202020204" pitchFamily="34" charset="0"/>
              <a:buChar char="•"/>
            </a:pPr>
            <a:r>
              <a:rPr lang="en-GB" dirty="0"/>
              <a:t>Hence, the channel estimation …</a:t>
            </a:r>
          </a:p>
          <a:p>
            <a:pPr marL="171450" indent="-171450">
              <a:buFont typeface="Arial" panose="020B0604020202020204" pitchFamily="34" charset="0"/>
              <a:buChar char="•"/>
            </a:pPr>
            <a:r>
              <a:rPr lang="en-GB" dirty="0"/>
              <a:t>Here I used the term sparse signal instead of the sparse channel </a:t>
            </a:r>
          </a:p>
          <a:p>
            <a:pPr marL="171450" indent="-171450">
              <a:buFont typeface="Arial" panose="020B0604020202020204" pitchFamily="34" charset="0"/>
              <a:buChar char="•"/>
            </a:pPr>
            <a:r>
              <a:rPr lang="en-GB" dirty="0"/>
              <a:t>In wireless networks, this is our equation where H is the channel matrix we want to estimate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Whereas in CS literature (I will explain the connection between the sparse channel estimation and CS techniques later), this is our equation where x is the sparse signal vector we want to estimate. Therefore, we need to transform our equation in the CS format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Also, you can call a vector as a signal, in general, in wireless communications. If you have a matrix, that means you have multiple signals as columns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If you remember, we had a channel matrix H that contained the random complex numbers between the antennas of transmitter and receiver </a:t>
            </a:r>
          </a:p>
          <a:p>
            <a:pPr marL="171450" indent="-171450">
              <a:buFont typeface="Arial" panose="020B0604020202020204" pitchFamily="34" charset="0"/>
              <a:buChar char="•"/>
            </a:pPr>
            <a:r>
              <a:rPr lang="en-GB" dirty="0"/>
              <a:t>That H matrix in the spatial/antenna domain is not sparse</a:t>
            </a:r>
          </a:p>
          <a:p>
            <a:pPr marL="171450" indent="-171450">
              <a:buFont typeface="Arial" panose="020B0604020202020204" pitchFamily="34" charset="0"/>
              <a:buChar char="•"/>
            </a:pPr>
            <a:r>
              <a:rPr lang="en-GB" dirty="0"/>
              <a:t>However, if we move to the angle or frequency domain, we see that the channel matrix is sparse in these domains</a:t>
            </a:r>
          </a:p>
          <a:p>
            <a:pPr marL="171450" indent="-171450">
              <a:buFont typeface="Arial" panose="020B0604020202020204" pitchFamily="34" charset="0"/>
              <a:buChar char="•"/>
            </a:pPr>
            <a:r>
              <a:rPr lang="en-GB" dirty="0"/>
              <a:t>How do we move to a new domain? </a:t>
            </a:r>
          </a:p>
          <a:p>
            <a:pPr marL="171450" indent="-171450">
              <a:buFont typeface="Arial" panose="020B0604020202020204" pitchFamily="34" charset="0"/>
              <a:buChar char="•"/>
            </a:pPr>
            <a:r>
              <a:rPr lang="en-GB" dirty="0"/>
              <a:t>It is almost as simple as the wavelength notion I mentioned in my last talk</a:t>
            </a:r>
          </a:p>
          <a:p>
            <a:pPr marL="171450" indent="-171450">
              <a:buFont typeface="Arial" panose="020B0604020202020204" pitchFamily="34" charset="0"/>
              <a:buChar char="•"/>
            </a:pPr>
            <a:r>
              <a:rPr lang="en-GB" dirty="0"/>
              <a:t>The wavelength of a signal is equal to lambda=c/f, c is the speed of light. The unit of wavelength is in meters</a:t>
            </a:r>
          </a:p>
          <a:p>
            <a:pPr marL="171450" indent="-171450">
              <a:buFont typeface="Arial" panose="020B0604020202020204" pitchFamily="34" charset="0"/>
              <a:buChar char="•"/>
            </a:pPr>
            <a:r>
              <a:rPr lang="en-GB" dirty="0"/>
              <a:t>If you do not have c there, then you have a period of a signal. Capital T is equal to 1/fundamental frequency. The unit of period is in seconds. </a:t>
            </a:r>
          </a:p>
          <a:p>
            <a:pPr marL="171450" indent="-171450">
              <a:buFont typeface="Arial" panose="020B0604020202020204" pitchFamily="34" charset="0"/>
              <a:buChar char="•"/>
            </a:pPr>
            <a:r>
              <a:rPr lang="en-GB" dirty="0"/>
              <a:t>So by just including the parameter c, speed of light, we moved from the time domain to the spatial/space domain </a:t>
            </a:r>
          </a:p>
          <a:p>
            <a:pPr marL="171450" indent="-171450">
              <a:buFont typeface="Arial" panose="020B0604020202020204" pitchFamily="34" charset="0"/>
              <a:buChar char="•"/>
            </a:pPr>
            <a:r>
              <a:rPr lang="en-GB" dirty="0"/>
              <a:t>You can do a transformation with a similar principle to move from spatial domain to angular or frequency domain</a:t>
            </a:r>
          </a:p>
          <a:p>
            <a:pPr marL="171450" indent="-171450">
              <a:buFont typeface="Arial" panose="020B0604020202020204" pitchFamily="34" charset="0"/>
              <a:buChar char="•"/>
            </a:pPr>
            <a:r>
              <a:rPr lang="en-GB" dirty="0"/>
              <a:t>In short, for </a:t>
            </a:r>
            <a:r>
              <a:rPr lang="en-GB" dirty="0" err="1"/>
              <a:t>mmWave</a:t>
            </a:r>
            <a:r>
              <a:rPr lang="en-GB" dirty="0"/>
              <a:t> signals, sparsity manifests in angle or frequency domain but not in the antenna domain</a:t>
            </a:r>
          </a:p>
          <a:p>
            <a:pPr marL="171450" indent="-171450">
              <a:buFont typeface="Arial" panose="020B0604020202020204" pitchFamily="34" charset="0"/>
              <a:buChar char="•"/>
            </a:pPr>
            <a:r>
              <a:rPr lang="en-GB" dirty="0"/>
              <a:t>Let’s see the angular domain first</a:t>
            </a:r>
          </a:p>
          <a:p>
            <a:pPr marL="171450" indent="-171450">
              <a:buFont typeface="Arial" panose="020B0604020202020204" pitchFamily="34" charset="0"/>
              <a:buChar char="•"/>
            </a:pPr>
            <a:r>
              <a:rPr lang="en-GB" dirty="0"/>
              <a:t>Here you see the magnitudes of the channel matrix elements. </a:t>
            </a:r>
            <a:r>
              <a:rPr lang="en-GB" dirty="0" err="1"/>
              <a:t>Hij</a:t>
            </a:r>
            <a:r>
              <a:rPr lang="en-GB" dirty="0"/>
              <a:t> denotes the random complex number between the antenna indexes </a:t>
            </a:r>
            <a:r>
              <a:rPr lang="en-GB" dirty="0" err="1"/>
              <a:t>i</a:t>
            </a:r>
            <a:r>
              <a:rPr lang="en-GB" dirty="0"/>
              <a:t> and j at Tx and Rx, respectively</a:t>
            </a:r>
          </a:p>
          <a:p>
            <a:pPr marL="171450" indent="-171450">
              <a:buFont typeface="Arial" panose="020B0604020202020204" pitchFamily="34" charset="0"/>
              <a:buChar char="•"/>
            </a:pPr>
            <a:r>
              <a:rPr lang="en-GB" dirty="0"/>
              <a:t>Therefore, this figure is in the antenna/spatial/space domain. </a:t>
            </a:r>
          </a:p>
          <a:p>
            <a:pPr marL="171450" indent="-171450">
              <a:buFont typeface="Arial" panose="020B0604020202020204" pitchFamily="34" charset="0"/>
              <a:buChar char="•"/>
            </a:pPr>
            <a:r>
              <a:rPr lang="en-GB" dirty="0"/>
              <a:t>These axes are the antenna indexes at Tx and Rx</a:t>
            </a:r>
          </a:p>
          <a:p>
            <a:pPr marL="171450" indent="-171450">
              <a:buFont typeface="Arial" panose="020B0604020202020204" pitchFamily="34" charset="0"/>
              <a:buChar char="•"/>
            </a:pPr>
            <a:r>
              <a:rPr lang="en-GB" dirty="0"/>
              <a:t>So this value here for instance is the magnitude of the channel between Tx antenna 20 and receive antenna 60</a:t>
            </a:r>
          </a:p>
          <a:p>
            <a:pPr marL="171450" indent="-171450">
              <a:buFont typeface="Arial" panose="020B0604020202020204" pitchFamily="34" charset="0"/>
              <a:buChar char="•"/>
            </a:pPr>
            <a:r>
              <a:rPr lang="en-GB" dirty="0"/>
              <a:t>Apparently, H is a 60x60 matrix. That is, there are 60 antennas at both Tx and Rx</a:t>
            </a:r>
          </a:p>
          <a:p>
            <a:pPr marL="171450" indent="-171450">
              <a:buFont typeface="Arial" panose="020B0604020202020204" pitchFamily="34" charset="0"/>
              <a:buChar char="•"/>
            </a:pPr>
            <a:r>
              <a:rPr lang="en-GB" dirty="0"/>
              <a:t>So, the channel in the antenna domain is not sparse</a:t>
            </a:r>
          </a:p>
          <a:p>
            <a:pPr marL="171450" indent="-171450">
              <a:buFont typeface="Arial" panose="020B0604020202020204" pitchFamily="34" charset="0"/>
              <a:buChar char="•"/>
            </a:pPr>
            <a:r>
              <a:rPr lang="en-GB" dirty="0"/>
              <a:t>However, when you move to the angle domain, we can observe the sparsity</a:t>
            </a:r>
          </a:p>
          <a:p>
            <a:pPr marL="171450" indent="-171450">
              <a:buFont typeface="Arial" panose="020B0604020202020204" pitchFamily="34" charset="0"/>
              <a:buChar char="•"/>
            </a:pPr>
            <a:r>
              <a:rPr lang="en-GB" dirty="0"/>
              <a:t>The channel matrix in the angular domain is denoted by H^S </a:t>
            </a:r>
          </a:p>
          <a:p>
            <a:pPr marL="171450" indent="-171450">
              <a:buFont typeface="Arial" panose="020B0604020202020204" pitchFamily="34" charset="0"/>
              <a:buChar char="•"/>
            </a:pPr>
            <a:r>
              <a:rPr lang="en-GB" dirty="0"/>
              <a:t>As an example, assume there are 60 angular bins at both Tx and Rx</a:t>
            </a:r>
          </a:p>
          <a:p>
            <a:pPr marL="171450" indent="-171450">
              <a:buFont typeface="Arial" panose="020B0604020202020204" pitchFamily="34" charset="0"/>
              <a:buChar char="•"/>
            </a:pPr>
            <a:r>
              <a:rPr lang="en-GB" dirty="0"/>
              <a:t>That is, at the Tx side, you divide the angular axis into 60 bins, at the Rx side same. You divide the angular axis into 60 bins so you have a 60x60 angular grid between Tx and Rx</a:t>
            </a:r>
          </a:p>
          <a:p>
            <a:pPr marL="171450" indent="-171450">
              <a:buFont typeface="Arial" panose="020B0604020202020204" pitchFamily="34" charset="0"/>
              <a:buChar char="•"/>
            </a:pPr>
            <a:r>
              <a:rPr lang="en-GB" dirty="0"/>
              <a:t>Say you cover 180 degrees in total by your Tx antenna, so each bin (it is mostly called grid in </a:t>
            </a:r>
            <a:r>
              <a:rPr lang="en-GB" dirty="0" err="1"/>
              <a:t>mmWave</a:t>
            </a:r>
            <a:r>
              <a:rPr lang="en-GB" dirty="0"/>
              <a:t> literature) covers 3 degrees. Of course, you live in a 3D world so you have azimuth, zenith, and elevation (altitude) coordinates </a:t>
            </a:r>
          </a:p>
          <a:p>
            <a:pPr marL="171450" indent="-171450">
              <a:buFont typeface="Arial" panose="020B0604020202020204" pitchFamily="34" charset="0"/>
              <a:buChar char="•"/>
            </a:pPr>
            <a:r>
              <a:rPr lang="en-GB" dirty="0"/>
              <a:t>As you see here, in the angular domain, the values are only gathered around two areas</a:t>
            </a:r>
          </a:p>
          <a:p>
            <a:pPr marL="171450" indent="-171450">
              <a:buFont typeface="Arial" panose="020B0604020202020204" pitchFamily="34" charset="0"/>
              <a:buChar char="•"/>
            </a:pPr>
            <a:r>
              <a:rPr lang="en-GB" dirty="0"/>
              <a:t>Such as around grid indexes 40 at both Tx and Rx</a:t>
            </a:r>
          </a:p>
          <a:p>
            <a:pPr marL="171450" indent="-171450">
              <a:buFont typeface="Arial" panose="020B0604020202020204" pitchFamily="34" charset="0"/>
              <a:buChar char="•"/>
            </a:pPr>
            <a:r>
              <a:rPr lang="en-GB" dirty="0"/>
              <a:t>And about grid index 50 at Tx and 10 at Rx</a:t>
            </a:r>
          </a:p>
          <a:p>
            <a:pPr marL="171450" indent="-171450">
              <a:buFont typeface="Arial" panose="020B0604020202020204" pitchFamily="34" charset="0"/>
              <a:buChar char="•"/>
            </a:pPr>
            <a:r>
              <a:rPr lang="en-GB" dirty="0"/>
              <a:t>Clearly, H^S (S stands for sparse) is the sparse domain representation of H. Again, H^S is the angular domain form of H which in antenna domain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4694D2D-388A-4C14-B659-82948C595DB2}" type="slidenum">
              <a:rPr lang="en-US" smtClean="0"/>
              <a:t>31</a:t>
            </a:fld>
            <a:endParaRPr lang="en-US"/>
          </a:p>
        </p:txBody>
      </p:sp>
    </p:spTree>
    <p:extLst>
      <p:ext uri="{BB962C8B-B14F-4D97-AF65-F5344CB8AC3E}">
        <p14:creationId xmlns:p14="http://schemas.microsoft.com/office/powerpoint/2010/main" val="2727491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reason for the sparsity in the angular domain is that, at mmWave frequencies, the signals do not scatter much</a:t>
                </a:r>
              </a:p>
              <a:p>
                <a:pPr marL="171450" indent="-171450">
                  <a:buFont typeface="Arial" panose="020B0604020202020204" pitchFamily="34" charset="0"/>
                  <a:buChar char="•"/>
                </a:pPr>
                <a:r>
                  <a:rPr lang="en-GB" dirty="0"/>
                  <a:t>Scattering means, your signal can multiply while traveling in the air, </a:t>
                </a:r>
                <a:r>
                  <a:rPr lang="en-GB" noProof="0" dirty="0"/>
                  <a:t>for</a:t>
                </a:r>
                <a:r>
                  <a:rPr lang="tr-TR" dirty="0"/>
                  <a:t> </a:t>
                </a:r>
                <a:r>
                  <a:rPr lang="en-GB" noProof="0" dirty="0"/>
                  <a:t>instance</a:t>
                </a:r>
                <a:r>
                  <a:rPr lang="tr-TR" dirty="0"/>
                  <a:t> </a:t>
                </a:r>
                <a:r>
                  <a:rPr lang="en-GB" dirty="0"/>
                  <a:t>by bouncing off the walls, desks, etc.</a:t>
                </a:r>
              </a:p>
              <a:p>
                <a:pPr marL="171450" indent="-171450">
                  <a:buFont typeface="Arial" panose="020B0604020202020204" pitchFamily="34" charset="0"/>
                  <a:buChar char="•"/>
                </a:pPr>
                <a:r>
                  <a:rPr lang="en-GB" dirty="0"/>
                  <a:t>As a result, the same signal arrives in multiple copies at the receiver via LOS and NLOS paths</a:t>
                </a:r>
              </a:p>
              <a:p>
                <a:pPr marL="171450" indent="-171450">
                  <a:buFont typeface="Arial" panose="020B0604020202020204" pitchFamily="34" charset="0"/>
                  <a:buChar char="•"/>
                </a:pPr>
                <a:r>
                  <a:rPr lang="en-GB" dirty="0"/>
                  <a:t>Therefore, you receive multiple copies of your signal from different angles</a:t>
                </a:r>
              </a:p>
              <a:p>
                <a:pPr marL="171450" indent="-171450">
                  <a:buFont typeface="Arial" panose="020B0604020202020204" pitchFamily="34" charset="0"/>
                  <a:buChar char="•"/>
                </a:pPr>
                <a:r>
                  <a:rPr lang="en-GB" dirty="0"/>
                  <a:t>This figure can be considered to be microwave communications because the signal arrives at the destination via multiple paths due to the rich scattering</a:t>
                </a:r>
              </a:p>
              <a:p>
                <a:pPr marL="171450" indent="-171450">
                  <a:buFont typeface="Arial" panose="020B0604020202020204" pitchFamily="34" charset="0"/>
                  <a:buChar char="•"/>
                </a:pPr>
                <a:r>
                  <a:rPr lang="en-GB" dirty="0"/>
                  <a:t>Scattering is a good thing actually because we can benefit from multiple copies of the same signal by using multiple antennas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But as I said in the first talk, we need to migrate to the higher frequencies, then we need to have more directional signals in </a:t>
                </a:r>
                <a:r>
                  <a:rPr lang="en-GB" dirty="0" err="1"/>
                  <a:t>mmWave</a:t>
                </a:r>
                <a:r>
                  <a:rPr lang="en-GB" dirty="0"/>
                  <a:t> frequencies </a:t>
                </a:r>
              </a:p>
              <a:p>
                <a:pPr marL="171450" indent="-171450">
                  <a:buFont typeface="Arial" panose="020B0604020202020204" pitchFamily="34" charset="0"/>
                  <a:buChar char="•"/>
                </a:pPr>
                <a:r>
                  <a:rPr lang="en-GB" dirty="0"/>
                  <a:t>So, here you see that the signal arrives perhaps via only 3 paths at </a:t>
                </a:r>
                <a:r>
                  <a:rPr lang="en-GB" dirty="0" err="1"/>
                  <a:t>mmWave</a:t>
                </a:r>
                <a:r>
                  <a:rPr lang="en-GB" dirty="0"/>
                  <a:t> frequencies</a:t>
                </a:r>
              </a:p>
              <a:p>
                <a:pPr marL="171450" indent="-171450">
                  <a:buFont typeface="Arial" panose="020B0604020202020204" pitchFamily="34" charset="0"/>
                  <a:buChar char="•"/>
                </a:pPr>
                <a:r>
                  <a:rPr lang="en-GB" dirty="0"/>
                  <a:t>This means the signal does not arrive at the user through many angles</a:t>
                </a:r>
              </a:p>
              <a:p>
                <a:pPr marL="171450" indent="-171450">
                  <a:buFont typeface="Arial" panose="020B0604020202020204" pitchFamily="34" charset="0"/>
                  <a:buChar char="•"/>
                </a:pPr>
                <a:r>
                  <a:rPr lang="en-GB" dirty="0"/>
                  <a:t>This is one of the reasons why even the movement of your head while talking on the phone is a problem</a:t>
                </a:r>
              </a:p>
              <a:p>
                <a:pPr marL="0" indent="0">
                  <a:buFont typeface="Arial" panose="020B0604020202020204" pitchFamily="34" charset="0"/>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this figure, you see that the arrival times of the signals through the 3 paths are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Their arrival times are different because they all travel at speed of light but the distances they travel are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difference between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𝜏</m:t>
                        </m:r>
                      </m:e>
                      <m:sub>
                        <m:r>
                          <m:rPr>
                            <m:sty m:val="p"/>
                          </m:rPr>
                          <a:rPr lang="en-GB" sz="1200" b="0" i="0" smtClean="0">
                            <a:latin typeface="Cambria Math" panose="02040503050406030204" pitchFamily="18" charset="0"/>
                          </a:rPr>
                          <m:t>min</m:t>
                        </m:r>
                      </m:sub>
                    </m:sSub>
                  </m:oMath>
                </a14:m>
                <a:r>
                  <a:rPr lang="en-GB" dirty="0"/>
                  <a:t> and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𝜏</m:t>
                        </m:r>
                      </m:e>
                      <m:sub>
                        <m:r>
                          <m:rPr>
                            <m:sty m:val="p"/>
                          </m:rPr>
                          <a:rPr lang="en-GB" sz="1200" b="0" i="0" smtClean="0">
                            <a:latin typeface="Cambria Math" panose="02040503050406030204" pitchFamily="18" charset="0"/>
                          </a:rPr>
                          <m:t>max</m:t>
                        </m:r>
                      </m:sub>
                    </m:sSub>
                  </m:oMath>
                </a14:m>
                <a:r>
                  <a:rPr lang="en-GB" dirty="0"/>
                  <a:t> is called the delay spread of the channel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At the receiver, you listen to the channel about the delay spread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Clearly, </a:t>
                </a:r>
                <a:r>
                  <a:rPr lang="en-GB" dirty="0" err="1"/>
                  <a:t>mmWave</a:t>
                </a:r>
                <a:r>
                  <a:rPr lang="en-GB" dirty="0"/>
                  <a:t> signals are sparse in the delay domain because during the delay spread time (your observation duration), you receive only a few signals</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In fact, the microwave signals are also sparse in the delay domain because the delay spread of microwave signals is larger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Perhaps you receive more signals during the delay spread but your delay spread is also long. So, microwave signals </a:t>
                </a:r>
                <a:r>
                  <a:rPr lang="en-GB" b="0" baseline="0" dirty="0"/>
                  <a:t>are also sparse in the delay domain</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endParaRPr lang="en-GB"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reason for the sparsity in angular domain is that, at mmWave frequencies, the signals do not scatter much</a:t>
                </a:r>
              </a:p>
              <a:p>
                <a:pPr marL="171450" indent="-171450">
                  <a:buFont typeface="Arial" panose="020B0604020202020204" pitchFamily="34" charset="0"/>
                  <a:buChar char="•"/>
                </a:pPr>
                <a:r>
                  <a:rPr lang="en-GB" dirty="0"/>
                  <a:t>Scattering means, your signal can multiply while traveling in the air, </a:t>
                </a:r>
                <a:r>
                  <a:rPr lang="en-GB" noProof="0" dirty="0"/>
                  <a:t>for</a:t>
                </a:r>
                <a:r>
                  <a:rPr lang="tr-TR" dirty="0"/>
                  <a:t> </a:t>
                </a:r>
                <a:r>
                  <a:rPr lang="en-GB" noProof="0" dirty="0"/>
                  <a:t>instance</a:t>
                </a:r>
                <a:r>
                  <a:rPr lang="tr-TR" dirty="0"/>
                  <a:t> </a:t>
                </a:r>
                <a:r>
                  <a:rPr lang="en-GB" dirty="0"/>
                  <a:t>by bouncing off the walls, desks etc.</a:t>
                </a:r>
              </a:p>
              <a:p>
                <a:pPr marL="171450" indent="-171450">
                  <a:buFont typeface="Arial" panose="020B0604020202020204" pitchFamily="34" charset="0"/>
                  <a:buChar char="•"/>
                </a:pPr>
                <a:r>
                  <a:rPr lang="en-GB" dirty="0"/>
                  <a:t>Here as you see, you have LOS and NLOS paths</a:t>
                </a:r>
              </a:p>
              <a:p>
                <a:pPr marL="171450" indent="-171450">
                  <a:buFont typeface="Arial" panose="020B0604020202020204" pitchFamily="34" charset="0"/>
                  <a:buChar char="•"/>
                </a:pPr>
                <a:r>
                  <a:rPr lang="en-GB" dirty="0"/>
                  <a:t>So you can receive multiples of your signal from different angles</a:t>
                </a:r>
              </a:p>
              <a:p>
                <a:pPr marL="171450" indent="-171450">
                  <a:buFont typeface="Arial" panose="020B0604020202020204" pitchFamily="34" charset="0"/>
                  <a:buChar char="•"/>
                </a:pPr>
                <a:r>
                  <a:rPr lang="en-GB" dirty="0"/>
                  <a:t>Scattering is a good thing actually because we can benefit from multiple copies of the same signal by using multiple antennas</a:t>
                </a:r>
              </a:p>
              <a:p>
                <a:pPr marL="171450" indent="-171450">
                  <a:buFont typeface="Arial" panose="020B0604020202020204" pitchFamily="34" charset="0"/>
                  <a:buChar char="•"/>
                </a:pPr>
                <a:r>
                  <a:rPr lang="en-GB" dirty="0"/>
                  <a:t>But as I said in the first talk, we need to migrate to the higher frequencies, then we need to have more directional signals. So, here you see perhaps the original transmitted signal and its only one copy due to the scattering on its way. We wished there were more copies on other angles</a:t>
                </a:r>
              </a:p>
              <a:p>
                <a:pPr marL="171450" indent="-171450">
                  <a:buFont typeface="Arial" panose="020B0604020202020204" pitchFamily="34" charset="0"/>
                  <a:buChar char="•"/>
                </a:pPr>
                <a:r>
                  <a:rPr lang="en-GB" dirty="0"/>
                  <a:t>So the signal does not arrive to the user at different angles</a:t>
                </a:r>
              </a:p>
              <a:p>
                <a:pPr marL="171450" indent="-171450">
                  <a:buFont typeface="Arial" panose="020B0604020202020204" pitchFamily="34" charset="0"/>
                  <a:buChar char="•"/>
                </a:pPr>
                <a:r>
                  <a:rPr lang="en-GB" dirty="0"/>
                  <a:t>This is one of the reasons why even the movement of your head while talking on the phone is a problem. Because if you move from your original spot, there are perhaps 1 or 2 more signals coming at you at different angles, so hopefully they will get to you at least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However, in delay domain, both mmWave and microwave signals are sparse. As I said, your signal multiplies in the air by bouncing off. Since each of them travels by light, and the paths they travel are different, these multiple copies arrive at different time instances</a:t>
                </a:r>
              </a:p>
              <a:p>
                <a:pPr marL="171450" indent="-171450">
                  <a:buFont typeface="Arial" panose="020B0604020202020204" pitchFamily="34" charset="0"/>
                  <a:buChar char="•"/>
                </a:pPr>
                <a:r>
                  <a:rPr lang="en-GB" dirty="0"/>
                  <a:t>The difference between </a:t>
                </a:r>
                <a:r>
                  <a:rPr lang="en-GB" sz="1200" b="0" i="0">
                    <a:latin typeface="Cambria Math" panose="02040503050406030204" pitchFamily="18" charset="0"/>
                  </a:rPr>
                  <a:t>𝜏_1</a:t>
                </a:r>
                <a:r>
                  <a:rPr lang="en-GB" dirty="0"/>
                  <a:t> and </a:t>
                </a:r>
                <a:r>
                  <a:rPr lang="en-GB" sz="1200" b="0" i="0">
                    <a:latin typeface="Cambria Math" panose="02040503050406030204" pitchFamily="18" charset="0"/>
                  </a:rPr>
                  <a:t>𝜏_max</a:t>
                </a:r>
                <a:r>
                  <a:rPr lang="en-GB" dirty="0"/>
                  <a:t> is called the delay spread of the channel. So</a:t>
                </a:r>
                <a:r>
                  <a:rPr lang="en-GB" baseline="0" dirty="0"/>
                  <a:t> at the receiver, you listen to the channel about delay spread time and during this time, you catch only few signals. While this is true for both </a:t>
                </a:r>
                <a:r>
                  <a:rPr lang="en-GB" dirty="0"/>
                  <a:t>mmWave and microwave communications,</a:t>
                </a:r>
                <a:r>
                  <a:rPr lang="en-GB" baseline="0" dirty="0"/>
                  <a:t> the delay spread of mmWave signals are shorter since as I said, they are more directional. So mmWave signals are even sparser in the delay domain</a:t>
                </a:r>
                <a:r>
                  <a:rPr lang="en-GB" dirty="0"/>
                  <a:t> </a:t>
                </a:r>
              </a:p>
              <a:p>
                <a:pPr marL="171450" indent="-171450">
                  <a:buFont typeface="Arial" panose="020B0604020202020204" pitchFamily="34" charset="0"/>
                  <a:buChar char="•"/>
                </a:pPr>
                <a:endParaRPr lang="en-GB"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32</a:t>
            </a:fld>
            <a:endParaRPr lang="en-US"/>
          </a:p>
        </p:txBody>
      </p:sp>
    </p:spTree>
    <p:extLst>
      <p:ext uri="{BB962C8B-B14F-4D97-AF65-F5344CB8AC3E}">
        <p14:creationId xmlns:p14="http://schemas.microsoft.com/office/powerpoint/2010/main" val="560324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Sparsity can manifest in the frequency domain as well. Perhaps you are more familiar with this concept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know, Fourier transform of a sinusoidal signal gives you two Dirac delta functions, one at + and one at - frequency</a:t>
            </a:r>
          </a:p>
          <a:p>
            <a:pPr marL="171450" indent="-171450">
              <a:buFont typeface="Arial" panose="020B0604020202020204" pitchFamily="34" charset="0"/>
              <a:buChar char="•"/>
            </a:pPr>
            <a:r>
              <a:rPr lang="en-GB" dirty="0"/>
              <a:t>If you have 8 sinusoidal signals with 200 samples for each, when you take the Fourier transform) of them, you have only 8 non-zero positive values in the frequency domain, and the rest of the samples are zero</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So as you see here and in the previous slides, in general, by moving from one domain to another domain, we can find a sparse representation of a signal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4694D2D-388A-4C14-B659-82948C595DB2}" type="slidenum">
              <a:rPr lang="en-US" smtClean="0"/>
              <a:t>33</a:t>
            </a:fld>
            <a:endParaRPr lang="en-US"/>
          </a:p>
        </p:txBody>
      </p:sp>
    </p:spTree>
    <p:extLst>
      <p:ext uri="{BB962C8B-B14F-4D97-AF65-F5344CB8AC3E}">
        <p14:creationId xmlns:p14="http://schemas.microsoft.com/office/powerpoint/2010/main" val="382820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Part II is about our beam selection paper which I will go through briefly</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3</a:t>
            </a:fld>
            <a:endParaRPr lang="en-US"/>
          </a:p>
        </p:txBody>
      </p:sp>
    </p:spTree>
    <p:extLst>
      <p:ext uri="{BB962C8B-B14F-4D97-AF65-F5344CB8AC3E}">
        <p14:creationId xmlns:p14="http://schemas.microsoft.com/office/powerpoint/2010/main" val="1801453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Let’s see what CS has to do with sparse signal estimation</a:t>
                </a:r>
              </a:p>
              <a:p>
                <a:pPr marL="171450" indent="-171450">
                  <a:buFont typeface="Arial" panose="020B0604020202020204" pitchFamily="34" charset="0"/>
                  <a:buChar char="•"/>
                </a:pPr>
                <a:r>
                  <a:rPr lang="en-GB" dirty="0"/>
                  <a:t>We said, in CS literature, our equation is usually written as y=… whereas in wireless communications it is written as y=… So we need to transform our equation into this form. That is, x here must be a function of the H matrix</a:t>
                </a:r>
              </a:p>
              <a:p>
                <a:pPr marL="171450" indent="-171450">
                  <a:buFont typeface="Arial" panose="020B0604020202020204" pitchFamily="34" charset="0"/>
                  <a:buChar char="•"/>
                </a:pPr>
                <a:r>
                  <a:rPr lang="en-GB" dirty="0"/>
                  <a:t>Let’s assume we have made that transformation and let’s use this equation</a:t>
                </a:r>
              </a:p>
              <a:p>
                <a:pPr marL="171450" indent="-171450">
                  <a:buFont typeface="Arial" panose="020B0604020202020204" pitchFamily="34" charset="0"/>
                  <a:buChar char="•"/>
                </a:pPr>
                <a:r>
                  <a:rPr lang="en-GB" dirty="0"/>
                  <a:t>In CS jargon, y is, … A is …, x is …</a:t>
                </a:r>
              </a:p>
              <a:p>
                <a:pPr marL="171450" indent="-171450">
                  <a:buFont typeface="Arial" panose="020B0604020202020204" pitchFamily="34" charset="0"/>
                  <a:buChar char="•"/>
                </a:pPr>
                <a:r>
                  <a:rPr lang="en-GB" dirty="0"/>
                  <a:t>S-sparse means the vector to be recovered has only S non-zero values which is much smaller than the vector’s dimension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know, this is l0 pseudo-norm operator which basically counts the number of non-zero elements in a vector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called CS because the number of measurements, M, is assumed to be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said S is much smaller than N also, so this is the final equality between these 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While S is smaller than M, both are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That is, you want to recover your signal whose dimension is N in a much smaller dimension M. This is kind of a compression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have an N-dimensional vector. You want to measure/sense this vector only M times which is a much smaller number than N, the dimension of your vector to be recovered, and still recover the x signal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Therefore, it is called compressed sensing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Is this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short answer is yes, it is possible due to sparsity of the x vector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Let’s first assume our x vector is not sparse and let’s assume it has N variables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Here is a visual look at our equation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a:t>
                </a:r>
                <a:r>
                  <a:rPr lang="en-GB" sz="1200" dirty="0">
                    <a:ln w="0"/>
                    <a:effectLst>
                      <a:outerShdw blurRad="38100" dist="19050" dir="2700000" algn="tl" rotWithShape="0">
                        <a:schemeClr val="dk1">
                          <a:alpha val="40000"/>
                        </a:schemeClr>
                      </a:outerShdw>
                    </a:effectLst>
                    <a:latin typeface="Cambria Math" panose="02040503050406030204" pitchFamily="18" charset="0"/>
                  </a:rPr>
                  <a:t>𝑀</a:t>
                </a:r>
                <a:r>
                  <a:rPr lang="en-GB" sz="12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≪𝑁,</a:t>
                </a:r>
                <a:r>
                  <a:rPr lang="en-GB" sz="1200" dirty="0"/>
                  <a:t> then </a:t>
                </a:r>
                <a:r>
                  <a:rPr lang="en-GB" dirty="0"/>
                  <a:t>we have an undetermined system. There are infinitely many solutions. Thus, this is an ill-posed problem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However, if the unknown vector is sparse, then the corresponding columns of A have no effects on the y vector</a:t>
                </a:r>
              </a:p>
              <a:p>
                <a:pPr marL="171450" indent="-171450">
                  <a:buFont typeface="Arial" panose="020B0604020202020204" pitchFamily="34" charset="0"/>
                  <a:buChar char="•"/>
                </a:pPr>
                <a:r>
                  <a:rPr lang="en-GB" dirty="0"/>
                  <a:t>Therefore, b</a:t>
                </a:r>
                <a:r>
                  <a:rPr lang="en-GB" dirty="0">
                    <a:ln w="0"/>
                    <a:effectLst>
                      <a:outerShdw blurRad="38100" dist="19050" dir="2700000" algn="tl" rotWithShape="0">
                        <a:schemeClr val="dk1">
                          <a:alpha val="40000"/>
                        </a:schemeClr>
                      </a:outerShdw>
                    </a:effectLst>
                  </a:rPr>
                  <a:t>y choosing the right columns of A, underdetermined system can be converted into an overdetermined system</a:t>
                </a:r>
              </a:p>
              <a:p>
                <a:pPr marL="171450" indent="-171450">
                  <a:buFont typeface="Arial" panose="020B0604020202020204" pitchFamily="34" charset="0"/>
                  <a:buChar char="•"/>
                </a:pPr>
                <a:endParaRPr lang="en-GB" dirty="0"/>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let’s look at CS in more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CS has 3 main steps: Sparse representation, CS measurement (I call it compressed measurement in short), and reconstruction (recovery)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just talked about the sparse representation in the previous slide in 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First, you need to find a sparse representation of h. For instance, you need to move to a domain where you have a sparse representation of 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h is unknown and non-sparse, … x is unknown and sparse because the number of its non-zero elements is S which is a smaller number than its dimension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know, this is l0 pseudo-norm operator which basically counts the number of non-zero elements in a vector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Next stage is compressed measurements. That is, you have few number of measurements to do the estimation (reconstruction, recovery). The number of your measurements is compressed. That is M is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said S is also very small and here is the relation between all three. S is smaller than M and both are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last step is finally reconstructing/estimating 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Basically, first you estimate x, but since you know the transformation, you can obtain </a:t>
                </a:r>
                <a:r>
                  <a:rPr lang="en-GB" dirty="0" err="1"/>
                  <a:t>h^as</a:t>
                </a:r>
                <a:r>
                  <a:rPr lang="en-GB" dirty="0"/>
                  <a:t>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CS literature, CS equation is given as y=</a:t>
                </a:r>
                <a:r>
                  <a:rPr lang="en-GB" dirty="0" err="1"/>
                  <a:t>Ax+n</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Instead of sparse representation, that is, you find a basis matrix for sparse representation, you can directly do sparse approximation instead. If you have a signal vector with values [2.5 3 0.1 0.3 6] for instance, you can approximate those small values 0.1 and 0.3 to zeros. So you approximate the original signal vector [2.5 3 0.1 0.3 6] by a sparse signal [2.5 3 0 0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 is the measurement vector…</a:t>
                </a:r>
                <a:endParaRPr lang="en-SE" dirty="0"/>
              </a:p>
              <a:p>
                <a:pPr marL="171450" indent="-171450">
                  <a:buFont typeface="Arial" panose="020B0604020202020204" pitchFamily="34" charset="0"/>
                  <a:buChar char="•"/>
                </a:pPr>
                <a:r>
                  <a:rPr lang="en-GB" dirty="0"/>
                  <a:t>The maximum number of non-zero elements in our sparse x is S</a:t>
                </a:r>
              </a:p>
              <a:p>
                <a:pPr marL="171450" indent="-171450">
                  <a:buFont typeface="Arial" panose="020B0604020202020204" pitchFamily="34" charset="0"/>
                  <a:buChar char="•"/>
                </a:pPr>
                <a:r>
                  <a:rPr lang="en-GB" dirty="0"/>
                  <a:t>Another assumption is that this is an underdetermined system. That is, M is much smaller than N</a:t>
                </a:r>
              </a:p>
              <a:p>
                <a:pPr marL="171450" indent="-171450">
                  <a:buFont typeface="Arial" panose="020B0604020202020204" pitchFamily="34" charset="0"/>
                  <a:buChar char="•"/>
                </a:pPr>
                <a:r>
                  <a:rPr lang="en-GB" dirty="0"/>
                  <a:t>Or in other words, the number of observations is much smaller than the length of the signal x to be recovered</a:t>
                </a:r>
              </a:p>
              <a:p>
                <a:pPr marL="171450" indent="-171450">
                  <a:buFont typeface="Arial" panose="020B0604020202020204" pitchFamily="34" charset="0"/>
                  <a:buChar char="•"/>
                </a:pPr>
                <a:r>
                  <a:rPr lang="en-GB" dirty="0"/>
                  <a:t>Here is the visual representation</a:t>
                </a:r>
              </a:p>
              <a:p>
                <a:pPr marL="171450" indent="-171450">
                  <a:buFont typeface="Arial" panose="020B0604020202020204" pitchFamily="34" charset="0"/>
                  <a:buChar char="•"/>
                </a:pPr>
                <a:r>
                  <a:rPr lang="en-GB" dirty="0"/>
                  <a:t>It is called CS because a high dimensional signal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Let’s look at the first step, sparse representation</a:t>
                </a:r>
              </a:p>
              <a:p>
                <a:pPr marL="171450" indent="-171450">
                  <a:buFont typeface="Arial" panose="020B0604020202020204" pitchFamily="34" charset="0"/>
                  <a:buChar char="•"/>
                </a:pPr>
                <a:r>
                  <a:rPr lang="en-GB" dirty="0"/>
                  <a:t>In a sparse representation, the signal is represented as a projection on a suitable basis, i.e., a linear combination of only S basis vectors, with S ≪ N </a:t>
                </a:r>
              </a:p>
              <a:p>
                <a:pPr marL="171450" indent="-171450">
                  <a:buFont typeface="Arial" panose="020B0604020202020204" pitchFamily="34" charset="0"/>
                  <a:buChar char="•"/>
                </a:pPr>
                <a:r>
                  <a:rPr lang="en-GB" dirty="0"/>
                  <a:t>In other words, the original signal h (N×1 column vector) can be represented with a basis of N×1 vectors {</a:t>
                </a:r>
                <a:r>
                  <a:rPr lang="el-GR"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𝜳</a:t>
                </a:r>
                <a:r>
                  <a:rPr lang="en-GB" dirty="0"/>
                  <a:t>_</a:t>
                </a:r>
                <a:r>
                  <a:rPr lang="en-GB" dirty="0" err="1"/>
                  <a:t>i</a:t>
                </a:r>
                <a:r>
                  <a:rPr lang="en-GB" dirty="0"/>
                  <a:t>}_{</a:t>
                </a:r>
                <a:r>
                  <a:rPr lang="en-GB" dirty="0" err="1"/>
                  <a:t>i</a:t>
                </a:r>
                <a:r>
                  <a:rPr lang="en-GB" dirty="0"/>
                  <a:t>=1}^N </a:t>
                </a:r>
              </a:p>
              <a:p>
                <a:pPr marL="171450" indent="-171450">
                  <a:buFont typeface="Arial" panose="020B0604020202020204" pitchFamily="34" charset="0"/>
                  <a:buChar char="•"/>
                </a:pPr>
                <a:r>
                  <a:rPr lang="en-GB" dirty="0"/>
                  <a:t>In the second step, the signal h is measured by the </a:t>
                </a:r>
                <a:r>
                  <a:rPr lang="en-GB"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𝛟</a:t>
                </a:r>
                <a:r>
                  <a:rPr lang="en-GB" dirty="0"/>
                  <a:t> matrix. This might be easier </a:t>
                </a:r>
                <a:r>
                  <a:rPr lang="en-GB" baseline="0" dirty="0"/>
                  <a:t>to understand 2 slides later may be</a:t>
                </a:r>
              </a:p>
              <a:p>
                <a:pPr marL="171450" indent="-171450">
                  <a:buFont typeface="Arial" panose="020B0604020202020204" pitchFamily="34" charset="0"/>
                  <a:buChar char="•"/>
                </a:pPr>
                <a:r>
                  <a:rPr lang="en-GB" baseline="0" dirty="0"/>
                  <a:t>I will talk about CS recovery (CS reconstruction), 3 slides later</a:t>
                </a:r>
              </a:p>
              <a:p>
                <a:pPr marL="171450" indent="-171450">
                  <a:buFont typeface="Arial" panose="020B0604020202020204" pitchFamily="34" charset="0"/>
                  <a:buChar char="•"/>
                </a:pPr>
                <a:r>
                  <a:rPr lang="en-GB" baseline="0" dirty="0"/>
                  <a:t>In the next slide, let’s compare this CS equation with our main equation in wireless networks</a:t>
                </a:r>
                <a:endParaRPr lang="en-SE"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34</a:t>
            </a:fld>
            <a:endParaRPr lang="en-US"/>
          </a:p>
        </p:txBody>
      </p:sp>
    </p:spTree>
    <p:extLst>
      <p:ext uri="{BB962C8B-B14F-4D97-AF65-F5344CB8AC3E}">
        <p14:creationId xmlns:p14="http://schemas.microsoft.com/office/powerpoint/2010/main" val="1345985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if x is a sparse vector and the support of …</a:t>
                </a:r>
                <a:endParaRPr lang="en-SE" dirty="0"/>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let’s look at CS in more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CS has 3 main steps: Sparse representation, CS measurement (I call it compressed measurement in short), and reconstruction (recovery)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just talked about the sparse representation in the previous slide in 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First, you need to find a sparse representation of h. For instance, you need to move to a domain where you have a sparse representation of 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h is unknown and non-sparse, … x is unknown and sparse because the number of its non-zero elements is S which is a smaller number than its dimension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know, this is l0 pseudo-norm operator which basically counts the number of non-zero elements in a vector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Next stage is compressed measurements. That is, you have few number of measurements to do the estimation (reconstruction, recovery). The number of your measurements is compressed. That is M is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said S is also very small and here is the relation between all three. S is smaller than M and both are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last step is finally reconstructing/estimating 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Basically, first you estimate x, but since you know the transformation, you can obtain </a:t>
                </a:r>
                <a:r>
                  <a:rPr lang="en-GB" dirty="0" err="1"/>
                  <a:t>h^as</a:t>
                </a:r>
                <a:r>
                  <a:rPr lang="en-GB" dirty="0"/>
                  <a:t>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CS literature, CS equation is given as y=</a:t>
                </a:r>
                <a:r>
                  <a:rPr lang="en-GB" dirty="0" err="1"/>
                  <a:t>Ax+n</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Instead of sparse representation, that is, you find a basis matrix for sparse representation, you can directly do sparse approximation instead. If you have a signal vector with values [2.5 3 0.1 0.3 6] for instance, you can approximate those small values 0.1 and 0.3 to zeros. So you approximate the original signal vector [2.5 3 0.1 0.3 6] by a sparse signal [2.5 3 0 0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 is the measurement vector…</a:t>
                </a:r>
                <a:endParaRPr lang="en-SE" dirty="0"/>
              </a:p>
              <a:p>
                <a:pPr marL="171450" indent="-171450">
                  <a:buFont typeface="Arial" panose="020B0604020202020204" pitchFamily="34" charset="0"/>
                  <a:buChar char="•"/>
                </a:pPr>
                <a:r>
                  <a:rPr lang="en-GB" dirty="0"/>
                  <a:t>The maximum number of non-zero elements in our sparse x is S</a:t>
                </a:r>
              </a:p>
              <a:p>
                <a:pPr marL="171450" indent="-171450">
                  <a:buFont typeface="Arial" panose="020B0604020202020204" pitchFamily="34" charset="0"/>
                  <a:buChar char="•"/>
                </a:pPr>
                <a:r>
                  <a:rPr lang="en-GB" dirty="0"/>
                  <a:t>Another assumption is that this is an underdetermined system. That is, M is much smaller than N</a:t>
                </a:r>
              </a:p>
              <a:p>
                <a:pPr marL="171450" indent="-171450">
                  <a:buFont typeface="Arial" panose="020B0604020202020204" pitchFamily="34" charset="0"/>
                  <a:buChar char="•"/>
                </a:pPr>
                <a:r>
                  <a:rPr lang="en-GB" dirty="0"/>
                  <a:t>Or in other words, the number of observations is much smaller than the length of the signal x to be recovered</a:t>
                </a:r>
              </a:p>
              <a:p>
                <a:pPr marL="171450" indent="-171450">
                  <a:buFont typeface="Arial" panose="020B0604020202020204" pitchFamily="34" charset="0"/>
                  <a:buChar char="•"/>
                </a:pPr>
                <a:r>
                  <a:rPr lang="en-GB" dirty="0"/>
                  <a:t>Here is the visual representation</a:t>
                </a:r>
              </a:p>
              <a:p>
                <a:pPr marL="171450" indent="-171450">
                  <a:buFont typeface="Arial" panose="020B0604020202020204" pitchFamily="34" charset="0"/>
                  <a:buChar char="•"/>
                </a:pPr>
                <a:r>
                  <a:rPr lang="en-GB" dirty="0"/>
                  <a:t>It is called CS because a high dimensional signal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Let’s look at the first step, sparse representation</a:t>
                </a:r>
              </a:p>
              <a:p>
                <a:pPr marL="171450" indent="-171450">
                  <a:buFont typeface="Arial" panose="020B0604020202020204" pitchFamily="34" charset="0"/>
                  <a:buChar char="•"/>
                </a:pPr>
                <a:r>
                  <a:rPr lang="en-GB" dirty="0"/>
                  <a:t>In a sparse representation, the signal is represented as a projection on a suitable basis, i.e., a linear combination of only S basis vectors, with S ≪ N </a:t>
                </a:r>
              </a:p>
              <a:p>
                <a:pPr marL="171450" indent="-171450">
                  <a:buFont typeface="Arial" panose="020B0604020202020204" pitchFamily="34" charset="0"/>
                  <a:buChar char="•"/>
                </a:pPr>
                <a:r>
                  <a:rPr lang="en-GB" dirty="0"/>
                  <a:t>In other words, the original signal h (N×1 column vector) can be represented with a basis of N×1 vectors {</a:t>
                </a:r>
                <a:r>
                  <a:rPr lang="el-GR"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𝜳</a:t>
                </a:r>
                <a:r>
                  <a:rPr lang="en-GB" dirty="0"/>
                  <a:t>_</a:t>
                </a:r>
                <a:r>
                  <a:rPr lang="en-GB" dirty="0" err="1"/>
                  <a:t>i</a:t>
                </a:r>
                <a:r>
                  <a:rPr lang="en-GB" dirty="0"/>
                  <a:t>}_{</a:t>
                </a:r>
                <a:r>
                  <a:rPr lang="en-GB" dirty="0" err="1"/>
                  <a:t>i</a:t>
                </a:r>
                <a:r>
                  <a:rPr lang="en-GB" dirty="0"/>
                  <a:t>=1}^N </a:t>
                </a:r>
              </a:p>
              <a:p>
                <a:pPr marL="171450" indent="-171450">
                  <a:buFont typeface="Arial" panose="020B0604020202020204" pitchFamily="34" charset="0"/>
                  <a:buChar char="•"/>
                </a:pPr>
                <a:r>
                  <a:rPr lang="en-GB" dirty="0"/>
                  <a:t>In the second step, the signal h is measured by the </a:t>
                </a:r>
                <a:r>
                  <a:rPr lang="en-GB"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𝛟</a:t>
                </a:r>
                <a:r>
                  <a:rPr lang="en-GB" dirty="0"/>
                  <a:t> matrix. This might be easier </a:t>
                </a:r>
                <a:r>
                  <a:rPr lang="en-GB" baseline="0" dirty="0"/>
                  <a:t>to understand 2 slides later may be</a:t>
                </a:r>
              </a:p>
              <a:p>
                <a:pPr marL="171450" indent="-171450">
                  <a:buFont typeface="Arial" panose="020B0604020202020204" pitchFamily="34" charset="0"/>
                  <a:buChar char="•"/>
                </a:pPr>
                <a:r>
                  <a:rPr lang="en-GB" baseline="0" dirty="0"/>
                  <a:t>I will talk about CS recovery (CS reconstruction), 3 slides later</a:t>
                </a:r>
              </a:p>
              <a:p>
                <a:pPr marL="171450" indent="-171450">
                  <a:buFont typeface="Arial" panose="020B0604020202020204" pitchFamily="34" charset="0"/>
                  <a:buChar char="•"/>
                </a:pPr>
                <a:r>
                  <a:rPr lang="en-GB" baseline="0" dirty="0"/>
                  <a:t>In the next slide, let’s compare this CS equation with our main equation in wireless networks</a:t>
                </a:r>
                <a:endParaRPr lang="en-SE"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35</a:t>
            </a:fld>
            <a:endParaRPr lang="en-US"/>
          </a:p>
        </p:txBody>
      </p:sp>
    </p:spTree>
    <p:extLst>
      <p:ext uri="{BB962C8B-B14F-4D97-AF65-F5344CB8AC3E}">
        <p14:creationId xmlns:p14="http://schemas.microsoft.com/office/powerpoint/2010/main" val="3504051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 When we have an overdetermined system, we can, for instance, apply … when A is full rank</a:t>
                </a:r>
              </a:p>
              <a:p>
                <a:pPr marL="171450" indent="-171450">
                  <a:buFont typeface="Arial" panose="020B0604020202020204" pitchFamily="34" charset="0"/>
                  <a:buChar char="•"/>
                </a:pPr>
                <a:r>
                  <a:rPr lang="en-GB" dirty="0"/>
                  <a:t> Or LS solution when it is not full rank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When we have an undetermined system, we can minimize l2 norm under this constraint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In fact, we will not use l2 norm but l1 norm. We will see the reason later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In this case, full recovery is not guaranteed indeed</a:t>
                </a:r>
              </a:p>
              <a:p>
                <a:pPr marL="171450" indent="-171450">
                  <a:buFont typeface="Arial" panose="020B0604020202020204" pitchFamily="34" charset="0"/>
                  <a:buChar char="•"/>
                </a:pPr>
                <a:r>
                  <a:rPr lang="en-GB" dirty="0"/>
                  <a:t> </a:t>
                </a:r>
              </a:p>
              <a:p>
                <a:pPr marL="171450" indent="-171450">
                  <a:buFont typeface="Arial" panose="020B0604020202020204" pitchFamily="34" charset="0"/>
                  <a:buChar char="•"/>
                </a:pPr>
                <a:r>
                  <a:rPr lang="en-GB" dirty="0"/>
                  <a:t>In the last 3 slides, I wanted to explain, what CS algorithms have to do with sparse signal recovery, and how sparsity can help to recover a signal although we do compressed sensing</a:t>
                </a:r>
              </a:p>
              <a:p>
                <a:pPr marL="171450" indent="-171450">
                  <a:buFont typeface="Arial" panose="020B0604020202020204" pitchFamily="34" charset="0"/>
                  <a:buChar char="•"/>
                </a:pPr>
                <a:r>
                  <a:rPr lang="en-GB" dirty="0"/>
                  <a:t>The example I showed that converts an undetermined system to an overdetermined system by choosing the columns of the sensing matrix A is known as matching pursuit algorithm which is a greedy iterative algorithm that I will detail later</a:t>
                </a:r>
              </a:p>
              <a:p>
                <a:pPr marL="171450" indent="-171450">
                  <a:buFont typeface="Arial" panose="020B0604020202020204" pitchFamily="34" charset="0"/>
                  <a:buChar char="•"/>
                </a:pPr>
                <a:endParaRPr lang="en-GB" dirty="0"/>
              </a:p>
            </p:txBody>
          </p:sp>
        </mc:Choice>
        <mc:Fallback xmlns="">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i="0">
                    <a:ln w="0"/>
                    <a:effectLst>
                      <a:outerShdw blurRad="38100" dist="19050" dir="2700000" algn="tl" rotWithShape="0">
                        <a:schemeClr val="dk1">
                          <a:alpha val="40000"/>
                        </a:schemeClr>
                      </a:outerShdw>
                    </a:effectLst>
                    <a:latin typeface="Cambria Math" panose="02040503050406030204" pitchFamily="18" charset="0"/>
                  </a:rPr>
                  <a:t>𝑀</a:t>
                </a:r>
                <a:r>
                  <a:rPr lang="en-GB"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≪𝑁</a:t>
                </a:r>
                <a:r>
                  <a:rPr lang="en-GB" dirty="0"/>
                  <a:t> means, we have an undetermined system. Therefore, there are infinitely many solutions. Then this is an ill-posed problem</a:t>
                </a:r>
              </a:p>
              <a:p>
                <a:pPr marL="171450" indent="-171450">
                  <a:buFont typeface="Wingdings" panose="05000000000000000000" pitchFamily="2" charset="2"/>
                  <a:buChar char="§"/>
                </a:pPr>
                <a:r>
                  <a:rPr lang="en-GB" dirty="0"/>
                  <a:t>However, our unknown vector is sparse. Therefore, these corresponding columns of A have no effects on y vector</a:t>
                </a:r>
              </a:p>
              <a:p>
                <a:pPr marL="171450" indent="-171450">
                  <a:buFont typeface="Wingdings" panose="05000000000000000000" pitchFamily="2" charset="2"/>
                  <a:buChar char="§"/>
                </a:pPr>
                <a:r>
                  <a:rPr lang="en-GB" dirty="0"/>
                  <a:t>If we know the support of x, i.e., …, b</a:t>
                </a:r>
                <a:r>
                  <a:rPr lang="en-GB" dirty="0">
                    <a:ln w="0"/>
                    <a:effectLst>
                      <a:outerShdw blurRad="38100" dist="19050" dir="2700000" algn="tl" rotWithShape="0">
                        <a:schemeClr val="dk1">
                          <a:alpha val="40000"/>
                        </a:schemeClr>
                      </a:outerShdw>
                    </a:effectLst>
                  </a:rPr>
                  <a:t>y choosing the right columns of A, underdetermined system can be converted into an overdetermined system</a:t>
                </a:r>
              </a:p>
              <a:p>
                <a:pPr marL="171450" indent="-171450">
                  <a:buFont typeface="Wingdings" panose="05000000000000000000" pitchFamily="2" charset="2"/>
                  <a:buChar char="§"/>
                </a:pPr>
                <a:r>
                  <a:rPr lang="en-GB" dirty="0">
                    <a:ln w="0"/>
                    <a:effectLst>
                      <a:outerShdw blurRad="38100" dist="19050" dir="2700000" algn="tl" rotWithShape="0">
                        <a:schemeClr val="dk1">
                          <a:alpha val="40000"/>
                        </a:schemeClr>
                      </a:outerShdw>
                    </a:effectLst>
                  </a:rPr>
                  <a:t>In y vector, there are no zeros although the </a:t>
                </a:r>
                <a:r>
                  <a:rPr lang="en-GB" dirty="0" err="1">
                    <a:ln w="0"/>
                    <a:effectLst>
                      <a:outerShdw blurRad="38100" dist="19050" dir="2700000" algn="tl" rotWithShape="0">
                        <a:schemeClr val="dk1">
                          <a:alpha val="40000"/>
                        </a:schemeClr>
                      </a:outerShdw>
                    </a:effectLst>
                  </a:rPr>
                  <a:t>colors</a:t>
                </a:r>
                <a:r>
                  <a:rPr lang="en-GB" dirty="0">
                    <a:ln w="0"/>
                    <a:effectLst>
                      <a:outerShdw blurRad="38100" dist="19050" dir="2700000" algn="tl" rotWithShape="0">
                        <a:schemeClr val="dk1">
                          <a:alpha val="40000"/>
                        </a:schemeClr>
                      </a:outerShdw>
                    </a:effectLst>
                  </a:rPr>
                  <a:t> are still grey</a:t>
                </a:r>
              </a:p>
              <a:p>
                <a:pPr marL="171450" indent="-171450">
                  <a:buFont typeface="Wingdings" panose="05000000000000000000" pitchFamily="2" charset="2"/>
                  <a:buChar char="§"/>
                </a:pPr>
                <a:r>
                  <a:rPr lang="en-GB" dirty="0">
                    <a:ln w="0"/>
                    <a:effectLst>
                      <a:outerShdw blurRad="38100" dist="19050" dir="2700000" algn="tl" rotWithShape="0">
                        <a:schemeClr val="dk1">
                          <a:alpha val="40000"/>
                        </a:schemeClr>
                      </a:outerShdw>
                    </a:effectLst>
                  </a:rPr>
                  <a:t>Here, in the A matrix, greys do not mean they are zeros, they just mean they do not have any effects</a:t>
                </a:r>
              </a:p>
              <a:p>
                <a:pPr>
                  <a:buFont typeface="Wingdings" panose="05000000000000000000" pitchFamily="2" charset="2"/>
                  <a:buChar char="§"/>
                </a:pPr>
                <a:endParaRPr lang="en-GB" dirty="0"/>
              </a:p>
              <a:p>
                <a:endParaRPr lang="en-GB" dirty="0"/>
              </a:p>
              <a:p>
                <a:endParaRPr lang="en-US" dirty="0"/>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All in all, the basic idea of OMP is that find the non-zero locations of the x matrix. Create a new sub-system which is overdetermined. Solve for x. </a:t>
                </a:r>
              </a:p>
              <a:p>
                <a:pPr marL="171450" indent="-171450">
                  <a:buFont typeface="Wingdings" panose="05000000000000000000" pitchFamily="2" charset="2"/>
                  <a:buChar char="§"/>
                </a:pPr>
                <a:r>
                  <a:rPr lang="en-GB" dirty="0"/>
                  <a:t>You achieve this step by step. That is, column by column (of A) or element by element (of x)</a:t>
                </a:r>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36</a:t>
            </a:fld>
            <a:endParaRPr lang="en-US"/>
          </a:p>
        </p:txBody>
      </p:sp>
    </p:spTree>
    <p:extLst>
      <p:ext uri="{BB962C8B-B14F-4D97-AF65-F5344CB8AC3E}">
        <p14:creationId xmlns:p14="http://schemas.microsoft.com/office/powerpoint/2010/main" val="154785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let’s look at CS in more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CS has 3 main steps: Sparse representation, CS measurement/observation/acquisition, and reconstruction/recovery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First, you need to find a sparse representation of h in a new domain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h is unknown and non-sparse, … x is unknown and sparse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Next stage is the measurement/observation stage.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have a few numbers of measurements. That is, M is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last stage is reconstruction/estimation/recovery of 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r>
                  <a:rPr lang="en-GB" dirty="0"/>
                  <a:t>In the sparse representation stage, the signal is represented as a projection on a suitable basis, i.e., a linear combination of only S basis vectors, with S ≪ N </a:t>
                </a:r>
              </a:p>
              <a:p>
                <a:pPr marL="171450" indent="-171450">
                  <a:buFont typeface="Arial" panose="020B0604020202020204" pitchFamily="34" charset="0"/>
                  <a:buChar char="•"/>
                </a:pPr>
                <a:r>
                  <a:rPr lang="en-GB" dirty="0"/>
                  <a:t>In other words, the original signal h (N×1 vector) can be represented with a basis of N×1 psi vectors {</a:t>
                </a:r>
                <a14:m>
                  <m:oMath xmlns:m="http://schemas.openxmlformats.org/officeDocument/2006/math">
                    <m:r>
                      <a:rPr lang="el-GR" sz="12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𝜳</m:t>
                    </m:r>
                  </m:oMath>
                </a14:m>
                <a:r>
                  <a:rPr lang="en-GB" dirty="0"/>
                  <a:t>_</a:t>
                </a:r>
                <a:r>
                  <a:rPr lang="en-GB" dirty="0" err="1"/>
                  <a:t>i</a:t>
                </a:r>
                <a:r>
                  <a:rPr lang="en-GB" dirty="0"/>
                  <a:t>}_{</a:t>
                </a:r>
                <a:r>
                  <a:rPr lang="en-GB" dirty="0" err="1"/>
                  <a:t>i</a:t>
                </a:r>
                <a:r>
                  <a:rPr lang="en-GB" dirty="0"/>
                  <a:t>=1}^N </a:t>
                </a:r>
              </a:p>
              <a:p>
                <a:pPr marL="171450" indent="-171450">
                  <a:buFont typeface="Arial" panose="020B0604020202020204" pitchFamily="34" charset="0"/>
                  <a:buChar char="•"/>
                </a:pPr>
                <a:r>
                  <a:rPr lang="en-GB" dirty="0"/>
                  <a:t>In the second stage, the signal h is measured by the </a:t>
                </a:r>
                <a14:m>
                  <m:oMath xmlns:m="http://schemas.openxmlformats.org/officeDocument/2006/math">
                    <m:r>
                      <a:rPr lang="en-GB" sz="12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oMath>
                </a14:m>
                <a:r>
                  <a:rPr lang="en-GB" dirty="0"/>
                  <a:t> phi matrix</a:t>
                </a: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the last stage, first you estimate 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since you know the psi transformation, you can obtain h estimate from x estimate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Instead of sparse representation, that is, you find a basis matrix for sparse representation, you can directly do sparse approximation instead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have a signal vector with values [2.5 3 0.1 0.3 6] for instance, you can roll those small values 0.1 and 0.3 to zeros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you approximate the original signal vector [2.5 3 0.1 0.3 6] by a sparse signal [2.5 3 0 0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other words, you are interested in the most important values</a:t>
                </a:r>
              </a:p>
              <a:p>
                <a:pPr marL="171450" indent="-171450">
                  <a:buFont typeface="Arial" panose="020B0604020202020204" pitchFamily="34" charset="0"/>
                  <a:buChar char="•"/>
                </a:pPr>
                <a:endParaRPr lang="en-GB" baseline="0" dirty="0"/>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let’s look at CS in more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CS has 3 main steps: Sparse representation, CS measurement (I call it compressed measurement in short), and reconstruction (recovery)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just talked about the sparse representation in the previous slide in 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First, you need to find a sparse representation of h. For instance, you need to move to a domain where you have a sparse representation of 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h is unknown and non-sparse, … x is unknown and sparse because the number of its non-zero elements is S which is a smaller number than its dimension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you know, this is l0 pseudo-norm operator which basically counts the number of non-zero elements in a vector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Next stage is compressed measurements. That is, you have few number of measurements to do the estimation (reconstruction, recovery). The number of your measurements is compressed. That is M is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said S is also very small and here is the relation between all three. S is smaller than M and both are much smaller than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last step is finally reconstructing/estimating 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Basically, first you estimate x, but since you know the transformation, you can obtain </a:t>
                </a:r>
                <a:r>
                  <a:rPr lang="en-GB" dirty="0" err="1"/>
                  <a:t>h^as</a:t>
                </a:r>
                <a:r>
                  <a:rPr lang="en-GB" dirty="0"/>
                  <a:t>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CS literature, CS equation is given as y=</a:t>
                </a:r>
                <a:r>
                  <a:rPr lang="en-GB" dirty="0" err="1"/>
                  <a:t>Ax+n</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Instead of sparse representation, that is, you find a basis matrix for sparse representation, you can directly do sparse approximation instead. If you have a signal vector with values [2.5 3 0.1 0.3 6] for instance, you can approximate those small values 0.1 and 0.3 to zeros. So you approximate the original signal vector [2.5 3 0.1 0.3 6] by a sparse signal [2.5 3 0 0 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 is the measurement vector…</a:t>
                </a:r>
                <a:endParaRPr lang="en-SE" dirty="0"/>
              </a:p>
              <a:p>
                <a:pPr marL="171450" indent="-171450">
                  <a:buFont typeface="Arial" panose="020B0604020202020204" pitchFamily="34" charset="0"/>
                  <a:buChar char="•"/>
                </a:pPr>
                <a:r>
                  <a:rPr lang="en-GB" dirty="0"/>
                  <a:t>The maximum number of non-zero elements in our sparse x is S</a:t>
                </a:r>
              </a:p>
              <a:p>
                <a:pPr marL="171450" indent="-171450">
                  <a:buFont typeface="Arial" panose="020B0604020202020204" pitchFamily="34" charset="0"/>
                  <a:buChar char="•"/>
                </a:pPr>
                <a:r>
                  <a:rPr lang="en-GB" dirty="0"/>
                  <a:t>Another assumption is that this is an underdetermined system. That is, M is much smaller than N</a:t>
                </a:r>
              </a:p>
              <a:p>
                <a:pPr marL="171450" indent="-171450">
                  <a:buFont typeface="Arial" panose="020B0604020202020204" pitchFamily="34" charset="0"/>
                  <a:buChar char="•"/>
                </a:pPr>
                <a:r>
                  <a:rPr lang="en-GB" dirty="0"/>
                  <a:t>Or in other words, the number of observations is much smaller than the length of the signal x to be recovered</a:t>
                </a:r>
              </a:p>
              <a:p>
                <a:pPr marL="171450" indent="-171450">
                  <a:buFont typeface="Arial" panose="020B0604020202020204" pitchFamily="34" charset="0"/>
                  <a:buChar char="•"/>
                </a:pPr>
                <a:r>
                  <a:rPr lang="en-GB" dirty="0"/>
                  <a:t>Here is the visual representation</a:t>
                </a:r>
              </a:p>
              <a:p>
                <a:pPr marL="171450" indent="-171450">
                  <a:buFont typeface="Arial" panose="020B0604020202020204" pitchFamily="34" charset="0"/>
                  <a:buChar char="•"/>
                </a:pPr>
                <a:r>
                  <a:rPr lang="en-GB" dirty="0"/>
                  <a:t>It is called CS because a high dimensional signal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Let’s look at the first step, sparse representation</a:t>
                </a:r>
              </a:p>
              <a:p>
                <a:pPr marL="171450" indent="-171450">
                  <a:buFont typeface="Arial" panose="020B0604020202020204" pitchFamily="34" charset="0"/>
                  <a:buChar char="•"/>
                </a:pPr>
                <a:r>
                  <a:rPr lang="en-GB" dirty="0"/>
                  <a:t>In a sparse representation, the signal is represented as a projection on a suitable basis, i.e., a linear combination of only S basis vectors, with S ≪ N </a:t>
                </a:r>
              </a:p>
              <a:p>
                <a:pPr marL="171450" indent="-171450">
                  <a:buFont typeface="Arial" panose="020B0604020202020204" pitchFamily="34" charset="0"/>
                  <a:buChar char="•"/>
                </a:pPr>
                <a:r>
                  <a:rPr lang="en-GB" dirty="0"/>
                  <a:t>In other words, the original signal h (N×1 column vector) can be represented with a basis of N×1 vectors {</a:t>
                </a:r>
                <a:r>
                  <a:rPr lang="el-GR"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𝜳</a:t>
                </a:r>
                <a:r>
                  <a:rPr lang="en-GB" dirty="0"/>
                  <a:t>_</a:t>
                </a:r>
                <a:r>
                  <a:rPr lang="en-GB" dirty="0" err="1"/>
                  <a:t>i</a:t>
                </a:r>
                <a:r>
                  <a:rPr lang="en-GB" dirty="0"/>
                  <a:t>}_{</a:t>
                </a:r>
                <a:r>
                  <a:rPr lang="en-GB" dirty="0" err="1"/>
                  <a:t>i</a:t>
                </a:r>
                <a:r>
                  <a:rPr lang="en-GB" dirty="0"/>
                  <a:t>=1}^N </a:t>
                </a:r>
              </a:p>
              <a:p>
                <a:pPr marL="171450" indent="-171450">
                  <a:buFont typeface="Arial" panose="020B0604020202020204" pitchFamily="34" charset="0"/>
                  <a:buChar char="•"/>
                </a:pPr>
                <a:r>
                  <a:rPr lang="en-GB" dirty="0"/>
                  <a:t>In the second step, the signal h is measured by the </a:t>
                </a:r>
                <a:r>
                  <a:rPr lang="en-GB"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𝛟</a:t>
                </a:r>
                <a:r>
                  <a:rPr lang="en-GB" dirty="0"/>
                  <a:t> matrix. This might be easier </a:t>
                </a:r>
                <a:r>
                  <a:rPr lang="en-GB" baseline="0" dirty="0"/>
                  <a:t>to understand 2 slides later may be</a:t>
                </a:r>
              </a:p>
              <a:p>
                <a:pPr marL="171450" indent="-171450">
                  <a:buFont typeface="Arial" panose="020B0604020202020204" pitchFamily="34" charset="0"/>
                  <a:buChar char="•"/>
                </a:pPr>
                <a:r>
                  <a:rPr lang="en-GB" baseline="0" dirty="0"/>
                  <a:t>I will talk about CS recovery (CS reconstruction), 3 slides later</a:t>
                </a:r>
              </a:p>
              <a:p>
                <a:pPr marL="171450" indent="-171450">
                  <a:buFont typeface="Arial" panose="020B0604020202020204" pitchFamily="34" charset="0"/>
                  <a:buChar char="•"/>
                </a:pPr>
                <a:r>
                  <a:rPr lang="en-GB" baseline="0" dirty="0"/>
                  <a:t>In the next slide, let’s compare this CS equation with our main equation in wireless networks</a:t>
                </a:r>
                <a:endParaRPr lang="en-SE"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37</a:t>
            </a:fld>
            <a:endParaRPr lang="en-US"/>
          </a:p>
        </p:txBody>
      </p:sp>
    </p:spTree>
    <p:extLst>
      <p:ext uri="{BB962C8B-B14F-4D97-AF65-F5344CB8AC3E}">
        <p14:creationId xmlns:p14="http://schemas.microsoft.com/office/powerpoint/2010/main" val="3797186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 want to quickly go over the notation confusion in two different fields, wireless communications and CS literature</a:t>
            </a:r>
          </a:p>
          <a:p>
            <a:pPr marL="171450" indent="-171450">
              <a:buFont typeface="Arial" panose="020B0604020202020204" pitchFamily="34" charset="0"/>
              <a:buChar char="•"/>
            </a:pPr>
            <a:r>
              <a:rPr lang="en-GB" dirty="0"/>
              <a:t>Remember that our equation of interest in wireless networks is y=</a:t>
            </a:r>
            <a:r>
              <a:rPr lang="en-GB" dirty="0" err="1"/>
              <a:t>Hx+n</a:t>
            </a:r>
            <a:endParaRPr lang="en-GB" dirty="0"/>
          </a:p>
          <a:p>
            <a:pPr marL="171450" indent="-171450">
              <a:buFont typeface="Arial" panose="020B0604020202020204" pitchFamily="34" charset="0"/>
              <a:buChar char="•"/>
            </a:pPr>
            <a:r>
              <a:rPr lang="en-GB" dirty="0"/>
              <a:t>Since we want to estimate the channel matrix H, we use pilot signals</a:t>
            </a:r>
          </a:p>
        </p:txBody>
      </p:sp>
      <p:sp>
        <p:nvSpPr>
          <p:cNvPr id="4" name="Slide Number Placeholder 3"/>
          <p:cNvSpPr>
            <a:spLocks noGrp="1"/>
          </p:cNvSpPr>
          <p:nvPr>
            <p:ph type="sldNum" sz="quarter" idx="5"/>
          </p:nvPr>
        </p:nvSpPr>
        <p:spPr/>
        <p:txBody>
          <a:bodyPr/>
          <a:lstStyle/>
          <a:p>
            <a:fld id="{94694D2D-388A-4C14-B659-82948C595DB2}" type="slidenum">
              <a:rPr lang="en-US" smtClean="0"/>
              <a:t>38</a:t>
            </a:fld>
            <a:endParaRPr lang="en-US"/>
          </a:p>
        </p:txBody>
      </p:sp>
    </p:spTree>
    <p:extLst>
      <p:ext uri="{BB962C8B-B14F-4D97-AF65-F5344CB8AC3E}">
        <p14:creationId xmlns:p14="http://schemas.microsoft.com/office/powerpoint/2010/main" val="3614253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Therefore, we must transform y=</a:t>
            </a:r>
            <a:r>
              <a:rPr lang="en-GB" dirty="0" err="1"/>
              <a:t>Hp+n</a:t>
            </a:r>
            <a:r>
              <a:rPr lang="en-GB" dirty="0"/>
              <a:t> into y=</a:t>
            </a:r>
            <a:r>
              <a:rPr lang="en-GB" dirty="0" err="1"/>
              <a:t>Ax+n</a:t>
            </a:r>
            <a:r>
              <a:rPr lang="en-GB" dirty="0"/>
              <a:t> where the new x is a function of the channel that we want to recover by CS techniques, and the A matrix is a function of p</a:t>
            </a:r>
          </a:p>
          <a:p>
            <a:pPr marL="171450" indent="-171450">
              <a:buFont typeface="Arial" panose="020B0604020202020204" pitchFamily="34" charset="0"/>
              <a:buChar char="•"/>
            </a:pPr>
            <a:r>
              <a:rPr lang="en-GB" dirty="0"/>
              <a:t>We must restructure the equation to this version because we want to use CS based sparse recovery algorithms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fact, by making the training time longer, we can have an overdetermined system</a:t>
            </a:r>
          </a:p>
          <a:p>
            <a:pPr marL="171450" indent="-171450">
              <a:buFont typeface="Arial" panose="020B0604020202020204" pitchFamily="34" charset="0"/>
              <a:buChar char="•"/>
            </a:pPr>
            <a:r>
              <a:rPr lang="en-GB" dirty="0"/>
              <a:t>Consider ..</a:t>
            </a:r>
          </a:p>
          <a:p>
            <a:pPr marL="171450" indent="-171450">
              <a:buFont typeface="Arial" panose="020B0604020202020204" pitchFamily="34" charset="0"/>
              <a:buChar char="•"/>
            </a:pPr>
            <a:r>
              <a:rPr lang="en-GB" dirty="0"/>
              <a:t>We can write the received training signal as follows</a:t>
            </a:r>
          </a:p>
          <a:p>
            <a:pPr marL="171450" indent="-171450">
              <a:buFont typeface="Arial" panose="020B0604020202020204" pitchFamily="34" charset="0"/>
              <a:buChar char="•"/>
            </a:pPr>
            <a:r>
              <a:rPr lang="en-GB" dirty="0"/>
              <a:t>Hence, by making T large enough, we can apply …</a:t>
            </a:r>
          </a:p>
          <a:p>
            <a:pPr marL="171450" indent="-171450">
              <a:buFont typeface="Arial" panose="020B0604020202020204" pitchFamily="34" charset="0"/>
              <a:buChar char="•"/>
            </a:pPr>
            <a:r>
              <a:rPr lang="en-GB" dirty="0"/>
              <a:t>However, this is waste of resources because if we do more training, then we are left with less time for data transmission</a:t>
            </a:r>
          </a:p>
          <a:p>
            <a:pPr marL="171450" indent="-171450">
              <a:buFont typeface="Arial" panose="020B0604020202020204" pitchFamily="34" charset="0"/>
              <a:buChar char="•"/>
            </a:pPr>
            <a:r>
              <a:rPr lang="en-GB" dirty="0"/>
              <a:t>Here, you see the equation that reads coherence time is equal to  …</a:t>
            </a:r>
          </a:p>
          <a:p>
            <a:pPr marL="171450" indent="-171450">
              <a:buFont typeface="Arial" panose="020B0604020202020204" pitchFamily="34" charset="0"/>
              <a:buChar char="•"/>
            </a:pPr>
            <a:r>
              <a:rPr lang="en-GB" dirty="0"/>
              <a:t>Coherence time: the time duration where the channel matrix H does not change</a:t>
            </a:r>
          </a:p>
          <a:p>
            <a:pPr marL="171450" indent="-171450">
              <a:buFont typeface="Arial" panose="020B0604020202020204" pitchFamily="34" charset="0"/>
              <a:buChar char="•"/>
            </a:pPr>
            <a:r>
              <a:rPr lang="en-GB" dirty="0"/>
              <a:t>During the coherence time, you need to do the training and then send the data</a:t>
            </a:r>
          </a:p>
        </p:txBody>
      </p:sp>
      <p:sp>
        <p:nvSpPr>
          <p:cNvPr id="4" name="Slide Number Placeholder 3"/>
          <p:cNvSpPr>
            <a:spLocks noGrp="1"/>
          </p:cNvSpPr>
          <p:nvPr>
            <p:ph type="sldNum" sz="quarter" idx="5"/>
          </p:nvPr>
        </p:nvSpPr>
        <p:spPr/>
        <p:txBody>
          <a:bodyPr/>
          <a:lstStyle/>
          <a:p>
            <a:fld id="{94694D2D-388A-4C14-B659-82948C595DB2}" type="slidenum">
              <a:rPr lang="en-US" smtClean="0"/>
              <a:t>39</a:t>
            </a:fld>
            <a:endParaRPr lang="en-US"/>
          </a:p>
        </p:txBody>
      </p:sp>
    </p:spTree>
    <p:extLst>
      <p:ext uri="{BB962C8B-B14F-4D97-AF65-F5344CB8AC3E}">
        <p14:creationId xmlns:p14="http://schemas.microsoft.com/office/powerpoint/2010/main" val="499983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can see in mmWave papers that our main equation can be restructured in CS based recovery format </a:t>
                </a:r>
              </a:p>
              <a:p>
                <a:pPr marL="171450" indent="-171450">
                  <a:buFont typeface="Arial" panose="020B0604020202020204" pitchFamily="34" charset="0"/>
                  <a:buChar char="•"/>
                </a:pPr>
                <a:r>
                  <a:rPr lang="en-GB" dirty="0"/>
                  <a:t>For example, you can check the equations from 8 to 13 in this paper</a:t>
                </a:r>
              </a:p>
              <a:p>
                <a:pPr marL="171450" indent="-171450">
                  <a:buFont typeface="Arial" panose="020B0604020202020204" pitchFamily="34" charset="0"/>
                  <a:buChar char="•"/>
                </a:pPr>
                <a:r>
                  <a:rPr lang="en-GB" dirty="0"/>
                  <a:t>Again, let’s assume that the training phase is T time slots</a:t>
                </a:r>
              </a:p>
              <a:p>
                <a:pPr marL="171450" indent="-171450">
                  <a:buFont typeface="Arial" panose="020B0604020202020204" pitchFamily="34" charset="0"/>
                  <a:buChar char="•"/>
                </a:pPr>
                <a:r>
                  <a:rPr lang="en-GB" dirty="0"/>
                  <a:t>Then you have T observed signals and thus, T measurement matrices </a:t>
                </a:r>
              </a:p>
              <a:p>
                <a:pPr marL="171450" indent="-171450">
                  <a:buFont typeface="Arial" panose="020B0604020202020204" pitchFamily="34" charset="0"/>
                  <a:buChar char="•"/>
                </a:pPr>
                <a:r>
                  <a:rPr lang="en-GB" dirty="0"/>
                  <a:t>We have the same psi transformation matrix for all T time slots</a:t>
                </a:r>
              </a:p>
              <a:p>
                <a:pPr marL="171450" indent="-171450">
                  <a:buFont typeface="Arial" panose="020B0604020202020204" pitchFamily="34" charset="0"/>
                  <a:buChar char="•"/>
                </a:pPr>
                <a:r>
                  <a:rPr lang="en-GB" dirty="0"/>
                  <a:t>If you remember, psi is the basis matrix for the sparse representation. We do sparse representation only once</a:t>
                </a:r>
              </a:p>
              <a:p>
                <a:pPr marL="171450" indent="-171450">
                  <a:buFont typeface="Arial" panose="020B0604020202020204" pitchFamily="34" charset="0"/>
                  <a:buChar char="•"/>
                </a:pPr>
                <a:r>
                  <a:rPr lang="en-GB" dirty="0"/>
                  <a:t>So, here the assumption is that TM </a:t>
                </a:r>
                <a14:m>
                  <m:oMath xmlns:m="http://schemas.openxmlformats.org/officeDocument/2006/math">
                    <m:r>
                      <a:rPr lang="en-GB" sz="12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dirty="0"/>
                  <a:t> N so we need to apply compressed sensing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t>
                </a:r>
                <a:r>
                  <a:rPr lang="en-GB" dirty="0" err="1"/>
                  <a:t>mmWave</a:t>
                </a:r>
                <a:r>
                  <a:rPr lang="en-GB" dirty="0"/>
                  <a:t>, this</a:t>
                </a:r>
                <a:r>
                  <a:rPr lang="en-GB" baseline="0" dirty="0"/>
                  <a:t> </a:t>
                </a:r>
                <a:r>
                  <a:rPr lang="en-GB" dirty="0"/>
                  <a:t>inequality is like this…</a:t>
                </a:r>
                <a14:m>
                  <m:oMath xmlns:m="http://schemas.openxmlformats.org/officeDocument/2006/math">
                    <m:r>
                      <a:rPr lang="en-GB" sz="12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dirty="0"/>
                  <a:t>…, where </a:t>
                </a:r>
                <a:r>
                  <a:rPr lang="en-GB" dirty="0" err="1"/>
                  <a:t>L_r</a:t>
                </a:r>
                <a:endParaRPr lang="en-GB" dirty="0"/>
              </a:p>
              <a:p>
                <a:pPr marL="171450" indent="-171450">
                  <a:buFont typeface="Arial" panose="020B0604020202020204" pitchFamily="34" charset="0"/>
                  <a:buChar char="•"/>
                </a:pPr>
                <a:r>
                  <a:rPr lang="en-GB" dirty="0"/>
                  <a:t>You can check this reference again for further info</a:t>
                </a:r>
                <a:r>
                  <a:rPr lang="en-GB" baseline="0" dirty="0"/>
                  <a:t> </a:t>
                </a:r>
              </a:p>
              <a:p>
                <a:pPr marL="171450" indent="-171450">
                  <a:buFont typeface="Arial" panose="020B0604020202020204" pitchFamily="34" charset="0"/>
                  <a:buChar char="•"/>
                </a:pPr>
                <a:r>
                  <a:rPr lang="en-GB" baseline="0" dirty="0"/>
                  <a:t>I mentioned earlier about the grids/bins in the angular domain where the channel had a sparse representation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More formally, </a:t>
                </a:r>
                <a:r>
                  <a:rPr lang="en-GB" dirty="0"/>
                  <a:t>grid is about the discretization of the angular domain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approach yields a finite set of discrete angle points, which are an approximation to the continuous angular space for </a:t>
                </a:r>
                <a:r>
                  <a:rPr lang="en-GB" dirty="0" err="1"/>
                  <a:t>mmWave</a:t>
                </a:r>
                <a:r>
                  <a:rPr lang="en-GB" dirty="0"/>
                  <a:t> signals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read more about grids in this paper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typical values of these parameters for </a:t>
                </a:r>
                <a:r>
                  <a:rPr lang="en-GB" dirty="0" err="1"/>
                  <a:t>mmWave</a:t>
                </a:r>
                <a:r>
                  <a:rPr lang="en-GB" dirty="0"/>
                  <a:t> signals are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 clearly seen here, </a:t>
                </a:r>
                <a:r>
                  <a:rPr lang="en-GB" dirty="0" err="1"/>
                  <a:t>mmWave</a:t>
                </a:r>
                <a:r>
                  <a:rPr lang="en-GB" dirty="0"/>
                  <a:t> channels need CS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can see in mmWave papers that our main equation can be restructured in CS based recovery format </a:t>
                </a:r>
              </a:p>
              <a:p>
                <a:pPr marL="171450" indent="-171450">
                  <a:buFont typeface="Arial" panose="020B0604020202020204" pitchFamily="34" charset="0"/>
                  <a:buChar char="•"/>
                </a:pPr>
                <a:r>
                  <a:rPr lang="en-GB" dirty="0"/>
                  <a:t>For example, you can check the equations from 8 to 13 in this paper</a:t>
                </a:r>
              </a:p>
              <a:p>
                <a:pPr marL="171450" indent="-171450">
                  <a:buFont typeface="Arial" panose="020B0604020202020204" pitchFamily="34" charset="0"/>
                  <a:buChar char="•"/>
                </a:pPr>
                <a:r>
                  <a:rPr lang="en-GB" dirty="0"/>
                  <a:t>As I mentioned in the first part of the talk, we must do training as the channel changes</a:t>
                </a:r>
              </a:p>
              <a:p>
                <a:pPr marL="171450" indent="-171450">
                  <a:buFont typeface="Arial" panose="020B0604020202020204" pitchFamily="34" charset="0"/>
                  <a:buChar char="•"/>
                </a:pPr>
                <a:r>
                  <a:rPr lang="en-GB" dirty="0"/>
                  <a:t>Here, we assume that the training phase is T time slots</a:t>
                </a:r>
              </a:p>
              <a:p>
                <a:pPr marL="171450" indent="-171450">
                  <a:buFont typeface="Arial" panose="020B0604020202020204" pitchFamily="34" charset="0"/>
                  <a:buChar char="•"/>
                </a:pPr>
                <a:r>
                  <a:rPr lang="en-GB" dirty="0"/>
                  <a:t>Then you have T observed signals and T measurement matrices </a:t>
                </a:r>
              </a:p>
              <a:p>
                <a:pPr marL="171450" indent="-171450">
                  <a:buFont typeface="Arial" panose="020B0604020202020204" pitchFamily="34" charset="0"/>
                  <a:buChar char="•"/>
                </a:pPr>
                <a:r>
                  <a:rPr lang="en-GB" dirty="0"/>
                  <a:t>We have the same psi matrix for all T time slots of course. If you remember, psi is the basis matrix for the sparse representation</a:t>
                </a:r>
              </a:p>
              <a:p>
                <a:pPr marL="171450" indent="-171450">
                  <a:buFont typeface="Arial" panose="020B0604020202020204" pitchFamily="34" charset="0"/>
                  <a:buChar char="•"/>
                </a:pPr>
                <a:r>
                  <a:rPr lang="en-GB" dirty="0"/>
                  <a:t>So, here the assumption is that TM </a:t>
                </a:r>
                <a:r>
                  <a:rPr lang="en-GB" sz="1200" b="0"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a:t>
                </a:r>
                <a:r>
                  <a:rPr lang="en-GB" dirty="0"/>
                  <a:t> N so we can apply compressed sensing</a:t>
                </a:r>
              </a:p>
              <a:p>
                <a:pPr marL="171450" indent="-171450">
                  <a:buFont typeface="Arial" panose="020B0604020202020204" pitchFamily="34" charset="0"/>
                  <a:buChar char="•"/>
                </a:pPr>
                <a:r>
                  <a:rPr lang="en-GB" dirty="0"/>
                  <a:t>For mmWave channels, you can check the equations (8-13) again.</a:t>
                </a:r>
                <a:r>
                  <a:rPr lang="en-GB" baseline="0" dirty="0"/>
                  <a:t> In mmWave channels,</a:t>
                </a:r>
                <a:r>
                  <a:rPr lang="en-GB" dirty="0"/>
                  <a:t> the inequality can</a:t>
                </a:r>
                <a:r>
                  <a:rPr lang="en-GB" baseline="0" dirty="0"/>
                  <a:t> be</a:t>
                </a:r>
                <a:r>
                  <a:rPr lang="en-GB" dirty="0"/>
                  <a:t> …</a:t>
                </a:r>
                <a:r>
                  <a:rPr lang="en-GB" sz="1200" b="0"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a:t>
                </a:r>
                <a:r>
                  <a:rPr lang="en-GB" dirty="0"/>
                  <a:t>…, where </a:t>
                </a:r>
                <a:r>
                  <a:rPr lang="en-GB" dirty="0" err="1"/>
                  <a:t>L_r</a:t>
                </a:r>
                <a:endParaRPr lang="en-GB" dirty="0"/>
              </a:p>
              <a:p>
                <a:pPr marL="171450" indent="-171450">
                  <a:buFont typeface="Arial" panose="020B0604020202020204" pitchFamily="34" charset="0"/>
                  <a:buChar char="•"/>
                </a:pPr>
                <a:r>
                  <a:rPr lang="en-GB" dirty="0"/>
                  <a:t>Grid is about discretization of angular domain. This approach yields a finite set of discrete angle points, which are an approximation to the continuous angular space. You can read more about grids in this paper</a:t>
                </a:r>
              </a:p>
              <a:p>
                <a:pPr marL="171450" indent="-171450">
                  <a:buFont typeface="Arial" panose="020B0604020202020204" pitchFamily="34" charset="0"/>
                  <a:buChar char="•"/>
                </a:pPr>
                <a:r>
                  <a:rPr lang="en-GB" dirty="0"/>
                  <a:t>Typical values of these parameters are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remember, antenna numbers are also about 64, 128</a:t>
                </a:r>
              </a:p>
              <a:p>
                <a:pPr marL="171450" indent="-171450">
                  <a:buFont typeface="Arial" panose="020B0604020202020204" pitchFamily="34" charset="0"/>
                  <a:buChar char="•"/>
                </a:pPr>
                <a:r>
                  <a:rPr lang="en-GB" dirty="0"/>
                  <a:t>I did not talk about hybrid antenna structures in the first part of the talk, but L, the n</a:t>
                </a:r>
                <a:r>
                  <a:rPr lang="en-GB" sz="1200" dirty="0">
                    <a:ln w="0"/>
                    <a:effectLst>
                      <a:outerShdw blurRad="38100" dist="19050" dir="2700000" algn="tl" rotWithShape="0">
                        <a:schemeClr val="dk1">
                          <a:alpha val="40000"/>
                        </a:schemeClr>
                      </a:outerShdw>
                    </a:effectLst>
                  </a:rPr>
                  <a:t>umber of RF chains at the transmitter or receiver, is the reason we have hybrid antenna structures. If we have full digital antennas, we need an RF chain for each antenna. So, by using analog precoders, we can have limited access but access to all antennas with less number of RF chains, and by using digital precoders with whatever number of RF chains available, we still have some gain from the digital part.</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SE"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40</a:t>
            </a:fld>
            <a:endParaRPr lang="en-US"/>
          </a:p>
        </p:txBody>
      </p:sp>
    </p:spTree>
    <p:extLst>
      <p:ext uri="{BB962C8B-B14F-4D97-AF65-F5344CB8AC3E}">
        <p14:creationId xmlns:p14="http://schemas.microsoft.com/office/powerpoint/2010/main" val="2798149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Now, let’s see the last step, the recovery step</a:t>
            </a:r>
          </a:p>
          <a:p>
            <a:pPr marL="171450" indent="-171450">
              <a:buFont typeface="Wingdings" panose="05000000000000000000" pitchFamily="2" charset="2"/>
              <a:buChar char="§"/>
            </a:pPr>
            <a:r>
              <a:rPr lang="en-GB" dirty="0"/>
              <a:t>From now on, I will simply use y=… equation</a:t>
            </a:r>
          </a:p>
          <a:p>
            <a:pPr marL="171450" indent="-171450">
              <a:buFont typeface="Wingdings" panose="05000000000000000000" pitchFamily="2" charset="2"/>
              <a:buChar char="§"/>
            </a:pPr>
            <a:r>
              <a:rPr lang="en-GB" dirty="0"/>
              <a:t>If we want to recover a sparse vector, the intuitive approach, assuming there is no noise for now, is to obtain the sparsest x vector; that is, the x vector with minimal number of non-zero elements, such that it satisfies the y=</a:t>
            </a:r>
            <a:r>
              <a:rPr lang="en-GB" dirty="0" err="1"/>
              <a:t>Ax</a:t>
            </a:r>
            <a:r>
              <a:rPr lang="en-GB" dirty="0"/>
              <a:t> equality </a:t>
            </a:r>
          </a:p>
          <a:p>
            <a:pPr marL="171450" indent="-171450">
              <a:buFont typeface="Wingdings" panose="05000000000000000000" pitchFamily="2" charset="2"/>
              <a:buChar char="§"/>
            </a:pPr>
            <a:r>
              <a:rPr lang="en-GB" dirty="0"/>
              <a:t>This is also called l0 minimization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If you remember p-norm, or l-p norm, of a vector is given by the sum of absolute to the power p values of the vector elements, and then take the 1/p power of the sum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l0 is a pseudo-norm since it does not satisfy norm properties such as constant scaling.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l0 pseudo-norm essentially counts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l0 minimization requires an exhaustive search over N choose S combinations, which is impractical – NP complete</a:t>
            </a:r>
          </a:p>
          <a:p>
            <a:pPr marL="171450" indent="-171450">
              <a:buFont typeface="Wingdings" panose="05000000000000000000" pitchFamily="2" charset="2"/>
              <a:buChar char="§"/>
            </a:pPr>
            <a:r>
              <a:rPr lang="en-GB" dirty="0"/>
              <a:t>So, we can do convex relaxation by using l1 minimization instead. This optimization problem is known as basis pursuit algorithm. </a:t>
            </a:r>
          </a:p>
          <a:p>
            <a:pPr marL="171450" indent="-171450">
              <a:buFont typeface="Wingdings" panose="05000000000000000000" pitchFamily="2" charset="2"/>
              <a:buChar char="§"/>
            </a:pPr>
            <a:r>
              <a:rPr lang="en-GB" dirty="0"/>
              <a:t>We can use any linear programming algorithm for the solution of this problem</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Now, two questions arise. </a:t>
            </a:r>
          </a:p>
          <a:p>
            <a:pPr marL="171450" indent="-171450">
              <a:buFont typeface="Wingdings" panose="05000000000000000000" pitchFamily="2" charset="2"/>
              <a:buChar char="§"/>
            </a:pPr>
            <a:r>
              <a:rPr lang="en-GB" dirty="0"/>
              <a:t>How well does this l1 norm solution solve compared to l0 norm solution? </a:t>
            </a:r>
          </a:p>
          <a:p>
            <a:pPr marL="171450" indent="-171450">
              <a:buFont typeface="Wingdings" panose="05000000000000000000" pitchFamily="2" charset="2"/>
              <a:buChar char="§"/>
            </a:pPr>
            <a:r>
              <a:rPr lang="en-GB" dirty="0"/>
              <a:t>Does l1 norm solution promote/provide sparsity? </a:t>
            </a:r>
          </a:p>
          <a:p>
            <a:pPr marL="171450" indent="-171450">
              <a:buFont typeface="Wingdings" panose="05000000000000000000" pitchFamily="2" charset="2"/>
              <a:buChar char="§"/>
            </a:pPr>
            <a:r>
              <a:rPr lang="en-GB" dirty="0"/>
              <a:t>The short answers to these questions are as follows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Under some conditions, l1 norm solution can recover the exact l0 norm solution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l1 norm solution provides sparsity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How about l2 norm solution? l2 norm solution does not provide sparsity</a:t>
            </a:r>
          </a:p>
          <a:p>
            <a:pPr marL="171450" indent="-171450">
              <a:buFont typeface="Wingdings" panose="05000000000000000000" pitchFamily="2" charset="2"/>
              <a:buChar char="§"/>
            </a:pPr>
            <a:endParaRPr lang="en-GB" dirty="0"/>
          </a:p>
        </p:txBody>
      </p:sp>
      <p:sp>
        <p:nvSpPr>
          <p:cNvPr id="4" name="Slide Number Placeholder 3"/>
          <p:cNvSpPr>
            <a:spLocks noGrp="1"/>
          </p:cNvSpPr>
          <p:nvPr>
            <p:ph type="sldNum" sz="quarter" idx="5"/>
          </p:nvPr>
        </p:nvSpPr>
        <p:spPr/>
        <p:txBody>
          <a:bodyPr/>
          <a:lstStyle/>
          <a:p>
            <a:fld id="{94694D2D-388A-4C14-B659-82948C595DB2}" type="slidenum">
              <a:rPr lang="en-US" smtClean="0"/>
              <a:t>41</a:t>
            </a:fld>
            <a:endParaRPr lang="en-US"/>
          </a:p>
        </p:txBody>
      </p:sp>
    </p:spTree>
    <p:extLst>
      <p:ext uri="{BB962C8B-B14F-4D97-AF65-F5344CB8AC3E}">
        <p14:creationId xmlns:p14="http://schemas.microsoft.com/office/powerpoint/2010/main" val="319273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Now, let’s look at the first question in detail</a:t>
            </a:r>
          </a:p>
          <a:p>
            <a:pPr marL="171450" indent="-171450">
              <a:buFont typeface="Wingdings" panose="05000000000000000000" pitchFamily="2" charset="2"/>
              <a:buChar char="§"/>
            </a:pPr>
            <a:r>
              <a:rPr lang="en-GB" dirty="0"/>
              <a:t>How good can l1 minimization be compared to the l0 minimization which gives you the optimal result, but which is also NP-complete?</a:t>
            </a:r>
          </a:p>
          <a:p>
            <a:pPr marL="171450" indent="-171450">
              <a:buFont typeface="Wingdings" panose="05000000000000000000" pitchFamily="2" charset="2"/>
              <a:buChar char="§"/>
            </a:pPr>
            <a:r>
              <a:rPr lang="en-GB" dirty="0"/>
              <a:t>It is proved that if the sensing matrix A satisfies the RIP condition, l1 can exactly recover the l0 solution</a:t>
            </a:r>
          </a:p>
          <a:p>
            <a:pPr marL="171450" indent="-171450">
              <a:buFont typeface="Wingdings" panose="05000000000000000000" pitchFamily="2" charset="2"/>
              <a:buChar char="§"/>
            </a:pPr>
            <a:r>
              <a:rPr lang="en-GB" dirty="0"/>
              <a:t>For this condition to be satisfied, we need to find the smallest delta value …</a:t>
            </a:r>
          </a:p>
          <a:p>
            <a:pPr marL="171450" indent="-171450">
              <a:buFont typeface="Wingdings" panose="05000000000000000000" pitchFamily="2" charset="2"/>
              <a:buChar char="§"/>
            </a:pPr>
            <a:r>
              <a:rPr lang="en-GB" dirty="0"/>
              <a:t>This means the sensing matrix which compresses the domain from N to M should not alter the l2 norm of x much</a:t>
            </a:r>
          </a:p>
          <a:p>
            <a:pPr marL="171450" indent="-171450">
              <a:buFont typeface="Wingdings" panose="05000000000000000000" pitchFamily="2" charset="2"/>
              <a:buChar char="§"/>
            </a:pPr>
            <a:r>
              <a:rPr lang="en-GB" dirty="0"/>
              <a:t>Or we can also say that when we shrink the domain, the vectors in the new domain do not get close to or overlap on each other</a:t>
            </a:r>
          </a:p>
          <a:p>
            <a:pPr marL="171450" indent="-171450">
              <a:buFont typeface="Wingdings" panose="05000000000000000000" pitchFamily="2" charset="2"/>
              <a:buChar char="§"/>
            </a:pPr>
            <a:r>
              <a:rPr lang="en-GB" dirty="0"/>
              <a:t>This condition is also not easy to check because you need to do combinatory checks</a:t>
            </a:r>
          </a:p>
          <a:p>
            <a:pPr marL="171450" indent="-171450">
              <a:buFont typeface="Wingdings" panose="05000000000000000000" pitchFamily="2" charset="2"/>
              <a:buChar char="§"/>
            </a:pPr>
            <a:r>
              <a:rPr lang="en-GB" dirty="0"/>
              <a:t>However, it is proven that if you randomly design a sensing matrix whose size satisfies this condition, the probability of the matrix A satisfying the RIP condition closes to 1</a:t>
            </a:r>
          </a:p>
          <a:p>
            <a:pPr marL="171450" indent="-171450">
              <a:buFont typeface="Wingdings" panose="05000000000000000000" pitchFamily="2" charset="2"/>
              <a:buChar char="§"/>
            </a:pPr>
            <a:r>
              <a:rPr lang="en-GB" dirty="0"/>
              <a:t>There are two good news here </a:t>
            </a:r>
          </a:p>
          <a:p>
            <a:pPr marL="171450" indent="-171450">
              <a:buFont typeface="Wingdings" panose="05000000000000000000" pitchFamily="2" charset="2"/>
              <a:buChar char="§"/>
            </a:pPr>
            <a:r>
              <a:rPr lang="en-GB" dirty="0"/>
              <a:t>Your design consideration is only the size of the matrix</a:t>
            </a:r>
          </a:p>
          <a:p>
            <a:pPr marL="171450" indent="-171450">
              <a:buFont typeface="Wingdings" panose="05000000000000000000" pitchFamily="2" charset="2"/>
              <a:buChar char="§"/>
            </a:pPr>
            <a:r>
              <a:rPr lang="en-GB" dirty="0"/>
              <a:t>M is much smaller than N. M is approximately log of N. Assume we have N= 10^6, then log base 10 of 10^6 gives you only 6. M is only 6 </a:t>
            </a:r>
          </a:p>
          <a:p>
            <a:pPr marL="171450" indent="-171450">
              <a:buFont typeface="Wingdings" panose="05000000000000000000" pitchFamily="2" charset="2"/>
              <a:buChar char="§"/>
            </a:pPr>
            <a:r>
              <a:rPr lang="en-GB" dirty="0"/>
              <a:t>This means you need approximately only 6 observations to do recovery</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42</a:t>
            </a:fld>
            <a:endParaRPr lang="en-US"/>
          </a:p>
        </p:txBody>
      </p:sp>
    </p:spTree>
    <p:extLst>
      <p:ext uri="{BB962C8B-B14F-4D97-AF65-F5344CB8AC3E}">
        <p14:creationId xmlns:p14="http://schemas.microsoft.com/office/powerpoint/2010/main" val="3746210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Now, let’ look at the 2</a:t>
            </a:r>
            <a:r>
              <a:rPr lang="en-GB" baseline="30000" dirty="0"/>
              <a:t>nd</a:t>
            </a:r>
            <a:r>
              <a:rPr lang="en-GB" dirty="0"/>
              <a:t> question. Does l1 norm promote sparsity?</a:t>
            </a:r>
          </a:p>
          <a:p>
            <a:pPr marL="171450" indent="-171450">
              <a:buFont typeface="Wingdings" panose="05000000000000000000" pitchFamily="2" charset="2"/>
              <a:buChar char="§"/>
            </a:pPr>
            <a:r>
              <a:rPr lang="en-GB" dirty="0"/>
              <a:t>To answer this question, let’s have a look at these famous drawings you see in many CS articles </a:t>
            </a:r>
          </a:p>
          <a:p>
            <a:pPr marL="171450" indent="-171450">
              <a:buFont typeface="Wingdings" panose="05000000000000000000" pitchFamily="2" charset="2"/>
              <a:buChar char="§"/>
            </a:pPr>
            <a:r>
              <a:rPr lang="en-GB" dirty="0"/>
              <a:t>Assume</a:t>
            </a:r>
          </a:p>
          <a:p>
            <a:pPr marL="171450" indent="-171450">
              <a:buFont typeface="Wingdings" panose="05000000000000000000" pitchFamily="2" charset="2"/>
              <a:buChar char="§"/>
            </a:pPr>
            <a:r>
              <a:rPr lang="en-GB" dirty="0"/>
              <a:t>Therefore, we have only one observation, that is we have only one equation, and two variables</a:t>
            </a:r>
          </a:p>
          <a:p>
            <a:pPr marL="171450" indent="-171450">
              <a:buFont typeface="Wingdings" panose="05000000000000000000" pitchFamily="2" charset="2"/>
              <a:buChar char="§"/>
            </a:pPr>
            <a:r>
              <a:rPr lang="en-GB" dirty="0"/>
              <a:t>We want a sparse solution. In this simple case, it means we want a sparse x^ vector solution which has only 1 non-zero element</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These are the geometries of the solutions for different p values of the </a:t>
            </a:r>
            <a:r>
              <a:rPr lang="en-GB" dirty="0" err="1"/>
              <a:t>lp</a:t>
            </a:r>
            <a:r>
              <a:rPr lang="en-GB" dirty="0"/>
              <a:t> norm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These lines are the same and they correspond to the equality constraint</a:t>
            </a:r>
          </a:p>
          <a:p>
            <a:pPr marL="171450" indent="-171450">
              <a:buFont typeface="Wingdings" panose="05000000000000000000" pitchFamily="2" charset="2"/>
              <a:buChar char="§"/>
            </a:pPr>
            <a:r>
              <a:rPr lang="en-GB" dirty="0"/>
              <a:t>These are the cost contours. This is the contour for p larger than 1, between …</a:t>
            </a:r>
          </a:p>
          <a:p>
            <a:pPr marL="171450" indent="-171450">
              <a:buFont typeface="Wingdings" panose="05000000000000000000" pitchFamily="2" charset="2"/>
              <a:buChar char="§"/>
            </a:pPr>
            <a:r>
              <a:rPr lang="en-GB" dirty="0"/>
              <a:t>The solution exists when the line and the contour meet</a:t>
            </a:r>
          </a:p>
          <a:p>
            <a:pPr marL="171450" indent="-171450">
              <a:buFont typeface="Wingdings" panose="05000000000000000000" pitchFamily="2" charset="2"/>
              <a:buChar char="§"/>
            </a:pPr>
            <a:r>
              <a:rPr lang="en-GB" dirty="0"/>
              <a:t>As you know, when p=2, the contour is a circle. In this case, we are never likely to have a sparse solution </a:t>
            </a:r>
          </a:p>
          <a:p>
            <a:pPr marL="171450" indent="-171450">
              <a:buFont typeface="Wingdings" panose="05000000000000000000" pitchFamily="2" charset="2"/>
              <a:buChar char="§"/>
            </a:pPr>
            <a:r>
              <a:rPr lang="en-GB" dirty="0"/>
              <a:t>p=1 is a special case with good properties. Except the 4 cases, where the line can be on top of the edges of the contour exactly, the solution is always sparse</a:t>
            </a:r>
          </a:p>
          <a:p>
            <a:pPr marL="171450" indent="-171450">
              <a:buFont typeface="Wingdings" panose="05000000000000000000" pitchFamily="2" charset="2"/>
              <a:buChar char="§"/>
            </a:pPr>
            <a:r>
              <a:rPr lang="en-GB" dirty="0"/>
              <a:t>When p is between 1 and 0, we have this shape</a:t>
            </a:r>
          </a:p>
          <a:p>
            <a:pPr marL="171450" indent="-171450">
              <a:buFont typeface="Wingdings" panose="05000000000000000000" pitchFamily="2" charset="2"/>
              <a:buChar char="§"/>
            </a:pPr>
            <a:r>
              <a:rPr lang="en-GB" dirty="0"/>
              <a:t>As you see here, as p gets closer to 0, the solution can get sparser</a:t>
            </a:r>
          </a:p>
          <a:p>
            <a:pPr marL="171450" indent="-171450">
              <a:buFont typeface="Wingdings" panose="05000000000000000000" pitchFamily="2" charset="2"/>
              <a:buChar char="§"/>
            </a:pPr>
            <a:r>
              <a:rPr lang="en-GB" dirty="0"/>
              <a:t>Although there are papers for the cases when p is between 1 and 0, this approach is not the mainstream because </a:t>
            </a:r>
            <a:r>
              <a:rPr lang="en-GB" dirty="0" err="1"/>
              <a:t>lp</a:t>
            </a:r>
            <a:r>
              <a:rPr lang="en-GB" dirty="0"/>
              <a:t> norm between 0 and 1 is non-convex</a:t>
            </a:r>
          </a:p>
          <a:p>
            <a:pPr marL="171450" indent="-171450">
              <a:buFont typeface="Wingdings" panose="05000000000000000000" pitchFamily="2" charset="2"/>
              <a:buChar char="§"/>
            </a:pPr>
            <a:r>
              <a:rPr lang="en-GB" dirty="0"/>
              <a:t>Therefore, l1 norm is the most preferred relaxation</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You can read more about the smoothness, global differentiability, and other properties of </a:t>
            </a:r>
            <a:r>
              <a:rPr lang="en-GB" dirty="0" err="1"/>
              <a:t>lp</a:t>
            </a:r>
            <a:r>
              <a:rPr lang="en-GB" dirty="0"/>
              <a:t> norms, and other discussions on the topic in the paper [Zhang2015] </a:t>
            </a:r>
          </a:p>
          <a:p>
            <a:pPr marL="171450" indent="-171450">
              <a:buFont typeface="Wingdings" panose="05000000000000000000" pitchFamily="2" charset="2"/>
              <a:buChar char="§"/>
            </a:pPr>
            <a:r>
              <a:rPr lang="en-GB" dirty="0"/>
              <a:t>You can check these links too. The last (4</a:t>
            </a:r>
            <a:r>
              <a:rPr lang="en-GB" baseline="30000" dirty="0"/>
              <a:t>th</a:t>
            </a:r>
            <a:r>
              <a:rPr lang="en-GB" dirty="0"/>
              <a:t>) link has the </a:t>
            </a:r>
            <a:r>
              <a:rPr lang="en-GB" dirty="0" err="1"/>
              <a:t>Matlab</a:t>
            </a:r>
            <a:r>
              <a:rPr lang="en-GB" dirty="0"/>
              <a:t> codes to plot the contours/balls of the </a:t>
            </a:r>
            <a:r>
              <a:rPr lang="en-GB" dirty="0" err="1"/>
              <a:t>lp</a:t>
            </a:r>
            <a:r>
              <a:rPr lang="en-GB" dirty="0"/>
              <a:t>-norms in 2D/3D</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43</a:t>
            </a:fld>
            <a:endParaRPr lang="en-US"/>
          </a:p>
        </p:txBody>
      </p:sp>
    </p:spTree>
    <p:extLst>
      <p:ext uri="{BB962C8B-B14F-4D97-AF65-F5344CB8AC3E}">
        <p14:creationId xmlns:p14="http://schemas.microsoft.com/office/powerpoint/2010/main" val="52076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Part III is about channel estimation. I will not have time to go through this section unfortunately</a:t>
            </a:r>
          </a:p>
          <a:p>
            <a:pPr marL="171450" indent="-171450">
              <a:buFont typeface="Arial" panose="020B0604020202020204" pitchFamily="34" charset="0"/>
              <a:buChar char="•"/>
            </a:pPr>
            <a:r>
              <a:rPr lang="en-GB" dirty="0"/>
              <a:t>As I said, you can check the link on Monday</a:t>
            </a:r>
          </a:p>
          <a:p>
            <a:pPr marL="171450" indent="-171450">
              <a:buFont typeface="Arial" panose="020B0604020202020204" pitchFamily="34" charset="0"/>
              <a:buChar char="•"/>
            </a:pPr>
            <a:r>
              <a:rPr lang="en-GB" dirty="0"/>
              <a:t>As a future note, I plan to prepare one more talk about only the message passing algorithms. So, I will record again or let you know the Zoom link when the talk is available. I will email about this to the department</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4</a:t>
            </a:fld>
            <a:endParaRPr lang="en-US"/>
          </a:p>
        </p:txBody>
      </p:sp>
    </p:spTree>
    <p:extLst>
      <p:ext uri="{BB962C8B-B14F-4D97-AF65-F5344CB8AC3E}">
        <p14:creationId xmlns:p14="http://schemas.microsoft.com/office/powerpoint/2010/main" val="871587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In the presence of noise, we can also relax the equality constraint by using l2 norm. Instead of making them exactly equal, we let be a margin of error between them</a:t>
            </a:r>
          </a:p>
          <a:p>
            <a:pPr marL="171450" indent="-171450">
              <a:buFont typeface="Wingdings" panose="05000000000000000000" pitchFamily="2" charset="2"/>
              <a:buChar char="§"/>
            </a:pPr>
            <a:r>
              <a:rPr lang="en-GB" dirty="0"/>
              <a:t>We can write this in unconstrained form (Lagrange form), which is known as BPDN or LASSO</a:t>
            </a:r>
          </a:p>
          <a:p>
            <a:pPr marL="171450" indent="-171450">
              <a:buFont typeface="Wingdings" panose="05000000000000000000" pitchFamily="2" charset="2"/>
              <a:buChar char="§"/>
            </a:pPr>
            <a:r>
              <a:rPr lang="en-GB" dirty="0"/>
              <a:t>As you know, BPDN and LASSO are similar. To have a closer look, you can check the thesis here</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Eventually, we are interested in this unconstrained optimization problem</a:t>
            </a:r>
          </a:p>
          <a:p>
            <a:pPr marL="171450" indent="-171450">
              <a:buFont typeface="Wingdings" panose="05000000000000000000" pitchFamily="2" charset="2"/>
              <a:buChar char="§"/>
            </a:pPr>
            <a:r>
              <a:rPr lang="en-US" dirty="0"/>
              <a:t>For real values, there is ½ in front of the first term, but for complex values, we can remove it</a:t>
            </a:r>
          </a:p>
          <a:p>
            <a:pPr marL="171450" indent="-171450">
              <a:buFont typeface="Wingdings" panose="05000000000000000000" pitchFamily="2" charset="2"/>
              <a:buChar char="§"/>
            </a:pPr>
            <a:r>
              <a:rPr lang="en-US" dirty="0"/>
              <a:t>If I do not take a note on the following slides, it means I assume complex values</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In the next part of this talk, I will talk about greedy … and iterative thresholding algorithms …</a:t>
            </a:r>
          </a:p>
          <a:p>
            <a:pPr marL="171450" indent="-171450">
              <a:buFont typeface="Wingdings" panose="05000000000000000000" pitchFamily="2" charset="2"/>
              <a:buChar char="§"/>
            </a:pPr>
            <a:r>
              <a:rPr lang="en-US" dirty="0"/>
              <a:t>These are basic solutions</a:t>
            </a:r>
          </a:p>
          <a:p>
            <a:pPr marL="171450" indent="-171450">
              <a:buFont typeface="Wingdings" panose="05000000000000000000" pitchFamily="2" charset="2"/>
              <a:buChar char="§"/>
            </a:pPr>
            <a:r>
              <a:rPr lang="en-US" dirty="0"/>
              <a:t>I will go through the other more advanced solutions in the next presentation</a:t>
            </a:r>
          </a:p>
          <a:p>
            <a:pPr marL="171450" indent="-171450">
              <a:buFont typeface="Wingdings" panose="05000000000000000000" pitchFamily="2" charset="2"/>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Although l1 is a good solution, for high dimensional problems, linear programming solutions and greedy solutions can be still too complex</a:t>
            </a:r>
          </a:p>
          <a:p>
            <a:pPr marL="171450" indent="-171450">
              <a:buFont typeface="Wingdings" panose="05000000000000000000" pitchFamily="2" charset="2"/>
              <a:buChar char="§"/>
            </a:pPr>
            <a:r>
              <a:rPr lang="en-US" dirty="0"/>
              <a:t>So thresholding algorithms can be preferred for high dimensional problems</a:t>
            </a:r>
          </a:p>
        </p:txBody>
      </p:sp>
      <p:sp>
        <p:nvSpPr>
          <p:cNvPr id="4" name="Slide Number Placeholder 3"/>
          <p:cNvSpPr>
            <a:spLocks noGrp="1"/>
          </p:cNvSpPr>
          <p:nvPr>
            <p:ph type="sldNum" sz="quarter" idx="5"/>
          </p:nvPr>
        </p:nvSpPr>
        <p:spPr/>
        <p:txBody>
          <a:bodyPr/>
          <a:lstStyle/>
          <a:p>
            <a:fld id="{94694D2D-388A-4C14-B659-82948C595DB2}" type="slidenum">
              <a:rPr lang="en-US" smtClean="0"/>
              <a:t>44</a:t>
            </a:fld>
            <a:endParaRPr lang="en-US"/>
          </a:p>
        </p:txBody>
      </p:sp>
    </p:spTree>
    <p:extLst>
      <p:ext uri="{BB962C8B-B14F-4D97-AF65-F5344CB8AC3E}">
        <p14:creationId xmlns:p14="http://schemas.microsoft.com/office/powerpoint/2010/main" val="4203114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I will talk about only one of the greedy iterative algorithms, OMP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Again, the idea of MP algorithms, in general, is to find the non-zero locations in the x vector; that is, to find the support of the x vector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It equally means we need to pick the important columns of the sensing matrix A</a:t>
            </a:r>
          </a:p>
          <a:p>
            <a:pPr marL="171450" indent="-171450">
              <a:buFont typeface="Wingdings" panose="05000000000000000000" pitchFamily="2" charset="2"/>
              <a:buChar char="§"/>
            </a:pPr>
            <a:r>
              <a:rPr lang="en-US" dirty="0"/>
              <a:t>OMP selects the columns of the sensing matrix A one-by-one </a:t>
            </a:r>
          </a:p>
          <a:p>
            <a:pPr marL="171450" indent="-171450">
              <a:buFont typeface="Wingdings" panose="05000000000000000000" pitchFamily="2" charset="2"/>
              <a:buChar char="§"/>
            </a:pPr>
            <a:r>
              <a:rPr lang="en-US" dirty="0"/>
              <a:t>There are other variations, such as picking multiple columns at each step</a:t>
            </a:r>
          </a:p>
          <a:p>
            <a:pPr marL="171450" indent="-171450">
              <a:buFont typeface="Wingdings" panose="05000000000000000000" pitchFamily="2" charset="2"/>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Here, I try to explain OMP in 5 steps</a:t>
            </a:r>
          </a:p>
          <a:p>
            <a:pPr marL="171450" indent="-171450">
              <a:buFont typeface="Wingdings" panose="05000000000000000000" pitchFamily="2" charset="2"/>
              <a:buChar char="§"/>
            </a:pPr>
            <a:r>
              <a:rPr lang="en-GB" dirty="0"/>
              <a:t>First, you initialize your residual vector with the observed signal </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It is called residual because the residual vector at step </a:t>
            </a:r>
            <a:r>
              <a:rPr lang="en-GB" dirty="0" err="1"/>
              <a:t>i</a:t>
            </a:r>
            <a:r>
              <a:rPr lang="en-GB" dirty="0"/>
              <a:t> is equal to the observed signal minus </a:t>
            </a:r>
            <a:r>
              <a:rPr lang="en-GB" dirty="0" err="1"/>
              <a:t>y_i</a:t>
            </a:r>
            <a:r>
              <a:rPr lang="en-GB" dirty="0"/>
              <a:t>^, where </a:t>
            </a:r>
            <a:r>
              <a:rPr lang="en-GB" dirty="0" err="1"/>
              <a:t>y_i</a:t>
            </a:r>
            <a:r>
              <a:rPr lang="en-GB" dirty="0"/>
              <a:t>^ is equal to the estimated signal at step </a:t>
            </a:r>
            <a:r>
              <a:rPr lang="en-GB" dirty="0" err="1"/>
              <a:t>i</a:t>
            </a:r>
            <a:r>
              <a:rPr lang="en-GB" dirty="0"/>
              <a:t> times the submatrix of the sensing matrix obtained at step </a:t>
            </a:r>
            <a:r>
              <a:rPr lang="en-GB" dirty="0" err="1"/>
              <a:t>i</a:t>
            </a:r>
            <a:r>
              <a:rPr lang="en-GB" dirty="0"/>
              <a:t> </a:t>
            </a:r>
          </a:p>
          <a:p>
            <a:pPr marL="171450" indent="-171450">
              <a:buFont typeface="Wingdings" panose="05000000000000000000" pitchFamily="2" charset="2"/>
              <a:buChar char="§"/>
            </a:pPr>
            <a:r>
              <a:rPr lang="en-GB" dirty="0"/>
              <a:t>This submatrix is composed of the selected columns of A. At step </a:t>
            </a:r>
            <a:r>
              <a:rPr lang="en-GB" dirty="0" err="1"/>
              <a:t>i</a:t>
            </a:r>
            <a:r>
              <a:rPr lang="en-GB" dirty="0"/>
              <a:t>, we select a column of A and then stack that column in the submatrix </a:t>
            </a:r>
            <a:r>
              <a:rPr lang="en-GB" dirty="0" err="1"/>
              <a:t>A_i</a:t>
            </a:r>
            <a:endParaRPr lang="en-GB" dirty="0"/>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At the first step, we correlate each column of the A matrix with the residual vector and pick the column with the maximum correlation</a:t>
            </a:r>
          </a:p>
          <a:p>
            <a:pPr marL="171450" indent="-171450">
              <a:buFont typeface="Wingdings" panose="05000000000000000000" pitchFamily="2" charset="2"/>
              <a:buChar char="§"/>
            </a:pPr>
            <a:r>
              <a:rPr lang="en-GB" dirty="0"/>
              <a:t>If the correlation coefficient is high, that means, I found a non-zero location in x</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We can interpret this step as follows</a:t>
            </a:r>
          </a:p>
          <a:p>
            <a:pPr marL="171450" indent="-171450">
              <a:buFont typeface="Wingdings" panose="05000000000000000000" pitchFamily="2" charset="2"/>
              <a:buChar char="§"/>
            </a:pPr>
            <a:r>
              <a:rPr lang="en-GB" dirty="0"/>
              <a:t>Assume that the normal of each column of A is nearly 1. If the x vectors has large numbers such as 100 and small numbers close to 0, then the correlation coefficient will be high for the column of A that corresponds to a large number in x. </a:t>
            </a:r>
          </a:p>
          <a:p>
            <a:pPr marL="171450" indent="-171450">
              <a:buFont typeface="Wingdings" panose="05000000000000000000" pitchFamily="2" charset="2"/>
              <a:buChar char="§"/>
            </a:pPr>
            <a:r>
              <a:rPr lang="en-GB" dirty="0"/>
              <a:t>I also put a simple experiment file here that illustrates this part only</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After picking the column, we stack the selected column in a submatrix Ai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Now, you can do the least square solution because you are working with an overdetermined system since the submatrix Ai is composed of the selected columns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Next, you update the residual.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You can iterate this until your residual vector is very small or until you select S columns in case you know the sparsity of the x vector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It is called orthogonal MP because the residual vector vi is always orthogonal to the columns that have already been selected. Therefore, the same column cannot be selected again in the next iteration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In other words, the effect of the non-zero location of x just obtained is removed from the residual for the next iteration</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As another option, of course, you can also keep track of the selected columns to avoid repetitive selection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indent="-171450">
              <a:buFont typeface="Wingdings" panose="05000000000000000000" pitchFamily="2" charset="2"/>
              <a:buChar char="§"/>
            </a:pPr>
            <a:endParaRPr lang="en-GB" dirty="0"/>
          </a:p>
          <a:p>
            <a:pPr marL="0" indent="0">
              <a:buFont typeface="Wingdings" panose="05000000000000000000" pitchFamily="2" charset="2"/>
              <a:buNone/>
            </a:pPr>
            <a:r>
              <a:rPr lang="en-GB" dirty="0"/>
              <a:t> </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45</a:t>
            </a:fld>
            <a:endParaRPr lang="en-US"/>
          </a:p>
        </p:txBody>
      </p:sp>
    </p:spTree>
    <p:extLst>
      <p:ext uri="{BB962C8B-B14F-4D97-AF65-F5344CB8AC3E}">
        <p14:creationId xmlns:p14="http://schemas.microsoft.com/office/powerpoint/2010/main" val="4007910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So far, we have seen convex relaxation and greedy strategies </a:t>
            </a:r>
          </a:p>
          <a:p>
            <a:pPr marL="171450" indent="-171450">
              <a:buFont typeface="Wingdings" panose="05000000000000000000" pitchFamily="2" charset="2"/>
              <a:buChar char="§"/>
            </a:pPr>
            <a:r>
              <a:rPr lang="en-GB" dirty="0"/>
              <a:t>We saw that LP algorithms or pursuit algorithms can be used</a:t>
            </a:r>
          </a:p>
          <a:p>
            <a:pPr marL="171450" indent="-171450">
              <a:buFont typeface="Wingdings" panose="05000000000000000000" pitchFamily="2" charset="2"/>
              <a:buChar char="§"/>
            </a:pPr>
            <a:r>
              <a:rPr lang="en-GB" dirty="0"/>
              <a:t>To repeat, greedy strategies like OMP are faster than LP solutions. However, greedy strategies can still be slow in large sized problems</a:t>
            </a:r>
          </a:p>
          <a:p>
            <a:pPr marL="171450" indent="-171450">
              <a:buFont typeface="Wingdings" panose="05000000000000000000" pitchFamily="2" charset="2"/>
              <a:buChar char="§"/>
            </a:pPr>
            <a:r>
              <a:rPr lang="en-GB" dirty="0"/>
              <a:t>Therefore, iterative thresholding algorithms can be preferred over the greedy algorithms </a:t>
            </a:r>
          </a:p>
          <a:p>
            <a:pPr marL="171450" indent="-171450">
              <a:buFont typeface="Wingdings" panose="05000000000000000000" pitchFamily="2" charset="2"/>
              <a:buChar char="§"/>
            </a:pPr>
            <a:r>
              <a:rPr lang="en-GB" dirty="0"/>
              <a:t>The simplest known thresholding algorithms are IHTA and ISTA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There are two steps in these algorithms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 first step is the gradient descent step, and the second step is the thresholding step</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indent="-171450">
              <a:buFont typeface="Wingdings" panose="05000000000000000000" pitchFamily="2" charset="2"/>
              <a:buChar char="§"/>
            </a:pPr>
            <a:r>
              <a:rPr lang="en-GB" dirty="0"/>
              <a:t>Let me first introduce the thresholding functions used in the second step</a:t>
            </a:r>
          </a:p>
          <a:p>
            <a:pPr marL="171450" indent="-171450">
              <a:buFont typeface="Wingdings" panose="05000000000000000000" pitchFamily="2" charset="2"/>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You can find two notations in the literature. The first notation is widely used whereas the second notation is  mostly used in </a:t>
            </a:r>
            <a:r>
              <a:rPr lang="en-GB" dirty="0" err="1"/>
              <a:t>Schniter’s</a:t>
            </a:r>
            <a:r>
              <a:rPr lang="en-GB" dirty="0"/>
              <a:t> and his colleagues’ papers, or </a:t>
            </a:r>
            <a:r>
              <a:rPr lang="en-GB" dirty="0" err="1"/>
              <a:t>Schniter’s</a:t>
            </a:r>
            <a:r>
              <a:rPr lang="en-GB" dirty="0"/>
              <a:t> papers in short</a:t>
            </a:r>
          </a:p>
          <a:p>
            <a:pPr marL="171450" indent="-171450">
              <a:buFont typeface="Wingdings" panose="05000000000000000000" pitchFamily="2" charset="2"/>
              <a:buChar char="§"/>
            </a:pPr>
            <a:r>
              <a:rPr lang="en-GB" dirty="0"/>
              <a:t>r is the vector input to the thresholding operator and sigma is the threshold “parameter”</a:t>
            </a:r>
          </a:p>
          <a:p>
            <a:pPr marL="171450" indent="-171450">
              <a:buFont typeface="Wingdings" panose="05000000000000000000" pitchFamily="2" charset="2"/>
              <a:buChar char="§"/>
            </a:pPr>
            <a:r>
              <a:rPr lang="en-GB" dirty="0"/>
              <a:t>T can be S sometimes to denote the soft-thresholding </a:t>
            </a:r>
          </a:p>
          <a:p>
            <a:pPr marL="171450" indent="-171450">
              <a:buFont typeface="Wingdings" panose="05000000000000000000" pitchFamily="2" charset="2"/>
              <a:buChar char="§"/>
            </a:pPr>
            <a:r>
              <a:rPr lang="en-GB" dirty="0"/>
              <a:t>I believe this notation difference comes due to the Bayesian inference framework in </a:t>
            </a:r>
            <a:r>
              <a:rPr lang="en-GB" dirty="0" err="1"/>
              <a:t>Schniter’s</a:t>
            </a:r>
            <a:r>
              <a:rPr lang="en-GB" dirty="0"/>
              <a:t> works</a:t>
            </a:r>
          </a:p>
          <a:p>
            <a:pPr marL="171450" indent="-171450">
              <a:buFont typeface="Wingdings" panose="05000000000000000000" pitchFamily="2" charset="2"/>
              <a:buChar char="§"/>
            </a:pPr>
            <a:r>
              <a:rPr lang="en-GB" dirty="0"/>
              <a:t>When we talk about the probability distribution of x, we write p(x) as you know. </a:t>
            </a:r>
          </a:p>
          <a:p>
            <a:pPr marL="171450" indent="-171450">
              <a:buFont typeface="Wingdings" panose="05000000000000000000" pitchFamily="2" charset="2"/>
              <a:buChar char="§"/>
            </a:pPr>
            <a:r>
              <a:rPr lang="en-GB" dirty="0"/>
              <a:t>If want to specify that the pdf of x is dependent of a “parameter” sigma, we write p(x; sigma). </a:t>
            </a:r>
          </a:p>
          <a:p>
            <a:pPr marL="171450" indent="-171450">
              <a:buFont typeface="Wingdings" panose="05000000000000000000" pitchFamily="2" charset="2"/>
              <a:buChar char="§"/>
            </a:pPr>
            <a:r>
              <a:rPr lang="en-GB" dirty="0"/>
              <a:t>Or if we want to write the posterior probability of x, we write p(</a:t>
            </a:r>
            <a:r>
              <a:rPr lang="en-GB" dirty="0" err="1"/>
              <a:t>x|y</a:t>
            </a:r>
            <a:r>
              <a:rPr lang="en-GB" dirty="0"/>
              <a:t>; sigma)</a:t>
            </a:r>
          </a:p>
          <a:p>
            <a:pPr marL="171450" indent="-171450">
              <a:buFont typeface="Wingdings" panose="05000000000000000000" pitchFamily="2" charset="2"/>
              <a:buChar char="§"/>
            </a:pPr>
            <a:r>
              <a:rPr lang="en-GB" dirty="0"/>
              <a:t>I think he wanted to have harmony in the notations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For simplicity, here I assume real values, but these thresholding functions can be easily extended to the complex case</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We can have a hard or soft thresholding</a:t>
            </a:r>
          </a:p>
          <a:p>
            <a:pPr marL="171450" lvl="0" indent="-171450">
              <a:buFont typeface="Wingdings" panose="05000000000000000000" pitchFamily="2" charset="2"/>
              <a:buChar char="§"/>
            </a:pPr>
            <a:endParaRPr lang="en-GB" dirty="0"/>
          </a:p>
          <a:p>
            <a:pPr marL="171450" lvl="0" indent="-171450">
              <a:buFont typeface="Wingdings" panose="05000000000000000000" pitchFamily="2" charset="2"/>
              <a:buChar char="§"/>
            </a:pPr>
            <a:r>
              <a:rPr lang="en-GB" dirty="0"/>
              <a:t>Hard thresholding function nulls the input if the input is a small value. Otherwise, it just passes the input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On the other hand, soft thresholding function shrinks the input by sigma towards zero if the absolute value of the input is larger than sigma, and nulls the input if the input value is small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Soft thresholding function is also called shrinkage function because it shrinks the input value by sigma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Here you see </a:t>
            </a:r>
            <a:r>
              <a:rPr lang="en-GB" dirty="0" err="1"/>
              <a:t>xn</a:t>
            </a:r>
            <a:r>
              <a:rPr lang="en-GB" dirty="0"/>
              <a:t>^ because as I said, thresholding algorithms are very simple. It is made of only two steps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After the gradient in the first step, we apply thresholding in the second step, where you obtain x^</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 iterative thresholding schemes are naïve approaches since they rely on the assumption that the input to the thresholding function is the true signal plus a noise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So, by thresholding, we are trying to remove out the noise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Therefore, they are also called denoiser based algorithms and we can use more complex denoisers than the hard and soft thresholding functions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 term denoiser is used in a probabilistic setting/framework mostly; that is, when we assume the sensing matrix A is for instance Gaussian. I will get into that later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dirty="0"/>
          </a:p>
          <a:p>
            <a:pPr marL="171450" lvl="0" indent="-171450">
              <a:buFont typeface="Wingdings" panose="05000000000000000000" pitchFamily="2" charset="2"/>
              <a:buChar char="§"/>
            </a:pPr>
            <a:endParaRPr lang="en-GB" dirty="0"/>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endParaRPr lang="en-GB" dirty="0"/>
          </a:p>
        </p:txBody>
      </p:sp>
      <p:sp>
        <p:nvSpPr>
          <p:cNvPr id="4" name="Slide Number Placeholder 3"/>
          <p:cNvSpPr>
            <a:spLocks noGrp="1"/>
          </p:cNvSpPr>
          <p:nvPr>
            <p:ph type="sldNum" sz="quarter" idx="5"/>
          </p:nvPr>
        </p:nvSpPr>
        <p:spPr/>
        <p:txBody>
          <a:bodyPr/>
          <a:lstStyle/>
          <a:p>
            <a:fld id="{94694D2D-388A-4C14-B659-82948C595DB2}" type="slidenum">
              <a:rPr lang="en-US" smtClean="0"/>
              <a:t>46</a:t>
            </a:fld>
            <a:endParaRPr lang="en-US"/>
          </a:p>
        </p:txBody>
      </p:sp>
    </p:spTree>
    <p:extLst>
      <p:ext uri="{BB962C8B-B14F-4D97-AF65-F5344CB8AC3E}">
        <p14:creationId xmlns:p14="http://schemas.microsoft.com/office/powerpoint/2010/main" val="1928853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When we have convex sets, in fact, ISTA is the proximal gradient descent algorithm</a:t>
                </a:r>
              </a:p>
              <a:p>
                <a:pPr marL="171450" indent="-171450">
                  <a:buFont typeface="Wingdings" panose="05000000000000000000" pitchFamily="2" charset="2"/>
                  <a:buChar char="§"/>
                </a:pPr>
                <a:r>
                  <a:rPr lang="en-GB" dirty="0"/>
                  <a:t>Since g(x)…. h(x) is convex but </a:t>
                </a:r>
                <a:r>
                  <a:rPr lang="en-GB" sz="1200" dirty="0">
                    <a:ln w="0"/>
                    <a:effectLst>
                      <a:outerShdw blurRad="38100" dist="19050" dir="2700000" algn="tl" rotWithShape="0">
                        <a:schemeClr val="dk1">
                          <a:alpha val="40000"/>
                        </a:schemeClr>
                      </a:outerShdw>
                    </a:effectLst>
                  </a:rPr>
                  <a:t>non-differentiable, we can apply PGD by proximal mapping of the h function (l1 norm) because we cannot simply use the gradient descent algorithm </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First, you apply the gradient descent for the g function and then apply the proximal operator for the h function</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In explicit terms, you step away from your current estimate in the direction of negative gradient of your g function. Then you input this new value to the proximal mapping of your h function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The result of this proximal operation is well-known, and it is the simple soft-thresholding function denoted by S sub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baseline="0" dirty="0"/>
                  <a:t>There is an important detail here. The threshold parameter is </a:t>
                </a:r>
                <a14:m>
                  <m:oMath xmlns:m="http://schemas.openxmlformats.org/officeDocument/2006/math">
                    <m:r>
                      <a:rPr lang="en-GB" sz="1200" b="0" i="1" smtClean="0">
                        <a:ln w="0"/>
                        <a:effectLst>
                          <a:outerShdw blurRad="38100" dist="19050" dir="2700000" algn="tl" rotWithShape="0">
                            <a:schemeClr val="dk1">
                              <a:alpha val="40000"/>
                            </a:schemeClr>
                          </a:outerShdw>
                        </a:effectLst>
                        <a:latin typeface="Cambria Math" panose="02040503050406030204" pitchFamily="18" charset="0"/>
                      </a:rPr>
                      <m:t>𝛽𝜆</m:t>
                    </m:r>
                  </m:oMath>
                </a14:m>
                <a:endParaRPr lang="en-GB" dirty="0"/>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For real numbers, this is </a:t>
                </a:r>
                <a14:m>
                  <m:oMath xmlns:m="http://schemas.openxmlformats.org/officeDocument/2006/math">
                    <m:f>
                      <m:fPr>
                        <m:ctrlPr>
                          <a:rPr lang="en-GB" sz="120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1200" i="1">
                            <a:ln w="0"/>
                            <a:effectLst>
                              <a:outerShdw blurRad="38100" dist="19050" dir="2700000" algn="tl" rotWithShape="0">
                                <a:schemeClr val="dk1">
                                  <a:alpha val="40000"/>
                                </a:schemeClr>
                              </a:outerShdw>
                            </a:effectLst>
                            <a:latin typeface="Cambria Math" panose="02040503050406030204" pitchFamily="18" charset="0"/>
                          </a:rPr>
                          <m:t>1</m:t>
                        </m:r>
                      </m:num>
                      <m:den>
                        <m:r>
                          <a:rPr lang="en-GB" sz="1200" b="0" i="1" smtClean="0">
                            <a:ln w="0"/>
                            <a:effectLst>
                              <a:outerShdw blurRad="38100" dist="19050" dir="2700000" algn="tl" rotWithShape="0">
                                <a:schemeClr val="dk1">
                                  <a:alpha val="40000"/>
                                </a:schemeClr>
                              </a:outerShdw>
                            </a:effectLst>
                            <a:latin typeface="Cambria Math" panose="02040503050406030204" pitchFamily="18" charset="0"/>
                          </a:rPr>
                          <m:t>2</m:t>
                        </m:r>
                        <m:r>
                          <a:rPr lang="en-GB" sz="1200" i="1">
                            <a:ln w="0"/>
                            <a:effectLst>
                              <a:outerShdw blurRad="38100" dist="19050" dir="2700000" algn="tl" rotWithShape="0">
                                <a:schemeClr val="dk1">
                                  <a:alpha val="40000"/>
                                </a:schemeClr>
                              </a:outerShdw>
                            </a:effectLst>
                            <a:latin typeface="Cambria Math" panose="02040503050406030204" pitchFamily="18" charset="0"/>
                          </a:rPr>
                          <m:t>𝛽</m:t>
                        </m:r>
                      </m:den>
                    </m:f>
                  </m:oMath>
                </a14:m>
                <a:r>
                  <a:rPr lang="en-GB" sz="1200" dirty="0">
                    <a:ln w="0"/>
                    <a:effectLst>
                      <a:outerShdw blurRad="38100" dist="19050" dir="2700000" algn="tl" rotWithShape="0">
                        <a:schemeClr val="dk1">
                          <a:alpha val="40000"/>
                        </a:schemeClr>
                      </a:outerShdw>
                    </a:effectLst>
                  </a:rPr>
                  <a:t> but for complex numbers, it is only </a:t>
                </a:r>
                <a14:m>
                  <m:oMath xmlns:m="http://schemas.openxmlformats.org/officeDocument/2006/math">
                    <m:f>
                      <m:fPr>
                        <m:ctrlPr>
                          <a:rPr lang="en-GB" sz="120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1200" i="1">
                            <a:ln w="0"/>
                            <a:effectLst>
                              <a:outerShdw blurRad="38100" dist="19050" dir="2700000" algn="tl" rotWithShape="0">
                                <a:schemeClr val="dk1">
                                  <a:alpha val="40000"/>
                                </a:schemeClr>
                              </a:outerShdw>
                            </a:effectLst>
                            <a:latin typeface="Cambria Math" panose="02040503050406030204" pitchFamily="18" charset="0"/>
                          </a:rPr>
                          <m:t>1</m:t>
                        </m:r>
                      </m:num>
                      <m:den>
                        <m:r>
                          <a:rPr lang="en-GB" sz="1200" i="1">
                            <a:ln w="0"/>
                            <a:effectLst>
                              <a:outerShdw blurRad="38100" dist="19050" dir="2700000" algn="tl" rotWithShape="0">
                                <a:schemeClr val="dk1">
                                  <a:alpha val="40000"/>
                                </a:schemeClr>
                              </a:outerShdw>
                            </a:effectLst>
                            <a:latin typeface="Cambria Math" panose="02040503050406030204" pitchFamily="18" charset="0"/>
                          </a:rPr>
                          <m:t>𝛽</m:t>
                        </m:r>
                      </m:den>
                    </m:f>
                  </m:oMath>
                </a14:m>
                <a:endParaRPr lang="en-GB" sz="1200" dirty="0">
                  <a:ln w="0"/>
                  <a:effectLst>
                    <a:outerShdw blurRad="38100" dist="19050" dir="2700000" algn="tl" rotWithShape="0">
                      <a:schemeClr val="dk1">
                        <a:alpha val="40000"/>
                      </a:schemeClr>
                    </a:outerShdw>
                  </a:effectLst>
                </a:endParaRPr>
              </a:p>
              <a:p>
                <a:pPr marL="628650" lvl="1" indent="-171450">
                  <a:buFont typeface="Wingdings" panose="05000000000000000000" pitchFamily="2" charset="2"/>
                  <a:buChar char="§"/>
                </a:pPr>
                <a:endParaRPr lang="en-US" dirty="0"/>
              </a:p>
              <a:p>
                <a:pPr marL="171450" lvl="0" indent="-171450">
                  <a:buFont typeface="Wingdings" panose="05000000000000000000" pitchFamily="2" charset="2"/>
                  <a:buChar char="§"/>
                </a:pPr>
                <a:endParaRPr lang="en-GB" dirty="0"/>
              </a:p>
            </p:txBody>
          </p:sp>
        </mc:Choice>
        <mc:Fallback xmlns="">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So far, we have seen relaxation and greedy strategies. We said LP can be used for relaxation approach and pursuit algorithms can be used for the greedy approach</a:t>
                </a:r>
              </a:p>
              <a:p>
                <a:pPr marL="171450" indent="-171450">
                  <a:buFont typeface="Wingdings" panose="05000000000000000000" pitchFamily="2" charset="2"/>
                  <a:buChar char="§"/>
                </a:pPr>
                <a:r>
                  <a:rPr lang="en-GB" dirty="0"/>
                  <a:t>Greedy strategies like OMP are faster than LP solutions. However, they can still be slow </a:t>
                </a:r>
              </a:p>
              <a:p>
                <a:pPr marL="171450" indent="-171450">
                  <a:buFont typeface="Wingdings" panose="05000000000000000000" pitchFamily="2" charset="2"/>
                  <a:buChar char="§"/>
                </a:pPr>
                <a:r>
                  <a:rPr lang="en-GB" dirty="0"/>
                  <a:t>However, iterative algorithms can be faster than OMP</a:t>
                </a:r>
              </a:p>
              <a:p>
                <a:pPr marL="171450" indent="-171450">
                  <a:buFont typeface="Wingdings" panose="05000000000000000000" pitchFamily="2" charset="2"/>
                  <a:buChar char="§"/>
                </a:pPr>
                <a:r>
                  <a:rPr lang="en-GB" dirty="0"/>
                  <a:t>The simplest known is ISTA. For convex sets, ISTA is the proximal gradient descent algorithm</a:t>
                </a:r>
              </a:p>
              <a:p>
                <a:pPr marL="171450" indent="-171450">
                  <a:buFont typeface="Wingdings" panose="05000000000000000000" pitchFamily="2" charset="2"/>
                  <a:buChar char="§"/>
                </a:pPr>
                <a:r>
                  <a:rPr lang="en-GB" dirty="0"/>
                  <a:t>Since h(x) is convex + </a:t>
                </a:r>
                <a:r>
                  <a:rPr lang="en-GB" sz="1200" dirty="0">
                    <a:ln w="0"/>
                    <a:effectLst>
                      <a:outerShdw blurRad="38100" dist="19050" dir="2700000" algn="tl" rotWithShape="0">
                        <a:schemeClr val="dk1">
                          <a:alpha val="40000"/>
                        </a:schemeClr>
                      </a:outerShdw>
                    </a:effectLst>
                  </a:rPr>
                  <a:t>non-differentiable, we can apply PGD by proximal mapping of the h function (l1 norm) (we cannot simply use the gradient descent algorithm). </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First you apply the gradient descent for the function and then apply the proximal operator</a:t>
                </a:r>
              </a:p>
              <a:p>
                <a:pPr marL="171450" indent="-171450">
                  <a:buFont typeface="Wingdings" panose="05000000000000000000" pitchFamily="2" charset="2"/>
                  <a:buChar char="§"/>
                </a:pPr>
                <a:r>
                  <a:rPr lang="en-GB" sz="1200" dirty="0">
                    <a:ln w="0"/>
                    <a:effectLst>
                      <a:outerShdw blurRad="38100" dist="19050" dir="2700000" algn="tl" rotWithShape="0">
                        <a:schemeClr val="dk1">
                          <a:alpha val="40000"/>
                        </a:schemeClr>
                      </a:outerShdw>
                    </a:effectLst>
                  </a:rPr>
                  <a:t>And the result is the proximal operator of l1 norm with the parameter </a:t>
                </a:r>
                <a:r>
                  <a:rPr lang="en-GB" sz="1200" i="0">
                    <a:ln w="0"/>
                    <a:effectLst>
                      <a:outerShdw blurRad="38100" dist="19050" dir="2700000" algn="tl" rotWithShape="0">
                        <a:schemeClr val="dk1">
                          <a:alpha val="40000"/>
                        </a:schemeClr>
                      </a:outerShdw>
                    </a:effectLst>
                    <a:latin typeface="Cambria Math" panose="02040503050406030204" pitchFamily="18" charset="0"/>
                  </a:rPr>
                  <a:t>𝛽𝜆</a:t>
                </a:r>
                <a:r>
                  <a:rPr lang="en-GB" dirty="0"/>
                  <a:t>. For real numbers,</a:t>
                </a:r>
                <a:r>
                  <a:rPr lang="en-GB" baseline="0" dirty="0"/>
                  <a:t> it should be </a:t>
                </a:r>
                <a:r>
                  <a:rPr lang="en-GB" sz="1200" b="0" i="0">
                    <a:ln w="0"/>
                    <a:effectLst>
                      <a:outerShdw blurRad="38100" dist="19050" dir="2700000" algn="tl" rotWithShape="0">
                        <a:schemeClr val="dk1">
                          <a:alpha val="40000"/>
                        </a:schemeClr>
                      </a:outerShdw>
                    </a:effectLst>
                    <a:latin typeface="Cambria Math" panose="02040503050406030204" pitchFamily="18" charset="0"/>
                  </a:rPr>
                  <a:t>1/2𝛽𝜆</a:t>
                </a:r>
                <a:r>
                  <a:rPr lang="en-GB" dirty="0"/>
                  <a:t>, but for complex numbers, it is just </a:t>
                </a:r>
                <a:r>
                  <a:rPr lang="en-GB" sz="1200" b="0" i="0">
                    <a:ln w="0"/>
                    <a:effectLst>
                      <a:outerShdw blurRad="38100" dist="19050" dir="2700000" algn="tl" rotWithShape="0">
                        <a:schemeClr val="dk1">
                          <a:alpha val="40000"/>
                        </a:schemeClr>
                      </a:outerShdw>
                    </a:effectLst>
                    <a:latin typeface="Cambria Math" panose="02040503050406030204" pitchFamily="18" charset="0"/>
                  </a:rPr>
                  <a:t>1/𝛽𝜆</a:t>
                </a:r>
                <a:endParaRPr lang="en-GB" dirty="0"/>
              </a:p>
              <a:p>
                <a:pPr marL="171450" indent="-171450">
                  <a:buFont typeface="Wingdings" panose="05000000000000000000" pitchFamily="2" charset="2"/>
                  <a:buChar char="§"/>
                </a:pPr>
                <a:r>
                  <a:rPr lang="en-GB" dirty="0"/>
                  <a:t>The result of this is a soft-thresholding of the input at the parameter </a:t>
                </a:r>
                <a:r>
                  <a:rPr lang="en-GB" sz="1200" b="0" i="0">
                    <a:ln w="0"/>
                    <a:effectLst>
                      <a:outerShdw blurRad="38100" dist="19050" dir="2700000" algn="tl" rotWithShape="0">
                        <a:schemeClr val="dk1">
                          <a:alpha val="40000"/>
                        </a:schemeClr>
                      </a:outerShdw>
                    </a:effectLst>
                    <a:latin typeface="Cambria Math" panose="02040503050406030204" pitchFamily="18" charset="0"/>
                  </a:rPr>
                  <a:t>𝛽𝜆</a:t>
                </a:r>
                <a:r>
                  <a:rPr lang="en-GB" dirty="0"/>
                  <a:t>. This notation (S…) is more widely known</a:t>
                </a:r>
                <a:r>
                  <a:rPr lang="en-GB" baseline="0" dirty="0"/>
                  <a:t> and used. This notation </a:t>
                </a:r>
                <a:r>
                  <a:rPr lang="en-GB" sz="12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𝜼</a:t>
                </a:r>
                <a:r>
                  <a:rPr lang="en-GB" dirty="0"/>
                  <a:t> is from </a:t>
                </a:r>
                <a:r>
                  <a:rPr lang="en-GB" dirty="0" err="1"/>
                  <a:t>Schniter’s</a:t>
                </a:r>
                <a:r>
                  <a:rPr lang="en-GB" dirty="0"/>
                  <a:t> papers.</a:t>
                </a:r>
                <a:r>
                  <a:rPr lang="en-GB" baseline="0" dirty="0"/>
                  <a:t> Also there might be a typo in his paper, the thresholding is given as </a:t>
                </a:r>
                <a:r>
                  <a:rPr lang="en-GB" sz="1200" b="0" i="0">
                    <a:ln w="0"/>
                    <a:effectLst>
                      <a:outerShdw blurRad="38100" dist="19050" dir="2700000" algn="tl" rotWithShape="0">
                        <a:schemeClr val="dk1">
                          <a:alpha val="40000"/>
                        </a:schemeClr>
                      </a:outerShdw>
                    </a:effectLst>
                    <a:latin typeface="Cambria Math" panose="02040503050406030204" pitchFamily="18" charset="0"/>
                  </a:rPr>
                  <a:t>𝜆</a:t>
                </a:r>
                <a:r>
                  <a:rPr lang="en-GB" dirty="0"/>
                  <a:t> but it should be </a:t>
                </a:r>
                <a:r>
                  <a:rPr lang="en-GB" sz="1200" b="0" i="0">
                    <a:ln w="0"/>
                    <a:effectLst>
                      <a:outerShdw blurRad="38100" dist="19050" dir="2700000" algn="tl" rotWithShape="0">
                        <a:schemeClr val="dk1">
                          <a:alpha val="40000"/>
                        </a:schemeClr>
                      </a:outerShdw>
                    </a:effectLst>
                    <a:latin typeface="Cambria Math" panose="02040503050406030204" pitchFamily="18" charset="0"/>
                  </a:rPr>
                  <a:t>𝛽𝜆</a:t>
                </a:r>
                <a:r>
                  <a:rPr lang="en-GB" dirty="0"/>
                  <a:t> I guess. So I just wrote sigma there</a:t>
                </a:r>
                <a:r>
                  <a:rPr lang="en-GB" baseline="0" dirty="0"/>
                  <a:t> as a general parameter</a:t>
                </a:r>
                <a:endParaRPr lang="en-GB" dirty="0"/>
              </a:p>
              <a:p>
                <a:pPr marL="628650" lvl="1" indent="-171450">
                  <a:buFont typeface="Wingdings" panose="05000000000000000000" pitchFamily="2" charset="2"/>
                  <a:buChar char="§"/>
                </a:pPr>
                <a:endParaRPr lang="en-US" dirty="0"/>
              </a:p>
            </p:txBody>
          </p:sp>
        </mc:Fallback>
      </mc:AlternateContent>
      <p:sp>
        <p:nvSpPr>
          <p:cNvPr id="4" name="Slide Number Placeholder 3"/>
          <p:cNvSpPr>
            <a:spLocks noGrp="1"/>
          </p:cNvSpPr>
          <p:nvPr>
            <p:ph type="sldNum" sz="quarter" idx="5"/>
          </p:nvPr>
        </p:nvSpPr>
        <p:spPr/>
        <p:txBody>
          <a:bodyPr/>
          <a:lstStyle/>
          <a:p>
            <a:fld id="{94694D2D-388A-4C14-B659-82948C595DB2}" type="slidenum">
              <a:rPr lang="en-US" smtClean="0"/>
              <a:t>47</a:t>
            </a:fld>
            <a:endParaRPr lang="en-US"/>
          </a:p>
        </p:txBody>
      </p:sp>
    </p:spTree>
    <p:extLst>
      <p:ext uri="{BB962C8B-B14F-4D97-AF65-F5344CB8AC3E}">
        <p14:creationId xmlns:p14="http://schemas.microsoft.com/office/powerpoint/2010/main" val="2702856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
            </a:pPr>
            <a:r>
              <a:rPr lang="en-GB" dirty="0"/>
              <a:t>Now, I change the title to iterative algorithms for brevity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Also, from now on, I will use only </a:t>
            </a:r>
            <a:r>
              <a:rPr lang="en-GB" dirty="0" err="1"/>
              <a:t>Schniter’s</a:t>
            </a:r>
            <a:r>
              <a:rPr lang="en-GB" dirty="0"/>
              <a:t> notation</a:t>
            </a:r>
          </a:p>
          <a:p>
            <a:pPr marL="171450" lvl="0" indent="-171450">
              <a:buFont typeface="Wingdings" panose="05000000000000000000" pitchFamily="2" charset="2"/>
              <a:buChar char="§"/>
            </a:pPr>
            <a:r>
              <a:rPr lang="en-GB" dirty="0"/>
              <a:t>Again, first we do gradient descent on the least square term</a:t>
            </a:r>
          </a:p>
          <a:p>
            <a:pPr marL="171450" lvl="0" indent="-171450">
              <a:buFont typeface="Wingdings" panose="05000000000000000000" pitchFamily="2" charset="2"/>
              <a:buChar char="§"/>
            </a:pPr>
            <a:r>
              <a:rPr lang="en-GB" dirty="0"/>
              <a:t>Then we apply proximal operator on the l1 norm which is in fact a shrinkage/soft-thresholding function</a:t>
            </a:r>
          </a:p>
          <a:p>
            <a:pPr marL="171450" lvl="0" indent="-171450">
              <a:buFont typeface="Wingdings" panose="05000000000000000000" pitchFamily="2" charset="2"/>
              <a:buChar char="§"/>
            </a:pPr>
            <a:r>
              <a:rPr lang="en-GB" dirty="0"/>
              <a:t>It is visually shown here</a:t>
            </a:r>
          </a:p>
          <a:p>
            <a:pPr marL="171450" lvl="0" indent="-171450">
              <a:buFont typeface="Wingdings" panose="05000000000000000000" pitchFamily="2" charset="2"/>
              <a:buChar char="§"/>
            </a:pPr>
            <a:r>
              <a:rPr lang="en-GB" dirty="0"/>
              <a:t>On the right side, you see hard thresholding function, which takes you right on the axis at each step, whereas on the left, you slowly get close to the axis. </a:t>
            </a:r>
          </a:p>
          <a:p>
            <a:pPr marL="171450" lvl="0" indent="-171450">
              <a:buFont typeface="Wingdings" panose="05000000000000000000" pitchFamily="2" charset="2"/>
              <a:buChar char="§"/>
            </a:pPr>
            <a:r>
              <a:rPr lang="en-GB" dirty="0"/>
              <a:t>Because at each step, ISTA either shrinks or nulls the input whereas IHTA either keeps or nulls the input</a:t>
            </a:r>
          </a:p>
          <a:p>
            <a:pPr marL="171450" lvl="0" indent="-171450">
              <a:buFont typeface="Wingdings" panose="05000000000000000000" pitchFamily="2" charset="2"/>
              <a:buChar char="§"/>
            </a:pPr>
            <a:r>
              <a:rPr lang="en-GB" dirty="0"/>
              <a:t>So in these plots, the authors want to stress this difference</a:t>
            </a: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48</a:t>
            </a:fld>
            <a:endParaRPr lang="en-US"/>
          </a:p>
        </p:txBody>
      </p:sp>
    </p:spTree>
    <p:extLst>
      <p:ext uri="{BB962C8B-B14F-4D97-AF65-F5344CB8AC3E}">
        <p14:creationId xmlns:p14="http://schemas.microsoft.com/office/powerpoint/2010/main" val="3827449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
            </a:pPr>
            <a:r>
              <a:rPr lang="en-GB" dirty="0"/>
              <a:t>In this slide, let’s move from deterministic setting to the random setting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dirty="0"/>
              <a:t>We want to give an intuitive explanation roughly before moving on to the AMP algorithm because AMP is derived in the probabilistic setting</a:t>
            </a:r>
          </a:p>
          <a:p>
            <a:pPr marL="171450" lvl="0" indent="-171450">
              <a:buFont typeface="Wingdings" panose="05000000000000000000" pitchFamily="2" charset="2"/>
              <a:buChar char="§"/>
            </a:pPr>
            <a:r>
              <a:rPr lang="en-GB" dirty="0"/>
              <a:t>So we assume we have a random A matrix with Gaussian elements</a:t>
            </a:r>
          </a:p>
          <a:p>
            <a:pPr marL="171450" lvl="0" indent="-171450">
              <a:buFont typeface="Wingdings" panose="05000000000000000000" pitchFamily="2" charset="2"/>
              <a:buChar char="§"/>
            </a:pPr>
            <a:r>
              <a:rPr lang="en-GB" dirty="0"/>
              <a:t>In the random setting, it is easier to discuss that the shrinkage function acts as a denoising function</a:t>
            </a:r>
          </a:p>
          <a:p>
            <a:pPr marL="171450" lvl="0" indent="-171450">
              <a:buFont typeface="Wingdings" panose="05000000000000000000" pitchFamily="2" charset="2"/>
              <a:buChar char="§"/>
            </a:pPr>
            <a:r>
              <a:rPr lang="en-GB" dirty="0"/>
              <a:t>However, I will keep the discussion simple here</a:t>
            </a:r>
          </a:p>
          <a:p>
            <a:pPr marL="171450" lvl="0" indent="-171450">
              <a:buFont typeface="Wingdings" panose="05000000000000000000" pitchFamily="2" charset="2"/>
              <a:buChar char="§"/>
            </a:pPr>
            <a:endParaRPr lang="en-GB" dirty="0"/>
          </a:p>
          <a:p>
            <a:pPr marL="171450" lvl="0" indent="-171450">
              <a:buFont typeface="Wingdings" panose="05000000000000000000" pitchFamily="2" charset="2"/>
              <a:buChar char="§"/>
            </a:pPr>
            <a:r>
              <a:rPr lang="en-GB" dirty="0"/>
              <a:t>As I said before, by applying the shrinkage function to the input, we implicitly assume that our input to the shrinkage function is a noisy observation of the true x signal which is denoted by x0 here</a:t>
            </a:r>
          </a:p>
          <a:p>
            <a:pPr marL="171450" lvl="0" indent="-171450">
              <a:buFont typeface="Wingdings" panose="05000000000000000000" pitchFamily="2" charset="2"/>
              <a:buChar char="§"/>
            </a:pPr>
            <a:endParaRPr lang="en-GB" dirty="0"/>
          </a:p>
          <a:p>
            <a:pPr marL="171450" lvl="0" indent="-171450">
              <a:buFont typeface="Wingdings" panose="05000000000000000000" pitchFamily="2" charset="2"/>
              <a:buChar char="§"/>
            </a:pPr>
            <a:r>
              <a:rPr lang="en-GB" dirty="0"/>
              <a:t>Let’s assume the noiseless case </a:t>
            </a:r>
          </a:p>
          <a:p>
            <a:pPr marL="171450" lvl="0" indent="-171450">
              <a:buFont typeface="Wingdings" panose="05000000000000000000" pitchFamily="2" charset="2"/>
              <a:buChar char="§"/>
            </a:pPr>
            <a:r>
              <a:rPr lang="en-GB" dirty="0"/>
              <a:t>If A …, that is …, then </a:t>
            </a:r>
            <a:r>
              <a:rPr lang="en-GB" dirty="0" err="1"/>
              <a:t>A^Hy</a:t>
            </a:r>
            <a:r>
              <a:rPr lang="en-GB" dirty="0"/>
              <a:t>=… can recover us the true signal</a:t>
            </a:r>
          </a:p>
          <a:p>
            <a:pPr marL="171450" lvl="0" indent="-171450">
              <a:buFont typeface="Wingdings" panose="05000000000000000000" pitchFamily="2" charset="2"/>
              <a:buChar char="§"/>
            </a:pPr>
            <a:r>
              <a:rPr lang="en-GB" dirty="0"/>
              <a:t>At step 1, we apply </a:t>
            </a:r>
            <a:r>
              <a:rPr lang="en-GB" dirty="0" err="1"/>
              <a:t>A^Hy</a:t>
            </a:r>
            <a:r>
              <a:rPr lang="en-GB" dirty="0"/>
              <a:t>, which can be rewritten as …</a:t>
            </a:r>
          </a:p>
          <a:p>
            <a:pPr marL="171450" lvl="0" indent="-171450">
              <a:buFont typeface="Wingdings" panose="05000000000000000000" pitchFamily="2" charset="2"/>
              <a:buChar char="§"/>
            </a:pPr>
            <a:r>
              <a:rPr lang="en-GB" dirty="0"/>
              <a:t>If A is orthonormal, we can terminate because we can recover the true signal</a:t>
            </a:r>
          </a:p>
          <a:p>
            <a:pPr marL="171450" lvl="0" indent="-171450">
              <a:buFont typeface="Wingdings" panose="05000000000000000000" pitchFamily="2" charset="2"/>
              <a:buChar char="§"/>
            </a:pPr>
            <a:r>
              <a:rPr lang="en-GB" dirty="0"/>
              <a:t>If not, Bx0 cannot be equal to zero, then we have the true signal plus a noise term whose power is </a:t>
            </a:r>
            <a:r>
              <a:rPr lang="en-GB" dirty="0" err="1"/>
              <a:t>Bxo</a:t>
            </a:r>
            <a:r>
              <a:rPr lang="en-GB" dirty="0"/>
              <a:t> norm square</a:t>
            </a:r>
          </a:p>
          <a:p>
            <a:pPr marL="171450" lvl="0" indent="-171450">
              <a:buFont typeface="Wingdings" panose="05000000000000000000" pitchFamily="2" charset="2"/>
              <a:buChar char="§"/>
            </a:pPr>
            <a:r>
              <a:rPr lang="en-GB" dirty="0"/>
              <a:t>So if we can set the threshold to the standard deviation of noise, we can recover the true signal</a:t>
            </a:r>
          </a:p>
          <a:p>
            <a:pPr marL="171450" lvl="0" indent="-171450">
              <a:buFont typeface="Wingdings" panose="05000000000000000000" pitchFamily="2" charset="2"/>
              <a:buChar char="§"/>
            </a:pPr>
            <a:r>
              <a:rPr lang="en-GB" dirty="0"/>
              <a:t>But assume we have some x^ estimate from the first step by choosing some threshold. And we know from our experience that this estimate will be closer to x0</a:t>
            </a:r>
          </a:p>
          <a:p>
            <a:pPr marL="171450" lvl="0" indent="-171450">
              <a:buFont typeface="Wingdings" panose="05000000000000000000" pitchFamily="2" charset="2"/>
              <a:buChar char="§"/>
            </a:pPr>
            <a:r>
              <a:rPr lang="en-GB" dirty="0"/>
              <a:t>Then in the next step, we subtract the y^ estimate from y, that is we evaluate the residual y-</a:t>
            </a:r>
            <a:r>
              <a:rPr lang="en-GB" dirty="0" err="1"/>
              <a:t>Ax</a:t>
            </a:r>
            <a:r>
              <a:rPr lang="en-GB" dirty="0"/>
              <a:t>^, which can be rewritten in this format</a:t>
            </a:r>
          </a:p>
          <a:p>
            <a:pPr marL="171450" lvl="0" indent="-171450">
              <a:buFont typeface="Wingdings" panose="05000000000000000000" pitchFamily="2" charset="2"/>
              <a:buChar char="§"/>
            </a:pPr>
            <a:r>
              <a:rPr lang="en-GB" dirty="0"/>
              <a:t>Again if A is orthonormal…</a:t>
            </a:r>
          </a:p>
          <a:p>
            <a:pPr marL="171450" lvl="0" indent="-171450">
              <a:buFont typeface="Wingdings" panose="05000000000000000000" pitchFamily="2" charset="2"/>
              <a:buChar char="§"/>
            </a:pPr>
            <a:r>
              <a:rPr lang="en-GB" dirty="0"/>
              <a:t>If not, again we have a noise term but this time, the noise power is smaller than the noise power in the first iteration</a:t>
            </a:r>
          </a:p>
          <a:p>
            <a:pPr marL="171450" lvl="0" indent="-171450">
              <a:buFont typeface="Wingdings" panose="05000000000000000000" pitchFamily="2" charset="2"/>
              <a:buChar char="§"/>
            </a:pPr>
            <a:r>
              <a:rPr lang="en-GB" dirty="0"/>
              <a:t>Therefore, in the second step, we are expected to achieve a more accurate estimation since the noise power is lower than the noise power in the previous step</a:t>
            </a:r>
          </a:p>
          <a:p>
            <a:pPr marL="171450" lvl="0" indent="-171450">
              <a:buFont typeface="Wingdings" panose="05000000000000000000" pitchFamily="2" charset="2"/>
              <a:buChar char="§"/>
            </a:pPr>
            <a:r>
              <a:rPr lang="en-GB" dirty="0"/>
              <a:t>As a result, at each iteration, we are expected to get more accurate results</a:t>
            </a:r>
          </a:p>
          <a:p>
            <a:pPr marL="171450" lvl="0" indent="-171450">
              <a:buFont typeface="Wingdings" panose="05000000000000000000" pitchFamily="2" charset="2"/>
              <a:buChar char="§"/>
            </a:pPr>
            <a:endParaRPr lang="en-GB" dirty="0"/>
          </a:p>
          <a:p>
            <a:pPr marL="171450" lvl="0" indent="-171450">
              <a:buFont typeface="Wingdings" panose="05000000000000000000" pitchFamily="2" charset="2"/>
              <a:buChar char="§"/>
            </a:pPr>
            <a:r>
              <a:rPr lang="en-GB" dirty="0"/>
              <a:t>To repeat again, in this slide, we learn two things</a:t>
            </a:r>
          </a:p>
          <a:p>
            <a:pPr marL="171450" lvl="0" indent="-171450">
              <a:buFont typeface="Wingdings" panose="05000000000000000000" pitchFamily="2" charset="2"/>
              <a:buChar char="§"/>
            </a:pPr>
            <a:r>
              <a:rPr lang="en-GB" dirty="0"/>
              <a:t>Iterative thresholding schemes are naïve approaches since they assume the input to the shrinkage function is the true signal plus a noise</a:t>
            </a:r>
          </a:p>
          <a:p>
            <a:pPr marL="171450" lvl="0" indent="-171450">
              <a:buFont typeface="Wingdings" panose="05000000000000000000" pitchFamily="2" charset="2"/>
              <a:buChar char="§"/>
            </a:pPr>
            <a:r>
              <a:rPr lang="en-GB" dirty="0"/>
              <a:t>Then we understand that our eta function is in fact a denoising function</a:t>
            </a:r>
          </a:p>
          <a:p>
            <a:pPr marL="171450" lvl="0" indent="-171450">
              <a:buFont typeface="Wingdings" panose="05000000000000000000" pitchFamily="2" charset="2"/>
              <a:buChar char="§"/>
            </a:pPr>
            <a:endParaRPr lang="en-GB" dirty="0"/>
          </a:p>
          <a:p>
            <a:pPr marL="171450" lvl="0" indent="-171450">
              <a:buFont typeface="Wingdings" panose="05000000000000000000" pitchFamily="2" charset="2"/>
              <a:buChar char="§"/>
            </a:pPr>
            <a:r>
              <a:rPr lang="en-GB" dirty="0"/>
              <a:t>We can use more complex denoising functions for wireless communications applications that can be borrowed from image denoising publications </a:t>
            </a:r>
          </a:p>
          <a:p>
            <a:pPr marL="171450" lvl="0" indent="-171450">
              <a:buFont typeface="Wingdings" panose="05000000000000000000" pitchFamily="2" charset="2"/>
              <a:buChar char="§"/>
            </a:pPr>
            <a:r>
              <a:rPr lang="en-GB" dirty="0"/>
              <a:t>We will talk about these advanced denoisers soon</a:t>
            </a:r>
          </a:p>
          <a:p>
            <a:pPr marL="171450" lvl="0" indent="-171450">
              <a:buFont typeface="Wingdings" panose="05000000000000000000" pitchFamily="2" charset="2"/>
              <a:buChar char="§"/>
            </a:pPr>
            <a:endParaRPr lang="en-GB" dirty="0"/>
          </a:p>
          <a:p>
            <a:pPr marL="171450" lvl="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49</a:t>
            </a:fld>
            <a:endParaRPr lang="en-US"/>
          </a:p>
        </p:txBody>
      </p:sp>
    </p:spTree>
    <p:extLst>
      <p:ext uri="{BB962C8B-B14F-4D97-AF65-F5344CB8AC3E}">
        <p14:creationId xmlns:p14="http://schemas.microsoft.com/office/powerpoint/2010/main" val="3116709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Now, let me introduce the AMP algorithm</a:t>
            </a:r>
          </a:p>
          <a:p>
            <a:pPr marL="171450" indent="-171450">
              <a:buFont typeface="Wingdings" panose="05000000000000000000" pitchFamily="2" charset="2"/>
              <a:buChar char="§"/>
            </a:pPr>
            <a:r>
              <a:rPr lang="en-GB" dirty="0"/>
              <a:t>To compare side by side, here I rewrite the ISTA steps by introducing the residual variable v</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For the same LASSO problem, AMP solution is given here</a:t>
            </a:r>
          </a:p>
          <a:p>
            <a:pPr marL="171450" indent="-171450">
              <a:buFont typeface="Wingdings" panose="05000000000000000000" pitchFamily="2" charset="2"/>
              <a:buChar char="§"/>
            </a:pPr>
            <a:r>
              <a:rPr lang="en-GB" dirty="0"/>
              <a:t>As you see, the iterations are almost same with ISTA except two points </a:t>
            </a:r>
          </a:p>
          <a:p>
            <a:pPr marL="628650" lvl="1" indent="-171450">
              <a:buFont typeface="Wingdings" panose="05000000000000000000" pitchFamily="2" charset="2"/>
              <a:buChar char="§"/>
            </a:pPr>
            <a:r>
              <a:rPr lang="en-GB" dirty="0"/>
              <a:t>You have the additional term which is called Onsager correction term</a:t>
            </a:r>
          </a:p>
          <a:p>
            <a:pPr marL="628650" lvl="1" indent="-171450">
              <a:buFont typeface="Wingdings" panose="05000000000000000000" pitchFamily="2" charset="2"/>
              <a:buChar char="§"/>
            </a:pPr>
            <a:r>
              <a:rPr lang="en-GB" dirty="0"/>
              <a:t>Your threshold is iteration dependent. The threshold value changes with iteration and the threshold is set equal to the standard-deviation of the residual term</a:t>
            </a:r>
          </a:p>
          <a:p>
            <a:pPr marL="171450" lvl="0" indent="-171450">
              <a:buFont typeface="Wingdings" panose="05000000000000000000" pitchFamily="2" charset="2"/>
              <a:buChar char="§"/>
            </a:pPr>
            <a:endParaRPr lang="en-US" dirty="0"/>
          </a:p>
          <a:p>
            <a:pPr marL="171450" lvl="0" indent="-171450">
              <a:buFont typeface="Wingdings" panose="05000000000000000000" pitchFamily="2" charset="2"/>
              <a:buChar char="§"/>
            </a:pPr>
            <a:r>
              <a:rPr lang="en-US" dirty="0"/>
              <a:t>I want to talk about the AMP algorithm by words only at this point</a:t>
            </a:r>
          </a:p>
          <a:p>
            <a:pPr marL="171450" lvl="0" indent="-171450">
              <a:buFont typeface="Wingdings" panose="05000000000000000000" pitchFamily="2" charset="2"/>
              <a:buChar char="§"/>
            </a:pPr>
            <a:r>
              <a:rPr lang="en-US" dirty="0"/>
              <a:t>These steps are derived through AMP technique in a probabilistic setting. For ISTA, we do not have such a probabilistic derivation</a:t>
            </a:r>
          </a:p>
          <a:p>
            <a:pPr marL="171450" lvl="0" indent="-171450">
              <a:buFont typeface="Wingdings" panose="05000000000000000000" pitchFamily="2" charset="2"/>
              <a:buChar char="§"/>
            </a:pPr>
            <a:r>
              <a:rPr lang="en-US" dirty="0"/>
              <a:t>Message passing techniques, also known as belief propagation techniques, are for high dimensional problems</a:t>
            </a:r>
          </a:p>
          <a:p>
            <a:pPr marL="171450" lvl="0" indent="-171450">
              <a:buFont typeface="Wingdings" panose="05000000000000000000" pitchFamily="2" charset="2"/>
              <a:buChar char="§"/>
            </a:pPr>
            <a:r>
              <a:rPr lang="en-US" dirty="0"/>
              <a:t>Therefore, under high dimensional problems, we can do approximations in the probabilistic setting such as by using the central limit theorem (Taylor series approximation is also used just to note)</a:t>
            </a:r>
          </a:p>
          <a:p>
            <a:pPr marL="171450" lvl="0" indent="-171450">
              <a:buFont typeface="Wingdings" panose="05000000000000000000" pitchFamily="2" charset="2"/>
              <a:buChar char="§"/>
            </a:pPr>
            <a:r>
              <a:rPr lang="en-US" dirty="0"/>
              <a:t>AMP algorithm is proven to be accurate in the large system limit when M/N converges to a constant as M and N scale to infinity</a:t>
            </a:r>
          </a:p>
          <a:p>
            <a:pPr marL="171450" lvl="0" indent="-171450">
              <a:buFont typeface="Wingdings" panose="05000000000000000000" pitchFamily="2" charset="2"/>
              <a:buChar char="§"/>
            </a:pPr>
            <a:r>
              <a:rPr lang="en-US" dirty="0"/>
              <a:t>As I said, I will get into these details in the next presentation</a:t>
            </a:r>
          </a:p>
          <a:p>
            <a:pPr marL="171450" lvl="0" indent="-171450">
              <a:buFont typeface="Wingdings" panose="05000000000000000000" pitchFamily="2" charset="2"/>
              <a:buChar char="§"/>
            </a:pPr>
            <a:r>
              <a:rPr lang="en-US" dirty="0"/>
              <a:t>But for now, we can learn that these steps are derived from a probabilistic perspective by using the AMP technique</a:t>
            </a:r>
          </a:p>
        </p:txBody>
      </p:sp>
      <p:sp>
        <p:nvSpPr>
          <p:cNvPr id="4" name="Slide Number Placeholder 3"/>
          <p:cNvSpPr>
            <a:spLocks noGrp="1"/>
          </p:cNvSpPr>
          <p:nvPr>
            <p:ph type="sldNum" sz="quarter" idx="5"/>
          </p:nvPr>
        </p:nvSpPr>
        <p:spPr/>
        <p:txBody>
          <a:bodyPr/>
          <a:lstStyle/>
          <a:p>
            <a:fld id="{94694D2D-388A-4C14-B659-82948C595DB2}" type="slidenum">
              <a:rPr lang="en-US" smtClean="0"/>
              <a:t>50</a:t>
            </a:fld>
            <a:endParaRPr lang="en-US"/>
          </a:p>
        </p:txBody>
      </p:sp>
    </p:spTree>
    <p:extLst>
      <p:ext uri="{BB962C8B-B14F-4D97-AF65-F5344CB8AC3E}">
        <p14:creationId xmlns:p14="http://schemas.microsoft.com/office/powerpoint/2010/main" val="1013391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
            </a:pPr>
            <a:r>
              <a:rPr lang="en-US" dirty="0"/>
              <a:t>So what is the benefit of the Onsager correction term?</a:t>
            </a:r>
          </a:p>
          <a:p>
            <a:pPr marL="171450" lvl="0" indent="-171450">
              <a:buFont typeface="Wingdings" panose="05000000000000000000" pitchFamily="2" charset="2"/>
              <a:buChar char="§"/>
            </a:pPr>
            <a:r>
              <a:rPr lang="en-US" dirty="0"/>
              <a:t>The benefit of the Onsager correction term was first observed numerically, later strong theoretical evidences were provided in a follow up publication</a:t>
            </a:r>
          </a:p>
          <a:p>
            <a:pPr marL="171450" lvl="0" indent="-171450">
              <a:buFont typeface="Wingdings" panose="05000000000000000000" pitchFamily="2" charset="2"/>
              <a:buChar char="§"/>
            </a:pPr>
            <a:r>
              <a:rPr lang="en-US" dirty="0"/>
              <a:t>The question here is, does the input really behave like true signal plus a Gaussian noise?</a:t>
            </a:r>
          </a:p>
          <a:p>
            <a:pPr marL="171450" lvl="0" indent="-171450">
              <a:buFont typeface="Wingdings" panose="05000000000000000000" pitchFamily="2" charset="2"/>
              <a:buChar char="§"/>
            </a:pPr>
            <a:r>
              <a:rPr lang="en-US" dirty="0"/>
              <a:t>If so, then the input minus the true signal should give us a Gaussian noise</a:t>
            </a:r>
          </a:p>
          <a:p>
            <a:pPr marL="171450" lvl="0" indent="-171450">
              <a:buFont typeface="Wingdings" panose="05000000000000000000" pitchFamily="2" charset="2"/>
              <a:buChar char="§"/>
            </a:pPr>
            <a:r>
              <a:rPr lang="en-US" dirty="0"/>
              <a:t>Here, you see QQ plots of ISTA and AMP algorithms for the input minus true signal</a:t>
            </a:r>
          </a:p>
          <a:p>
            <a:pPr marL="171450" lvl="0" indent="-171450">
              <a:buFont typeface="Wingdings" panose="05000000000000000000" pitchFamily="2" charset="2"/>
              <a:buChar char="§"/>
            </a:pPr>
            <a:r>
              <a:rPr lang="en-US" dirty="0"/>
              <a:t>Please remember that the residual vi has Onsager correction term in the AMP algorithm whereas in ISTA, we do not have the Onsager correction term</a:t>
            </a:r>
          </a:p>
          <a:p>
            <a:pPr marL="171450" lvl="0" indent="-171450">
              <a:buFont typeface="Wingdings" panose="05000000000000000000" pitchFamily="2" charset="2"/>
              <a:buChar char="§"/>
            </a:pPr>
            <a:r>
              <a:rPr lang="en-US" dirty="0"/>
              <a:t>QQ plots show us how Gaussian the input distribution is</a:t>
            </a:r>
          </a:p>
          <a:p>
            <a:pPr marL="171450" lvl="0" indent="-171450">
              <a:buFont typeface="Wingdings" panose="05000000000000000000" pitchFamily="2" charset="2"/>
              <a:buChar char="§"/>
            </a:pPr>
            <a:r>
              <a:rPr lang="en-US" dirty="0"/>
              <a:t>If the blue sample dots are straighter</a:t>
            </a:r>
            <a:r>
              <a:rPr lang="en-GB" dirty="0"/>
              <a:t>; that is, they lay mostly on the red line,</a:t>
            </a:r>
            <a:r>
              <a:rPr lang="en-US" dirty="0"/>
              <a:t> this means the input distribution is closer to Gaussian</a:t>
            </a:r>
          </a:p>
          <a:p>
            <a:pPr marL="171450" lvl="0" indent="-171450">
              <a:buFont typeface="Wingdings" panose="05000000000000000000" pitchFamily="2" charset="2"/>
              <a:buChar char="§"/>
            </a:pPr>
            <a:r>
              <a:rPr lang="en-US" dirty="0"/>
              <a:t>As see in the edges here, AMP algorithm provides a more Gaussian distribution than the ISTA algorithm due to the Onsager term</a:t>
            </a:r>
          </a:p>
          <a:p>
            <a:pPr marL="171450" lvl="0" indent="-171450">
              <a:buFont typeface="Wingdings" panose="05000000000000000000" pitchFamily="2" charset="2"/>
              <a:buChar char="§"/>
            </a:pPr>
            <a:r>
              <a:rPr lang="en-US" dirty="0"/>
              <a:t>In this example, BM3D denoising function is used which is originally proposed for image denoising application but which can also be used for wireless communications applications</a:t>
            </a:r>
          </a:p>
          <a:p>
            <a:pPr marL="171450" lvl="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51</a:t>
            </a:fld>
            <a:endParaRPr lang="en-US"/>
          </a:p>
        </p:txBody>
      </p:sp>
    </p:spTree>
    <p:extLst>
      <p:ext uri="{BB962C8B-B14F-4D97-AF65-F5344CB8AC3E}">
        <p14:creationId xmlns:p14="http://schemas.microsoft.com/office/powerpoint/2010/main" val="1195290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AMP can be used with any Lipschitz continuous shrinkage function</a:t>
            </a:r>
          </a:p>
          <a:p>
            <a:pPr marL="171450" indent="-171450">
              <a:buFont typeface="Wingdings" panose="05000000000000000000" pitchFamily="2" charset="2"/>
              <a:buChar char="§"/>
            </a:pPr>
            <a:r>
              <a:rPr lang="en-GB" dirty="0"/>
              <a:t>In this case, b is evaluated by the derivative of the shrinkage function and then taking the average of the elements</a:t>
            </a:r>
          </a:p>
          <a:p>
            <a:pPr marL="171450" indent="-171450">
              <a:buFont typeface="Wingdings" panose="05000000000000000000" pitchFamily="2" charset="2"/>
              <a:buChar char="§"/>
            </a:pPr>
            <a:r>
              <a:rPr lang="en-GB" dirty="0"/>
              <a:t>These are different notations used in the literature</a:t>
            </a:r>
          </a:p>
          <a:p>
            <a:pPr marL="171450" indent="-171450">
              <a:buFont typeface="Wingdings" panose="05000000000000000000" pitchFamily="2" charset="2"/>
              <a:buChar char="§"/>
            </a:pPr>
            <a:r>
              <a:rPr lang="en-GB" dirty="0" err="1"/>
              <a:t>eta^prime</a:t>
            </a:r>
            <a:r>
              <a:rPr lang="en-GB" dirty="0"/>
              <a:t>, partial differential, and divergence notations are all used in the literature</a:t>
            </a:r>
          </a:p>
          <a:p>
            <a:pPr marL="171450" indent="-171450">
              <a:buFont typeface="Wingdings" panose="05000000000000000000" pitchFamily="2" charset="2"/>
              <a:buChar char="§"/>
            </a:pPr>
            <a:r>
              <a:rPr lang="en-GB" dirty="0"/>
              <a:t>Here, I repeat the same comments I told earlier</a:t>
            </a:r>
          </a:p>
          <a:p>
            <a:pPr marL="171450" indent="-171450">
              <a:buFont typeface="Wingdings" panose="05000000000000000000" pitchFamily="2" charset="2"/>
              <a:buChar char="§"/>
            </a:pPr>
            <a:endParaRPr lang="en-SE" dirty="0"/>
          </a:p>
        </p:txBody>
      </p:sp>
      <p:sp>
        <p:nvSpPr>
          <p:cNvPr id="4" name="Slide Number Placeholder 3"/>
          <p:cNvSpPr>
            <a:spLocks noGrp="1"/>
          </p:cNvSpPr>
          <p:nvPr>
            <p:ph type="sldNum" sz="quarter" idx="5"/>
          </p:nvPr>
        </p:nvSpPr>
        <p:spPr/>
        <p:txBody>
          <a:bodyPr/>
          <a:lstStyle/>
          <a:p>
            <a:fld id="{94694D2D-388A-4C14-B659-82948C595DB2}" type="slidenum">
              <a:rPr lang="en-US" smtClean="0"/>
              <a:t>52</a:t>
            </a:fld>
            <a:endParaRPr lang="en-US"/>
          </a:p>
        </p:txBody>
      </p:sp>
    </p:spTree>
    <p:extLst>
      <p:ext uri="{BB962C8B-B14F-4D97-AF65-F5344CB8AC3E}">
        <p14:creationId xmlns:p14="http://schemas.microsoft.com/office/powerpoint/2010/main" val="791556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Again, AMP is a denoising based algorithm</a:t>
            </a:r>
          </a:p>
          <a:p>
            <a:pPr marL="171450" indent="-171450">
              <a:buFont typeface="Arial" panose="020B0604020202020204" pitchFamily="34" charset="0"/>
              <a:buChar char="•"/>
            </a:pPr>
            <a:r>
              <a:rPr lang="en-GB" dirty="0"/>
              <a:t>Like the BM3D denoising function mentioned earlier, different denoising functions can be used</a:t>
            </a:r>
          </a:p>
          <a:p>
            <a:pPr marL="171450" indent="-171450">
              <a:buFont typeface="Arial" panose="020B0604020202020204" pitchFamily="34" charset="0"/>
              <a:buChar char="•"/>
            </a:pPr>
            <a:r>
              <a:rPr lang="en-GB" dirty="0"/>
              <a:t>For complicated denoising functions, the divergence evaluations might be challenging </a:t>
            </a:r>
          </a:p>
          <a:p>
            <a:pPr marL="171450" indent="-171450">
              <a:buFont typeface="Arial" panose="020B0604020202020204" pitchFamily="34" charset="0"/>
              <a:buChar char="•"/>
            </a:pPr>
            <a:r>
              <a:rPr lang="en-GB" dirty="0"/>
              <a:t>In that case, we can do divergence evaluation via Monte Carlo simulations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can generate multiple b vectors each with a normal distribution</a:t>
            </a:r>
          </a:p>
          <a:p>
            <a:pPr marL="171450" indent="-171450">
              <a:buFont typeface="Arial" panose="020B0604020202020204" pitchFamily="34" charset="0"/>
              <a:buChar char="•"/>
            </a:pPr>
            <a:r>
              <a:rPr lang="en-GB" dirty="0"/>
              <a:t>Then we evaluate the divergence for each random generation with a very small epsilon value</a:t>
            </a:r>
          </a:p>
          <a:p>
            <a:pPr marL="171450" indent="-171450">
              <a:buFont typeface="Arial" panose="020B0604020202020204" pitchFamily="34" charset="0"/>
              <a:buChar char="•"/>
            </a:pPr>
            <a:r>
              <a:rPr lang="en-GB" dirty="0"/>
              <a:t>And then average over all obtained divergence values</a:t>
            </a:r>
          </a:p>
          <a:p>
            <a:pPr marL="171450" indent="-171450">
              <a:buFont typeface="Arial" panose="020B0604020202020204" pitchFamily="34" charset="0"/>
              <a:buChar char="•"/>
            </a:pPr>
            <a:r>
              <a:rPr lang="en-GB" dirty="0"/>
              <a:t>If r is a high-dimensional vector, only one-time generation is usually sufficient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Again, so far, we have only been discussing denoising based algorithms such as AMP-ISTA, AMP-BM3D, or other denoisers with AMP. </a:t>
            </a:r>
          </a:p>
          <a:p>
            <a:pPr marL="171450" indent="-171450">
              <a:buFont typeface="Arial" panose="020B0604020202020204" pitchFamily="34" charset="0"/>
              <a:buChar char="•"/>
            </a:pPr>
            <a:r>
              <a:rPr lang="en-GB" dirty="0"/>
              <a:t>Because, again, all of them rely only the simple assumption that the input to the denoising function is the true signal plus a Gaussian noise</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Because, in this presentation, we have only focused on the linear model which is y=</a:t>
            </a:r>
            <a:r>
              <a:rPr lang="en-GB" b="0" dirty="0" err="1"/>
              <a:t>Ax+n</a:t>
            </a:r>
            <a:endParaRPr lang="en-GB" b="0" dirty="0"/>
          </a:p>
          <a:p>
            <a:pPr marL="171450" indent="-171450">
              <a:buFont typeface="Arial" panose="020B0604020202020204" pitchFamily="34" charset="0"/>
              <a:buChar char="•"/>
            </a:pPr>
            <a:r>
              <a:rPr lang="en-GB" dirty="0"/>
              <a:t>AMP is later extended to a more general setting known as generalized linear model</a:t>
            </a:r>
          </a:p>
          <a:p>
            <a:pPr marL="171450" indent="-171450">
              <a:buFont typeface="Arial" panose="020B0604020202020204" pitchFamily="34" charset="0"/>
              <a:buChar char="•"/>
            </a:pPr>
            <a:r>
              <a:rPr lang="en-US" b="0" dirty="0"/>
              <a:t>In the GLM, the input has a distribution, it is called prior distribution</a:t>
            </a:r>
          </a:p>
          <a:p>
            <a:pPr marL="171450" indent="-171450">
              <a:buFont typeface="Arial" panose="020B0604020202020204" pitchFamily="34" charset="0"/>
              <a:buChar char="•"/>
            </a:pPr>
            <a:r>
              <a:rPr lang="en-US" b="0" dirty="0"/>
              <a:t>In GLM, there is also a likelihood probability distribution for the observed y vector</a:t>
            </a:r>
          </a:p>
          <a:p>
            <a:pPr marL="171450" indent="-171450">
              <a:buFont typeface="Arial" panose="020B0604020202020204" pitchFamily="34" charset="0"/>
              <a:buChar char="•"/>
            </a:pPr>
            <a:r>
              <a:rPr lang="en-US" b="0" dirty="0"/>
              <a:t>So this model is also called Bayesian GLM</a:t>
            </a:r>
          </a:p>
          <a:p>
            <a:pPr marL="171450" indent="-171450">
              <a:buFont typeface="Arial" panose="020B0604020202020204" pitchFamily="34" charset="0"/>
              <a:buChar char="•"/>
            </a:pPr>
            <a:r>
              <a:rPr lang="en-US" b="0" dirty="0"/>
              <a:t>The extension of AMP to Bayesian GLM is known as generalized AMP (GAMP)</a:t>
            </a:r>
          </a:p>
          <a:p>
            <a:pPr marL="171450" indent="-171450">
              <a:buFont typeface="Arial" panose="020B0604020202020204" pitchFamily="34" charset="0"/>
              <a:buChar char="•"/>
            </a:pPr>
            <a:r>
              <a:rPr lang="en-US" b="0" dirty="0"/>
              <a:t>Again, I will talk in more details about these in the next presentation</a:t>
            </a:r>
          </a:p>
        </p:txBody>
      </p:sp>
      <p:sp>
        <p:nvSpPr>
          <p:cNvPr id="4" name="Slide Number Placeholder 3"/>
          <p:cNvSpPr>
            <a:spLocks noGrp="1"/>
          </p:cNvSpPr>
          <p:nvPr>
            <p:ph type="sldNum" sz="quarter" idx="5"/>
          </p:nvPr>
        </p:nvSpPr>
        <p:spPr/>
        <p:txBody>
          <a:bodyPr/>
          <a:lstStyle/>
          <a:p>
            <a:fld id="{94694D2D-388A-4C14-B659-82948C595DB2}" type="slidenum">
              <a:rPr lang="en-US" smtClean="0"/>
              <a:t>53</a:t>
            </a:fld>
            <a:endParaRPr lang="en-US"/>
          </a:p>
        </p:txBody>
      </p:sp>
    </p:spTree>
    <p:extLst>
      <p:ext uri="{BB962C8B-B14F-4D97-AF65-F5344CB8AC3E}">
        <p14:creationId xmlns:p14="http://schemas.microsoft.com/office/powerpoint/2010/main" val="178808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slide is from the last year’s presentation as a recap. This is the equation that we are interested in </a:t>
            </a:r>
          </a:p>
          <a:p>
            <a:pPr marL="171450" indent="-171450">
              <a:buFont typeface="Arial" panose="020B0604020202020204" pitchFamily="34" charset="0"/>
              <a:buChar char="•"/>
            </a:pPr>
            <a:r>
              <a:rPr lang="en-GB" dirty="0"/>
              <a:t>y is the received signal vector … </a:t>
            </a:r>
          </a:p>
          <a:p>
            <a:pPr marL="171450" indent="-171450">
              <a:buFont typeface="Arial" panose="020B0604020202020204" pitchFamily="34" charset="0"/>
              <a:buChar char="•"/>
            </a:pPr>
            <a:r>
              <a:rPr lang="en-GB" dirty="0"/>
              <a:t>There is a random complex number between each pair of antennas. We stack these numbers in a matrix called channel matrix</a:t>
            </a:r>
          </a:p>
          <a:p>
            <a:pPr marL="171450" indent="-171450">
              <a:buFont typeface="Arial" panose="020B0604020202020204" pitchFamily="34" charset="0"/>
              <a:buChar char="•"/>
            </a:pPr>
            <a:r>
              <a:rPr lang="en-GB" dirty="0"/>
              <a:t>The transmitted signal x is U times s. s is the vector of transmitted symbols which we eventually want to decode (or in other words estimate) at the receiver. These symbols can be like 1s and 0s as in computer systems, or 1+, 1-js if we use QPSK constellation </a:t>
            </a:r>
          </a:p>
          <a:p>
            <a:pPr marL="171450" indent="-171450">
              <a:buFont typeface="Arial" panose="020B0604020202020204" pitchFamily="34" charset="0"/>
              <a:buChar char="•"/>
            </a:pPr>
            <a:r>
              <a:rPr lang="en-GB" dirty="0"/>
              <a:t>The U matrix is called beamforming matrix. Each of its column affects a symbol, the 1</a:t>
            </a:r>
            <a:r>
              <a:rPr lang="en-GB" baseline="30000" dirty="0"/>
              <a:t>st</a:t>
            </a:r>
            <a:r>
              <a:rPr lang="en-GB" dirty="0"/>
              <a:t> column affects the 1</a:t>
            </a:r>
            <a:r>
              <a:rPr lang="en-GB" baseline="30000" dirty="0"/>
              <a:t>st</a:t>
            </a:r>
            <a:r>
              <a:rPr lang="en-GB" dirty="0"/>
              <a:t> symbol, the 2</a:t>
            </a:r>
            <a:r>
              <a:rPr lang="en-GB" baseline="30000" dirty="0"/>
              <a:t>nd</a:t>
            </a:r>
            <a:r>
              <a:rPr lang="en-GB" dirty="0"/>
              <a:t>…, and so on. </a:t>
            </a:r>
          </a:p>
          <a:p>
            <a:pPr marL="171450" indent="-171450">
              <a:buFont typeface="Arial" panose="020B0604020202020204" pitchFamily="34" charset="0"/>
              <a:buChar char="•"/>
            </a:pPr>
            <a:r>
              <a:rPr lang="en-GB" dirty="0"/>
              <a:t>By designing the U matrix, you form a beam to transmit a symbol on the beam, you can say so. Sometimes the word stream is used instead of symbol because we keep sending/streaming the symbols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U matrix must be designed during the training phase which is right before the data transmission phase</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C757-BAF1-4A68-99DD-7563416A54F6}"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016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In this and the next slides, I will briefly show that in fact the deterministic approaches we have seen have probabilistic correspondences</a:t>
            </a:r>
          </a:p>
          <a:p>
            <a:pPr marL="171450" indent="-171450">
              <a:buFont typeface="Arial" panose="020B0604020202020204" pitchFamily="34" charset="0"/>
              <a:buChar char="•"/>
            </a:pPr>
            <a:r>
              <a:rPr lang="en-US" b="0" dirty="0"/>
              <a:t>So you can assume this slide is an entry to Bayesian inference models where we work with probabilistic models</a:t>
            </a:r>
          </a:p>
          <a:p>
            <a:pPr marL="171450" indent="-171450">
              <a:buFont typeface="Arial" panose="020B0604020202020204" pitchFamily="34" charset="0"/>
              <a:buChar char="•"/>
            </a:pPr>
            <a:r>
              <a:rPr lang="en-US" b="0" dirty="0"/>
              <a:t>Again, assume a linear model with a Gaussian noise</a:t>
            </a:r>
          </a:p>
          <a:p>
            <a:pPr marL="171450" indent="-171450">
              <a:buFont typeface="Arial" panose="020B0604020202020204" pitchFamily="34" charset="0"/>
              <a:buChar char="•"/>
            </a:pPr>
            <a:r>
              <a:rPr lang="en-US" b="0" dirty="0"/>
              <a:t>Given x and noise power, the likelihood function is again a Gaussian with …</a:t>
            </a:r>
          </a:p>
          <a:p>
            <a:pPr marL="171450" indent="-171450">
              <a:buFont typeface="Arial" panose="020B0604020202020204" pitchFamily="34" charset="0"/>
              <a:buChar char="•"/>
            </a:pPr>
            <a:r>
              <a:rPr lang="en-US" b="0" dirty="0"/>
              <a:t>ML … can be written as </a:t>
            </a:r>
            <a:r>
              <a:rPr lang="en-US" b="0" dirty="0" err="1"/>
              <a:t>argmin</a:t>
            </a:r>
            <a:r>
              <a:rPr lang="en-US" b="0" dirty="0"/>
              <a:t> of –log of the likelihood</a:t>
            </a:r>
          </a:p>
          <a:p>
            <a:pPr marL="171450" indent="-171450">
              <a:buFont typeface="Arial" panose="020B0604020202020204" pitchFamily="34" charset="0"/>
              <a:buChar char="•"/>
            </a:pPr>
            <a:r>
              <a:rPr lang="en-US" b="0" dirty="0"/>
              <a:t>When we take the –log of the right-hand side, we obtain a constant plus the least square term. That is we have a LS problem</a:t>
            </a:r>
          </a:p>
          <a:p>
            <a:pPr marL="171450" indent="-171450">
              <a:buFont typeface="Arial" panose="020B0604020202020204" pitchFamily="34" charset="0"/>
              <a:buChar char="•"/>
            </a:pPr>
            <a:r>
              <a:rPr lang="en-US" b="0" dirty="0"/>
              <a:t>We can assume we have a prior information on x with parameter v. That is we know p(</a:t>
            </a:r>
            <a:r>
              <a:rPr lang="en-US" b="0" dirty="0" err="1"/>
              <a:t>x|v</a:t>
            </a:r>
            <a:r>
              <a:rPr lang="en-US" b="0" dirty="0"/>
              <a:t>) </a:t>
            </a:r>
          </a:p>
          <a:p>
            <a:pPr marL="171450" indent="-171450">
              <a:buFont typeface="Arial" panose="020B0604020202020204" pitchFamily="34" charset="0"/>
              <a:buChar char="•"/>
            </a:pPr>
            <a:r>
              <a:rPr lang="en-US" b="0" dirty="0"/>
              <a:t>Then from </a:t>
            </a:r>
            <a:r>
              <a:rPr lang="en-US" b="0" dirty="0" err="1"/>
              <a:t>Baye’s</a:t>
            </a:r>
            <a:r>
              <a:rPr lang="en-US" b="0" dirty="0"/>
              <a:t> theorem, posterior distribution of x can be written as the likelihood of y times prior distribution of x</a:t>
            </a:r>
          </a:p>
          <a:p>
            <a:pPr marL="171450" indent="-171450">
              <a:buFont typeface="Arial" panose="020B0604020202020204" pitchFamily="34" charset="0"/>
              <a:buChar char="•"/>
            </a:pPr>
            <a:r>
              <a:rPr lang="en-US" b="0" dirty="0"/>
              <a:t>Then we can do MAP estimation</a:t>
            </a:r>
          </a:p>
          <a:p>
            <a:pPr marL="171450" indent="-171450">
              <a:buFont typeface="Arial" panose="020B0604020202020204" pitchFamily="34" charset="0"/>
              <a:buChar char="•"/>
            </a:pPr>
            <a:r>
              <a:rPr lang="en-US" b="0" dirty="0"/>
              <a:t>When we take the –log of the right-hand side, we obtain the least square term plus the l1 norm which we know as BDPN or LASSO problem</a:t>
            </a:r>
          </a:p>
          <a:p>
            <a:pPr marL="171450" indent="-171450">
              <a:buFont typeface="Arial" panose="020B0604020202020204" pitchFamily="34" charset="0"/>
              <a:buChar char="•"/>
            </a:pPr>
            <a:r>
              <a:rPr lang="en-US" b="0" dirty="0"/>
              <a:t>As you see in this slide, deterministic approaches have probabilistic correspondences</a:t>
            </a:r>
          </a:p>
        </p:txBody>
      </p:sp>
      <p:sp>
        <p:nvSpPr>
          <p:cNvPr id="4" name="Slide Number Placeholder 3"/>
          <p:cNvSpPr>
            <a:spLocks noGrp="1"/>
          </p:cNvSpPr>
          <p:nvPr>
            <p:ph type="sldNum" sz="quarter" idx="5"/>
          </p:nvPr>
        </p:nvSpPr>
        <p:spPr/>
        <p:txBody>
          <a:bodyPr/>
          <a:lstStyle/>
          <a:p>
            <a:fld id="{94694D2D-388A-4C14-B659-82948C595DB2}" type="slidenum">
              <a:rPr lang="en-US" smtClean="0"/>
              <a:t>54</a:t>
            </a:fld>
            <a:endParaRPr lang="en-US"/>
          </a:p>
        </p:txBody>
      </p:sp>
    </p:spTree>
    <p:extLst>
      <p:ext uri="{BB962C8B-B14F-4D97-AF65-F5344CB8AC3E}">
        <p14:creationId xmlns:p14="http://schemas.microsoft.com/office/powerpoint/2010/main" val="4281816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In this slide, we can see that prior distributions have </a:t>
            </a:r>
            <a:r>
              <a:rPr lang="en-US" b="0" dirty="0" err="1"/>
              <a:t>lp</a:t>
            </a:r>
            <a:r>
              <a:rPr lang="en-US" b="0" dirty="0"/>
              <a:t> norm correspondences</a:t>
            </a:r>
          </a:p>
          <a:p>
            <a:pPr marL="171450" indent="-171450">
              <a:buFont typeface="Arial" panose="020B0604020202020204" pitchFamily="34" charset="0"/>
              <a:buChar char="•"/>
            </a:pPr>
            <a:r>
              <a:rPr lang="en-US" b="0" dirty="0"/>
              <a:t>Here you see the prior distributions of Gaussian…</a:t>
            </a:r>
          </a:p>
          <a:p>
            <a:pPr marL="171450" indent="-171450">
              <a:buFont typeface="Arial" panose="020B0604020202020204" pitchFamily="34" charset="0"/>
              <a:buChar char="•"/>
            </a:pPr>
            <a:r>
              <a:rPr lang="en-US" b="0" dirty="0"/>
              <a:t>If we use Gaussian distribution, that means we are using l2 norm. If we use Laplace …</a:t>
            </a:r>
          </a:p>
          <a:p>
            <a:pPr marL="171450" indent="-171450">
              <a:buFont typeface="Arial" panose="020B0604020202020204" pitchFamily="34" charset="0"/>
              <a:buChar char="•"/>
            </a:pPr>
            <a:r>
              <a:rPr lang="en-US" b="0" dirty="0"/>
              <a:t>Clearly, Gaussian and Laplace are log-concave functions but, student-t is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 seen in their posterior distributions, Gaussian prior provides nothing but uniformly distributed variables whereas Laplace and Student-t provide variables skewed toward the axis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Although Student-t promotes more sparsity, we just said it is not log-concave so it is not preferred</a:t>
            </a:r>
          </a:p>
          <a:p>
            <a:pPr marL="171450" indent="-171450">
              <a:buFont typeface="Arial" panose="020B0604020202020204" pitchFamily="34" charset="0"/>
              <a:buChar char="•"/>
            </a:pPr>
            <a:r>
              <a:rPr lang="en-US" b="0" dirty="0"/>
              <a:t>Gaussian distribution is log-concave but it does not promote sparsity</a:t>
            </a:r>
          </a:p>
          <a:p>
            <a:pPr marL="171450" indent="-171450">
              <a:buFont typeface="Arial" panose="020B0604020202020204" pitchFamily="34" charset="0"/>
              <a:buChar char="•"/>
            </a:pPr>
            <a:r>
              <a:rPr lang="en-US" b="0" dirty="0"/>
              <a:t>So Laplace distribution which corresponds to l1 norm is a good choice for our purpose</a:t>
            </a:r>
          </a:p>
        </p:txBody>
      </p:sp>
      <p:sp>
        <p:nvSpPr>
          <p:cNvPr id="4" name="Slide Number Placeholder 3"/>
          <p:cNvSpPr>
            <a:spLocks noGrp="1"/>
          </p:cNvSpPr>
          <p:nvPr>
            <p:ph type="sldNum" sz="quarter" idx="5"/>
          </p:nvPr>
        </p:nvSpPr>
        <p:spPr/>
        <p:txBody>
          <a:bodyPr/>
          <a:lstStyle/>
          <a:p>
            <a:fld id="{94694D2D-388A-4C14-B659-82948C595DB2}" type="slidenum">
              <a:rPr lang="en-US" smtClean="0"/>
              <a:t>55</a:t>
            </a:fld>
            <a:endParaRPr lang="en-US"/>
          </a:p>
        </p:txBody>
      </p:sp>
    </p:spTree>
    <p:extLst>
      <p:ext uri="{BB962C8B-B14F-4D97-AF65-F5344CB8AC3E}">
        <p14:creationId xmlns:p14="http://schemas.microsoft.com/office/powerpoint/2010/main" val="3050699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dirty="0"/>
              <a:t>In this and the next slides, I just write down the theoretical formulas which cannot be used in real problems</a:t>
            </a:r>
          </a:p>
          <a:p>
            <a:pPr marL="171450" indent="-171450">
              <a:buFont typeface="Wingdings" panose="05000000000000000000" pitchFamily="2" charset="2"/>
              <a:buChar char="§"/>
            </a:pPr>
            <a:r>
              <a:rPr lang="en-GB" dirty="0"/>
              <a:t>In the next presentation, I would like to start from the basic theory</a:t>
            </a:r>
          </a:p>
          <a:p>
            <a:pPr marL="171450" indent="-171450">
              <a:buFont typeface="Wingdings" panose="05000000000000000000" pitchFamily="2" charset="2"/>
              <a:buChar char="§"/>
            </a:pPr>
            <a:r>
              <a:rPr lang="en-GB" dirty="0"/>
              <a:t>I plan to start with the notions mostly from Kay’s statistical signals books</a:t>
            </a:r>
          </a:p>
          <a:p>
            <a:pPr marL="171450" indent="-171450">
              <a:buFont typeface="Wingdings" panose="05000000000000000000" pitchFamily="2" charset="2"/>
              <a:buChar char="§"/>
            </a:pPr>
            <a:r>
              <a:rPr lang="en-GB" dirty="0"/>
              <a:t>Then I will step-by-step move towards the realistic settings </a:t>
            </a:r>
          </a:p>
          <a:p>
            <a:pPr marL="171450" indent="-171450">
              <a:buFont typeface="Wingdings" panose="05000000000000000000" pitchFamily="2" charset="2"/>
              <a:buChar char="§"/>
            </a:pPr>
            <a:r>
              <a:rPr lang="en-GB" dirty="0"/>
              <a:t>I will explain Bayesian inference/learning, expectation maximization, message passing algorithms and so on</a:t>
            </a:r>
          </a:p>
          <a:p>
            <a:pPr marL="171450" indent="-171450">
              <a:buFont typeface="Wingdings" panose="05000000000000000000" pitchFamily="2" charset="2"/>
              <a:buChar char="§"/>
            </a:pPr>
            <a:r>
              <a:rPr lang="en-GB" dirty="0"/>
              <a:t>Therefore, I would like to stop here</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My suggestion is to go through all links and references provided in this presentation </a:t>
            </a:r>
          </a:p>
          <a:p>
            <a:pPr marL="171450" indent="-171450">
              <a:buFont typeface="Wingdings" panose="05000000000000000000" pitchFamily="2" charset="2"/>
              <a:buChar char="§"/>
            </a:pPr>
            <a:r>
              <a:rPr lang="en-GB" dirty="0"/>
              <a:t>This presentation is a blend of all these resources in fact </a:t>
            </a:r>
          </a:p>
          <a:p>
            <a:pPr marL="171450" indent="-171450">
              <a:buFont typeface="Wingdings" panose="05000000000000000000" pitchFamily="2" charset="2"/>
              <a:buChar char="§"/>
            </a:pPr>
            <a:r>
              <a:rPr lang="en-GB" dirty="0"/>
              <a:t>In these resources, you can understand more and clearer about the intuitions I tried to explain. You can find more connections in the theories at high levels </a:t>
            </a:r>
          </a:p>
          <a:p>
            <a:pPr marL="171450" indent="-171450">
              <a:buFont typeface="Wingdings" panose="05000000000000000000" pitchFamily="2" charset="2"/>
              <a:buChar char="§"/>
            </a:pPr>
            <a:r>
              <a:rPr lang="en-GB" dirty="0"/>
              <a:t>Of course, for the transaction and thesis resources I provided, you can find the full details</a:t>
            </a:r>
          </a:p>
          <a:p>
            <a:pPr marL="171450" indent="-171450">
              <a:buFont typeface="Wingdings" panose="05000000000000000000" pitchFamily="2" charset="2"/>
              <a:buChar char="§"/>
            </a:pPr>
            <a:r>
              <a:rPr lang="en-GB" dirty="0"/>
              <a:t>These resources will lead you to other valuable resources as well</a:t>
            </a:r>
          </a:p>
          <a:p>
            <a:pPr marL="171450" indent="-171450">
              <a:buFont typeface="Wingdings" panose="05000000000000000000" pitchFamily="2" charset="2"/>
              <a:buChar char="§"/>
            </a:pPr>
            <a:r>
              <a:rPr lang="en-GB" dirty="0"/>
              <a:t>During the presentation, sometimes, I shared resources just because of the copyright issues, because I borrowed their figures. I think you can identify them</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In short, in this presentation, I tried to touch many points in a short time for the purpose that this presentation might be a steppingstone for you to move on to those references I provided</a:t>
            </a:r>
          </a:p>
          <a:p>
            <a:pPr marL="171450" indent="-171450">
              <a:buFont typeface="Wingdings" panose="05000000000000000000" pitchFamily="2" charset="2"/>
              <a:buChar char="§"/>
            </a:pPr>
            <a:r>
              <a:rPr lang="en-GB" dirty="0"/>
              <a:t>Thank you for listening</a:t>
            </a:r>
            <a:endParaRPr lang="en-SE"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56</a:t>
            </a:fld>
            <a:endParaRPr lang="en-US"/>
          </a:p>
        </p:txBody>
      </p:sp>
    </p:spTree>
    <p:extLst>
      <p:ext uri="{BB962C8B-B14F-4D97-AF65-F5344CB8AC3E}">
        <p14:creationId xmlns:p14="http://schemas.microsoft.com/office/powerpoint/2010/main" val="2777238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SE" dirty="0"/>
          </a:p>
        </p:txBody>
      </p:sp>
      <p:sp>
        <p:nvSpPr>
          <p:cNvPr id="4" name="Slide Number Placeholder 3"/>
          <p:cNvSpPr>
            <a:spLocks noGrp="1"/>
          </p:cNvSpPr>
          <p:nvPr>
            <p:ph type="sldNum" sz="quarter" idx="5"/>
          </p:nvPr>
        </p:nvSpPr>
        <p:spPr/>
        <p:txBody>
          <a:bodyPr/>
          <a:lstStyle/>
          <a:p>
            <a:fld id="{94694D2D-388A-4C14-B659-82948C595DB2}" type="slidenum">
              <a:rPr lang="en-US" smtClean="0"/>
              <a:t>57</a:t>
            </a:fld>
            <a:endParaRPr lang="en-US"/>
          </a:p>
        </p:txBody>
      </p:sp>
    </p:spTree>
    <p:extLst>
      <p:ext uri="{BB962C8B-B14F-4D97-AF65-F5344CB8AC3E}">
        <p14:creationId xmlns:p14="http://schemas.microsoft.com/office/powerpoint/2010/main" val="306892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58</a:t>
            </a:fld>
            <a:endParaRPr lang="en-US" dirty="0"/>
          </a:p>
        </p:txBody>
      </p:sp>
    </p:spTree>
    <p:extLst>
      <p:ext uri="{BB962C8B-B14F-4D97-AF65-F5344CB8AC3E}">
        <p14:creationId xmlns:p14="http://schemas.microsoft.com/office/powerpoint/2010/main" val="3222803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59</a:t>
            </a:fld>
            <a:endParaRPr lang="en-US"/>
          </a:p>
        </p:txBody>
      </p:sp>
    </p:spTree>
    <p:extLst>
      <p:ext uri="{BB962C8B-B14F-4D97-AF65-F5344CB8AC3E}">
        <p14:creationId xmlns:p14="http://schemas.microsoft.com/office/powerpoint/2010/main" val="1542645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we must have a training phase before the data transmission phase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lang="en-GB" b="1" smtClean="0">
                        <a:solidFill>
                          <a:prstClr val="black"/>
                        </a:solidFill>
                        <a:latin typeface="Cambria Math" panose="02040503050406030204" pitchFamily="18" charset="0"/>
                      </a:rPr>
                      <m:t>𝐔</m:t>
                    </m:r>
                  </m:oMath>
                </a14:m>
                <a:r>
                  <a:rPr lang="en-GB" b="1" dirty="0">
                    <a:solidFill>
                      <a:prstClr val="black"/>
                    </a:solidFill>
                    <a:latin typeface="Cambria Math" panose="02040503050406030204" pitchFamily="18" charset="0"/>
                  </a:rPr>
                  <a:t> </a:t>
                </a:r>
                <a:r>
                  <a:rPr lang="en-GB" sz="1200" dirty="0">
                    <a:latin typeface="Cambria Math" panose="02040503050406030204" pitchFamily="18" charset="0"/>
                    <a:ea typeface="Calibri" panose="020F0502020204030204" pitchFamily="34" charset="0"/>
                    <a:cs typeface="Times New Roman" panose="02020603050405020304" pitchFamily="18" charset="0"/>
                  </a:rPr>
                  <a:t>must be designed during the training phase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U matrix can be designed based on a function of the channel matrix. In 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Or, the U matrix can be designed based on something else, not based on the channel. This is called no CSIT in general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first option, for instance, you can do channel estimation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you optimize the U matrix based on the estimated channel values, which can be called imperfect CSIT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Sometimes, you can assume you know the exact H, which is called perfect CSIT, which is not a realistic assumption of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second option, for instance, you can do beam selection. Here, a beamforming vector is shortly called as a beam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can be also called beam training. As you know, selection algorithms are usually called greedy approaches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this approach, first, you create a set of beamforming options based on some reasoning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you select each of your beamforming vectors (beams) out of this set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this option, clearly, you are avoiding to do a channel estimation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endParaRPr lang="en-SE" dirty="0"/>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we must have a training phase before the data transmission phase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prstClr val="black"/>
                    </a:solidFill>
                    <a:latin typeface="Cambria Math" panose="02040503050406030204" pitchFamily="18" charset="0"/>
                  </a:rPr>
                  <a:t>𝐔</a:t>
                </a:r>
                <a:r>
                  <a:rPr lang="en-GB" b="1" dirty="0">
                    <a:solidFill>
                      <a:prstClr val="black"/>
                    </a:solidFill>
                    <a:latin typeface="Cambria Math" panose="02040503050406030204" pitchFamily="18" charset="0"/>
                  </a:rPr>
                  <a:t> </a:t>
                </a:r>
                <a:r>
                  <a:rPr lang="en-GB" sz="1200" dirty="0">
                    <a:latin typeface="Cambria Math" panose="02040503050406030204" pitchFamily="18" charset="0"/>
                    <a:ea typeface="Calibri" panose="020F0502020204030204" pitchFamily="34" charset="0"/>
                    <a:cs typeface="Times New Roman" panose="02020603050405020304" pitchFamily="18" charset="0"/>
                  </a:rPr>
                  <a:t>must be designed during the training phase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U matrix can be designed based on a function of the channel matrix. In general,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Or, the U matrix can be designed based on something else, not based on the channel. This is called no CSIT in general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first option, for instance, you can do channel estimation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you optimize the U matrix based on the estimated channel values, which can be called imperfect CSIT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Sometimes, you can assume you know the exact H, which is called perfect CSIT, which is not a realistic assumption of course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second option, for instance, you can do beam selection. Here, a beamforming vector is shortly called as a beam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can be also called beam training. As you know, selection algorithms are usually called greedy approaches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this approach, first, you create a set of beamforming options based on something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you select each of your beamforming vectors (beams) out of this set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this option, clearly, you are avoiding to do a channel estimation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endParaRPr lang="en-SE" dirty="0"/>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4C757-BAF1-4A68-99DD-7563416A54F6}"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38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To repeat, before the data transmission phase, we need a training phase to design the U matrix with or without CSIT</a:t>
            </a:r>
          </a:p>
          <a:p>
            <a:pPr marL="171450" indent="-171450">
              <a:buFont typeface="Arial" panose="020B0604020202020204" pitchFamily="34" charset="0"/>
              <a:buChar char="•"/>
            </a:pPr>
            <a:r>
              <a:rPr lang="en-GB" dirty="0"/>
              <a:t>Here the assumption is that, during the …, does not change</a:t>
            </a:r>
          </a:p>
          <a:p>
            <a:pPr marL="628650" lvl="1" indent="-171450">
              <a:buFont typeface="Arial" panose="020B0604020202020204" pitchFamily="34" charset="0"/>
              <a:buChar char="•"/>
            </a:pPr>
            <a:r>
              <a:rPr lang="en-GB" dirty="0"/>
              <a:t>For both training options, either you do channel or beam training, the training and data transmission phases must be cyclic </a:t>
            </a:r>
          </a:p>
          <a:p>
            <a:pPr marL="628650" lvl="1" indent="-171450">
              <a:buFont typeface="Arial" panose="020B0604020202020204" pitchFamily="34" charset="0"/>
              <a:buChar char="•"/>
            </a:pPr>
            <a:r>
              <a:rPr lang="en-GB" dirty="0"/>
              <a:t>That is, each time the channel changes, you need to do a training before the data transmission phase</a:t>
            </a:r>
          </a:p>
          <a:p>
            <a:pPr marL="171450" indent="-171450">
              <a:buFont typeface="Arial" panose="020B0604020202020204" pitchFamily="34" charset="0"/>
              <a:buChar char="•"/>
            </a:pPr>
            <a:r>
              <a:rPr lang="en-GB" dirty="0"/>
              <a:t>So, again, for the training phase, we can prefer the channel training option which is a conventional approach </a:t>
            </a:r>
          </a:p>
          <a:p>
            <a:pPr marL="171450" indent="-171450">
              <a:buFont typeface="Arial" panose="020B0604020202020204" pitchFamily="34" charset="0"/>
              <a:buChar char="•"/>
            </a:pPr>
            <a:r>
              <a:rPr lang="en-GB" dirty="0"/>
              <a:t>Or, we can choose the beam training approach which is introduced and preferred for 5G networks where we have many antennas</a:t>
            </a:r>
          </a:p>
          <a:p>
            <a:pPr marL="171450" indent="-171450">
              <a:buFont typeface="Arial" panose="020B0604020202020204" pitchFamily="34" charset="0"/>
              <a:buChar char="•"/>
            </a:pPr>
            <a:r>
              <a:rPr lang="en-GB" dirty="0"/>
              <a:t>Here, channel estimation is avoided because channel estimation can be challenging with many antennas in terms of</a:t>
            </a:r>
          </a:p>
          <a:p>
            <a:pPr marL="0" indent="0">
              <a:buFont typeface="Arial" panose="020B0604020202020204" pitchFamily="34" charset="0"/>
              <a:buNone/>
            </a:pPr>
            <a:r>
              <a:rPr lang="en-GB" dirty="0"/>
              <a:t>     computational complexity and hardware</a:t>
            </a:r>
          </a:p>
          <a:p>
            <a:pPr marL="171450" indent="-171450">
              <a:buFont typeface="Arial" panose="020B0604020202020204" pitchFamily="34" charset="0"/>
              <a:buChar char="•"/>
            </a:pPr>
            <a:r>
              <a:rPr lang="en-GB" dirty="0"/>
              <a:t>In fact, a proper beam selection can also be computationally complex and costly in hardware since the </a:t>
            </a:r>
            <a:r>
              <a:rPr lang="en-GB" i="1" dirty="0"/>
              <a:t>B </a:t>
            </a:r>
            <a:r>
              <a:rPr lang="en-GB" i="0" dirty="0"/>
              <a:t>number, the number of beam options to select from can become a large number easily</a:t>
            </a:r>
          </a:p>
          <a:p>
            <a:pPr marL="171450" indent="-171450">
              <a:buFont typeface="Arial" panose="020B0604020202020204" pitchFamily="34" charset="0"/>
              <a:buChar char="•"/>
            </a:pPr>
            <a:r>
              <a:rPr lang="en-GB" dirty="0"/>
              <a:t>However, a simple and trivial linear beam selection algorithm is observed to …</a:t>
            </a:r>
          </a:p>
          <a:p>
            <a:pPr marL="171450" indent="-171450">
              <a:buFont typeface="Arial" panose="020B0604020202020204" pitchFamily="34" charset="0"/>
              <a:buChar char="•"/>
            </a:pPr>
            <a:r>
              <a:rPr lang="en-GB" dirty="0"/>
              <a:t>So, currently, beam selection is selected in the 5G standards</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fld id="{94694D2D-388A-4C14-B659-82948C595DB2}" type="slidenum">
              <a:rPr lang="en-US" smtClean="0"/>
              <a:t>7</a:t>
            </a:fld>
            <a:endParaRPr lang="en-US"/>
          </a:p>
        </p:txBody>
      </p:sp>
    </p:spTree>
    <p:extLst>
      <p:ext uri="{BB962C8B-B14F-4D97-AF65-F5344CB8AC3E}">
        <p14:creationId xmlns:p14="http://schemas.microsoft.com/office/powerpoint/2010/main" val="15011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Let’s have a look at the linear beam approach, which is very straightforward</a:t>
            </a:r>
          </a:p>
          <a:p>
            <a:pPr marL="171450" indent="-171450">
              <a:buFont typeface="Arial" panose="020B0604020202020204" pitchFamily="34" charset="0"/>
              <a:buChar char="•"/>
            </a:pPr>
            <a:r>
              <a:rPr lang="en-GB" dirty="0"/>
              <a:t>Here is a case where we have 3 transmitters, and 2 receivers. </a:t>
            </a:r>
          </a:p>
          <a:p>
            <a:pPr marL="171450" indent="-171450">
              <a:buFont typeface="Arial" panose="020B0604020202020204" pitchFamily="34" charset="0"/>
              <a:buChar char="•"/>
            </a:pPr>
            <a:r>
              <a:rPr lang="en-GB" dirty="0"/>
              <a:t>We assume we have only two beam options to select from for simplicity</a:t>
            </a:r>
          </a:p>
          <a:p>
            <a:pPr marL="171450" indent="-171450">
              <a:buFont typeface="Arial" panose="020B0604020202020204" pitchFamily="34" charset="0"/>
              <a:buChar char="•"/>
            </a:pPr>
            <a:r>
              <a:rPr lang="en-GB" dirty="0"/>
              <a:t>First, we can start with receiver-1 (sometimes it is called user-1)</a:t>
            </a:r>
          </a:p>
          <a:p>
            <a:pPr marL="171450" indent="-171450">
              <a:buFont typeface="Arial" panose="020B0604020202020204" pitchFamily="34" charset="0"/>
              <a:buChar char="•"/>
            </a:pPr>
            <a:r>
              <a:rPr lang="en-GB" dirty="0"/>
              <a:t>While all other APs are silent, AP-1 tests each of the beams to see which beam achieves the best performance</a:t>
            </a:r>
          </a:p>
          <a:p>
            <a:pPr marL="628650" lvl="1" indent="-171450">
              <a:buFont typeface="Arial" panose="020B0604020202020204" pitchFamily="34" charset="0"/>
              <a:buChar char="•"/>
            </a:pPr>
            <a:r>
              <a:rPr lang="en-GB" dirty="0"/>
              <a:t>Here, your performance metric is the received signal power, which can be called the direct link power</a:t>
            </a:r>
          </a:p>
          <a:p>
            <a:pPr marL="628650" lvl="1" indent="-171450">
              <a:buFont typeface="Arial" panose="020B0604020202020204" pitchFamily="34" charset="0"/>
              <a:buChar char="•"/>
            </a:pPr>
            <a:r>
              <a:rPr lang="en-GB" dirty="0"/>
              <a:t>Basically, you select the beam which is more directed towards the user</a:t>
            </a:r>
          </a:p>
          <a:p>
            <a:pPr marL="171450" lvl="0" indent="-171450">
              <a:buFont typeface="Arial" panose="020B0604020202020204" pitchFamily="34" charset="0"/>
              <a:buChar char="•"/>
            </a:pPr>
            <a:r>
              <a:rPr lang="en-GB" dirty="0"/>
              <a:t>Then while all other APs are silent, this time AP-2 tests the beam options …</a:t>
            </a:r>
          </a:p>
          <a:p>
            <a:pPr marL="171450" lvl="0" indent="-171450">
              <a:buFont typeface="Arial" panose="020B0604020202020204" pitchFamily="34" charset="0"/>
              <a:buChar char="•"/>
            </a:pPr>
            <a:r>
              <a:rPr lang="en-GB" dirty="0"/>
              <a:t>Each AP selects a beam for user-1, the algorithm continues with user-2</a:t>
            </a:r>
          </a:p>
          <a:p>
            <a:pPr marL="171450" indent="-171450">
              <a:buFont typeface="Arial" panose="020B0604020202020204" pitchFamily="34" charset="0"/>
              <a:buChar char="•"/>
            </a:pPr>
            <a:r>
              <a:rPr lang="en-GB" dirty="0"/>
              <a:t>This is the trivial algorithm accepted in 5G standards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4694D2D-388A-4C14-B659-82948C595DB2}" type="slidenum">
              <a:rPr lang="en-US" smtClean="0"/>
              <a:t>8</a:t>
            </a:fld>
            <a:endParaRPr lang="en-US" dirty="0"/>
          </a:p>
        </p:txBody>
      </p:sp>
    </p:spTree>
    <p:extLst>
      <p:ext uri="{BB962C8B-B14F-4D97-AF65-F5344CB8AC3E}">
        <p14:creationId xmlns:p14="http://schemas.microsoft.com/office/powerpoint/2010/main" val="394086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In 5G, we will have mmWave signals in addition to microwave signals that we currently have in 4G </a:t>
            </a:r>
          </a:p>
          <a:p>
            <a:pPr marL="171450" lvl="0" indent="-171450">
              <a:buFont typeface="Arial" panose="020B0604020202020204" pitchFamily="34" charset="0"/>
              <a:buChar char="•"/>
            </a:pPr>
            <a:r>
              <a:rPr lang="en-US" dirty="0"/>
              <a:t>What is a microwave or mmWave signal?</a:t>
            </a:r>
          </a:p>
          <a:p>
            <a:pPr marL="171450" lvl="0" indent="-171450">
              <a:buFont typeface="Arial" panose="020B0604020202020204" pitchFamily="34" charset="0"/>
              <a:buChar char="•"/>
            </a:pPr>
            <a:r>
              <a:rPr lang="en-US" dirty="0"/>
              <a:t>The wavelength of your wave (signal) is given as, lambda=… It is a period in spatial domain (space domain) in meters </a:t>
            </a:r>
          </a:p>
          <a:p>
            <a:pPr marL="171450" lvl="0" indent="-171450">
              <a:buFont typeface="Arial" panose="020B0604020202020204" pitchFamily="34" charset="0"/>
              <a:buChar char="•"/>
            </a:pPr>
            <a:r>
              <a:rPr lang="en-US" dirty="0"/>
              <a:t>Like the periods of sinusoidal waves we are used to see in the time domain. The only difference is this is in the space (spatial) domain because we have speed parameter here, c. If there is no c, this will be the time domain, and this will be the period of the signal in seconds </a:t>
            </a:r>
          </a:p>
          <a:p>
            <a:pPr marL="171450" lvl="0" indent="-171450">
              <a:buFont typeface="Arial" panose="020B0604020202020204" pitchFamily="34" charset="0"/>
              <a:buChar char="•"/>
            </a:pPr>
            <a:r>
              <a:rPr lang="en-US" dirty="0"/>
              <a:t>For 3/4G microwave frequencies, you can talk about 800 MHz, 1.8 GHz, and 2.1 GHz frequencies for instance</a:t>
            </a:r>
          </a:p>
          <a:p>
            <a:pPr marL="171450" lvl="0" indent="-171450">
              <a:buFont typeface="Arial" panose="020B0604020202020204" pitchFamily="34" charset="0"/>
              <a:buChar char="•"/>
            </a:pPr>
            <a:r>
              <a:rPr lang="en-US" dirty="0"/>
              <a:t>For 5G mmWave frequencies, you can talk about 30 GHz ranges</a:t>
            </a:r>
          </a:p>
          <a:p>
            <a:pPr marL="171450" lvl="0" indent="-171450">
              <a:buFont typeface="Arial" panose="020B0604020202020204" pitchFamily="34" charset="0"/>
              <a:buChar char="•"/>
            </a:pPr>
            <a:r>
              <a:rPr lang="en-US" dirty="0"/>
              <a:t>So when you look at the wavelengths of these signals, they are both in the order of 1 mm, not in the order of 1 micrometer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for some reason, you can Google this, people ask the same question also, if the wavelength is larger than 10 mm it is called microwave (Perhaps one reason is micro in Greek language might mean small, but I am not sure)</a:t>
            </a:r>
          </a:p>
          <a:p>
            <a:pPr marL="171450" lvl="0" indent="-171450">
              <a:buFont typeface="Arial" panose="020B0604020202020204" pitchFamily="34" charset="0"/>
              <a:buChar char="•"/>
            </a:pPr>
            <a:r>
              <a:rPr lang="en-US" dirty="0"/>
              <a:t>And if the wavelength is between 10 mm and 1 mm, it is called mmWave</a:t>
            </a:r>
          </a:p>
        </p:txBody>
      </p:sp>
      <p:sp>
        <p:nvSpPr>
          <p:cNvPr id="4" name="Slide Number Placeholder 3"/>
          <p:cNvSpPr>
            <a:spLocks noGrp="1"/>
          </p:cNvSpPr>
          <p:nvPr>
            <p:ph type="sldNum" sz="quarter" idx="5"/>
          </p:nvPr>
        </p:nvSpPr>
        <p:spPr/>
        <p:txBody>
          <a:bodyPr/>
          <a:lstStyle/>
          <a:p>
            <a:fld id="{94694D2D-388A-4C14-B659-82948C595DB2}" type="slidenum">
              <a:rPr lang="en-US" smtClean="0"/>
              <a:t>9</a:t>
            </a:fld>
            <a:endParaRPr lang="en-US"/>
          </a:p>
        </p:txBody>
      </p:sp>
    </p:spTree>
    <p:extLst>
      <p:ext uri="{BB962C8B-B14F-4D97-AF65-F5344CB8AC3E}">
        <p14:creationId xmlns:p14="http://schemas.microsoft.com/office/powerpoint/2010/main" val="380818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F198-3428-4735-923B-35724ED909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F3B8EE-68D7-4092-AB45-C7388D7A1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CC0AF-A1A0-4883-8E58-D0F7D2F42778}"/>
              </a:ext>
            </a:extLst>
          </p:cNvPr>
          <p:cNvSpPr>
            <a:spLocks noGrp="1"/>
          </p:cNvSpPr>
          <p:nvPr>
            <p:ph type="dt" sz="half" idx="10"/>
          </p:nvPr>
        </p:nvSpPr>
        <p:spPr/>
        <p:txBody>
          <a:bodyPr/>
          <a:lstStyle/>
          <a:p>
            <a:fld id="{45EED6A6-24B3-45EF-99CB-7DCC60933E5E}" type="datetime1">
              <a:rPr lang="en-US" smtClean="0"/>
              <a:t>11/27/2020</a:t>
            </a:fld>
            <a:endParaRPr lang="en-US"/>
          </a:p>
        </p:txBody>
      </p:sp>
      <p:sp>
        <p:nvSpPr>
          <p:cNvPr id="5" name="Footer Placeholder 4">
            <a:extLst>
              <a:ext uri="{FF2B5EF4-FFF2-40B4-BE49-F238E27FC236}">
                <a16:creationId xmlns:a16="http://schemas.microsoft.com/office/drawing/2014/main" id="{CFA5148A-2926-4BFA-B440-DF65BF548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02B43-72EA-4121-8094-7DE179E49957}"/>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95265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EE8E-42FB-42F0-9D06-6745D1AE4C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638CF5-BA41-4DFD-B073-8D8F4DFD9E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450DD-4294-4CFF-A536-8116512659AF}"/>
              </a:ext>
            </a:extLst>
          </p:cNvPr>
          <p:cNvSpPr>
            <a:spLocks noGrp="1"/>
          </p:cNvSpPr>
          <p:nvPr>
            <p:ph type="dt" sz="half" idx="10"/>
          </p:nvPr>
        </p:nvSpPr>
        <p:spPr/>
        <p:txBody>
          <a:bodyPr/>
          <a:lstStyle/>
          <a:p>
            <a:fld id="{20C014DD-10C9-4711-BC81-6277170529E3}" type="datetime1">
              <a:rPr lang="en-US" smtClean="0"/>
              <a:t>11/27/2020</a:t>
            </a:fld>
            <a:endParaRPr lang="en-US"/>
          </a:p>
        </p:txBody>
      </p:sp>
      <p:sp>
        <p:nvSpPr>
          <p:cNvPr id="5" name="Footer Placeholder 4">
            <a:extLst>
              <a:ext uri="{FF2B5EF4-FFF2-40B4-BE49-F238E27FC236}">
                <a16:creationId xmlns:a16="http://schemas.microsoft.com/office/drawing/2014/main" id="{6105ABCD-062F-4CE5-B2EF-D66DB04C9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1A96C-FBC2-4443-AD8D-64438D675823}"/>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240453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64F1F-41F6-4810-ACF6-43009E66A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5F2F17-71AA-4C26-95E9-568B41B4E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BFEBE-4E68-487A-816A-2A8EAF84EE3A}"/>
              </a:ext>
            </a:extLst>
          </p:cNvPr>
          <p:cNvSpPr>
            <a:spLocks noGrp="1"/>
          </p:cNvSpPr>
          <p:nvPr>
            <p:ph type="dt" sz="half" idx="10"/>
          </p:nvPr>
        </p:nvSpPr>
        <p:spPr/>
        <p:txBody>
          <a:bodyPr/>
          <a:lstStyle/>
          <a:p>
            <a:fld id="{033E24E1-4095-4AF5-ACF5-77228F691732}" type="datetime1">
              <a:rPr lang="en-US" smtClean="0"/>
              <a:t>11/27/2020</a:t>
            </a:fld>
            <a:endParaRPr lang="en-US"/>
          </a:p>
        </p:txBody>
      </p:sp>
      <p:sp>
        <p:nvSpPr>
          <p:cNvPr id="5" name="Footer Placeholder 4">
            <a:extLst>
              <a:ext uri="{FF2B5EF4-FFF2-40B4-BE49-F238E27FC236}">
                <a16:creationId xmlns:a16="http://schemas.microsoft.com/office/drawing/2014/main" id="{0591E92D-8AFD-4231-9CE7-59D8E8278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2F656-9BF9-4AD2-BA40-4517511B1A69}"/>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43913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F4A8-7110-48F9-8843-87D95486AD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0055A1D4-20C6-4985-A538-7A2C4405E1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CAFEF913-2E81-4FB8-A170-FFFB83C1E2CB}"/>
              </a:ext>
            </a:extLst>
          </p:cNvPr>
          <p:cNvSpPr>
            <a:spLocks noGrp="1"/>
          </p:cNvSpPr>
          <p:nvPr>
            <p:ph type="dt" sz="half" idx="10"/>
          </p:nvPr>
        </p:nvSpPr>
        <p:spPr/>
        <p:txBody>
          <a:bodyPr/>
          <a:lstStyle/>
          <a:p>
            <a:fld id="{E4F31DF5-673D-41E0-9A34-2891AA92F99D}" type="datetime1">
              <a:rPr lang="en-US" smtClean="0"/>
              <a:t>11/27/2020</a:t>
            </a:fld>
            <a:endParaRPr lang="en-SE"/>
          </a:p>
        </p:txBody>
      </p:sp>
      <p:sp>
        <p:nvSpPr>
          <p:cNvPr id="5" name="Footer Placeholder 4">
            <a:extLst>
              <a:ext uri="{FF2B5EF4-FFF2-40B4-BE49-F238E27FC236}">
                <a16:creationId xmlns:a16="http://schemas.microsoft.com/office/drawing/2014/main" id="{F989D7E6-024B-4B39-B721-5C399B69CFFD}"/>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D7DBC46B-20C8-47DA-B6A6-729786EE9CB4}"/>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380607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BE3A-E9E6-4725-A4E8-6174B9C8DA7B}"/>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9B0E3D72-E25B-4059-97DB-49C9EAAD7D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015BCB51-933A-4691-A70C-0976DF18EFB9}"/>
              </a:ext>
            </a:extLst>
          </p:cNvPr>
          <p:cNvSpPr>
            <a:spLocks noGrp="1"/>
          </p:cNvSpPr>
          <p:nvPr>
            <p:ph type="dt" sz="half" idx="10"/>
          </p:nvPr>
        </p:nvSpPr>
        <p:spPr/>
        <p:txBody>
          <a:bodyPr/>
          <a:lstStyle/>
          <a:p>
            <a:fld id="{77C94346-2784-4DE7-BC26-769B943A4591}" type="datetime1">
              <a:rPr lang="en-US" smtClean="0"/>
              <a:t>11/27/2020</a:t>
            </a:fld>
            <a:endParaRPr lang="en-SE"/>
          </a:p>
        </p:txBody>
      </p:sp>
      <p:sp>
        <p:nvSpPr>
          <p:cNvPr id="5" name="Footer Placeholder 4">
            <a:extLst>
              <a:ext uri="{FF2B5EF4-FFF2-40B4-BE49-F238E27FC236}">
                <a16:creationId xmlns:a16="http://schemas.microsoft.com/office/drawing/2014/main" id="{0B5C8CC1-23A7-4C76-A981-479B06C2FC8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35FA7B2-003C-43B9-B4DC-EC7A70CF7D28}"/>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2861894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D2BA7-CC91-43CF-B3EF-CF1B12517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FEA2CB33-320B-4009-8345-FC1EDF15A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3B2DE-98C8-48BF-BE16-CA5661F01F20}"/>
              </a:ext>
            </a:extLst>
          </p:cNvPr>
          <p:cNvSpPr>
            <a:spLocks noGrp="1"/>
          </p:cNvSpPr>
          <p:nvPr>
            <p:ph type="dt" sz="half" idx="10"/>
          </p:nvPr>
        </p:nvSpPr>
        <p:spPr/>
        <p:txBody>
          <a:bodyPr/>
          <a:lstStyle/>
          <a:p>
            <a:fld id="{ACD0999D-F837-4D77-89DB-CF6612E4ECA2}" type="datetime1">
              <a:rPr lang="en-US" smtClean="0"/>
              <a:t>11/27/2020</a:t>
            </a:fld>
            <a:endParaRPr lang="en-SE"/>
          </a:p>
        </p:txBody>
      </p:sp>
      <p:sp>
        <p:nvSpPr>
          <p:cNvPr id="5" name="Footer Placeholder 4">
            <a:extLst>
              <a:ext uri="{FF2B5EF4-FFF2-40B4-BE49-F238E27FC236}">
                <a16:creationId xmlns:a16="http://schemas.microsoft.com/office/drawing/2014/main" id="{D15F3520-7846-479E-B691-E11C4649AA3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AAEA1ED0-E129-4395-AEE3-5CB799811DEA}"/>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833911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A571-4C60-4057-B4D1-43546B60CDEB}"/>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8385309C-FCA1-40D5-B0DA-4D5AC4C12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3A4DCD4D-E707-4F9B-B407-FAE005CD17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Date Placeholder 4">
            <a:extLst>
              <a:ext uri="{FF2B5EF4-FFF2-40B4-BE49-F238E27FC236}">
                <a16:creationId xmlns:a16="http://schemas.microsoft.com/office/drawing/2014/main" id="{99D6172B-1887-4ED4-8478-1AEDD1F0FF85}"/>
              </a:ext>
            </a:extLst>
          </p:cNvPr>
          <p:cNvSpPr>
            <a:spLocks noGrp="1"/>
          </p:cNvSpPr>
          <p:nvPr>
            <p:ph type="dt" sz="half" idx="10"/>
          </p:nvPr>
        </p:nvSpPr>
        <p:spPr/>
        <p:txBody>
          <a:bodyPr/>
          <a:lstStyle/>
          <a:p>
            <a:fld id="{A9BA1022-BC8E-4C4D-9248-2D7DCB600E6C}" type="datetime1">
              <a:rPr lang="en-US" smtClean="0"/>
              <a:t>11/27/2020</a:t>
            </a:fld>
            <a:endParaRPr lang="en-SE"/>
          </a:p>
        </p:txBody>
      </p:sp>
      <p:sp>
        <p:nvSpPr>
          <p:cNvPr id="6" name="Footer Placeholder 5">
            <a:extLst>
              <a:ext uri="{FF2B5EF4-FFF2-40B4-BE49-F238E27FC236}">
                <a16:creationId xmlns:a16="http://schemas.microsoft.com/office/drawing/2014/main" id="{A5FF9FAD-89AF-4709-9838-A731831F08AC}"/>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DAC4FF32-024C-4BFC-BBC6-DFBA3A778E0A}"/>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1754636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EDC6-7379-41E0-AA95-8B345BA35D17}"/>
              </a:ext>
            </a:extLst>
          </p:cNvPr>
          <p:cNvSpPr>
            <a:spLocks noGrp="1"/>
          </p:cNvSpPr>
          <p:nvPr>
            <p:ph type="title"/>
          </p:nvPr>
        </p:nvSpPr>
        <p:spPr>
          <a:xfrm>
            <a:off x="839788" y="365125"/>
            <a:ext cx="10515600" cy="1325563"/>
          </a:xfrm>
        </p:spPr>
        <p:txBody>
          <a:bodyPr/>
          <a:lstStyle/>
          <a:p>
            <a:r>
              <a:rPr lang="en-US"/>
              <a:t>Click to edit Master title style</a:t>
            </a:r>
            <a:endParaRPr lang="en-SE"/>
          </a:p>
        </p:txBody>
      </p:sp>
      <p:sp>
        <p:nvSpPr>
          <p:cNvPr id="3" name="Text Placeholder 2">
            <a:extLst>
              <a:ext uri="{FF2B5EF4-FFF2-40B4-BE49-F238E27FC236}">
                <a16:creationId xmlns:a16="http://schemas.microsoft.com/office/drawing/2014/main" id="{A8065729-390B-4DDF-A220-0B972791D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5385DD-07DD-4C8A-8FF7-84A91444A6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B13B787C-6E54-495C-8782-67B80A7E4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47207-EE14-4FAC-9AE3-9D01E7BC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7" name="Date Placeholder 6">
            <a:extLst>
              <a:ext uri="{FF2B5EF4-FFF2-40B4-BE49-F238E27FC236}">
                <a16:creationId xmlns:a16="http://schemas.microsoft.com/office/drawing/2014/main" id="{034FAA78-4BCF-4494-87C9-753095E5C4E8}"/>
              </a:ext>
            </a:extLst>
          </p:cNvPr>
          <p:cNvSpPr>
            <a:spLocks noGrp="1"/>
          </p:cNvSpPr>
          <p:nvPr>
            <p:ph type="dt" sz="half" idx="10"/>
          </p:nvPr>
        </p:nvSpPr>
        <p:spPr/>
        <p:txBody>
          <a:bodyPr/>
          <a:lstStyle/>
          <a:p>
            <a:fld id="{912C553E-7F2D-4C7C-B270-BC571310C3F9}" type="datetime1">
              <a:rPr lang="en-US" smtClean="0"/>
              <a:t>11/27/2020</a:t>
            </a:fld>
            <a:endParaRPr lang="en-SE"/>
          </a:p>
        </p:txBody>
      </p:sp>
      <p:sp>
        <p:nvSpPr>
          <p:cNvPr id="8" name="Footer Placeholder 7">
            <a:extLst>
              <a:ext uri="{FF2B5EF4-FFF2-40B4-BE49-F238E27FC236}">
                <a16:creationId xmlns:a16="http://schemas.microsoft.com/office/drawing/2014/main" id="{62B1CEF5-E5B8-44F2-A1F5-A6553BE49560}"/>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8F0BAE0E-0C31-41B5-90F2-0E1C5699FE81}"/>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2100982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4739-4C1E-4F36-B8A1-6BD331431C8E}"/>
              </a:ext>
            </a:extLst>
          </p:cNvPr>
          <p:cNvSpPr>
            <a:spLocks noGrp="1"/>
          </p:cNvSpPr>
          <p:nvPr>
            <p:ph type="title"/>
          </p:nvPr>
        </p:nvSpPr>
        <p:spPr/>
        <p:txBody>
          <a:bodyPr/>
          <a:lstStyle/>
          <a:p>
            <a:r>
              <a:rPr lang="en-US"/>
              <a:t>Click to edit Master title style</a:t>
            </a:r>
            <a:endParaRPr lang="en-SE"/>
          </a:p>
        </p:txBody>
      </p:sp>
      <p:sp>
        <p:nvSpPr>
          <p:cNvPr id="3" name="Date Placeholder 2">
            <a:extLst>
              <a:ext uri="{FF2B5EF4-FFF2-40B4-BE49-F238E27FC236}">
                <a16:creationId xmlns:a16="http://schemas.microsoft.com/office/drawing/2014/main" id="{455B0D87-6FB6-4E9A-A342-D23A2B4C3493}"/>
              </a:ext>
            </a:extLst>
          </p:cNvPr>
          <p:cNvSpPr>
            <a:spLocks noGrp="1"/>
          </p:cNvSpPr>
          <p:nvPr>
            <p:ph type="dt" sz="half" idx="10"/>
          </p:nvPr>
        </p:nvSpPr>
        <p:spPr/>
        <p:txBody>
          <a:bodyPr/>
          <a:lstStyle/>
          <a:p>
            <a:fld id="{D3180B67-8049-441E-B78C-E6DB46770159}" type="datetime1">
              <a:rPr lang="en-US" smtClean="0"/>
              <a:t>11/27/2020</a:t>
            </a:fld>
            <a:endParaRPr lang="en-SE"/>
          </a:p>
        </p:txBody>
      </p:sp>
      <p:sp>
        <p:nvSpPr>
          <p:cNvPr id="4" name="Footer Placeholder 3">
            <a:extLst>
              <a:ext uri="{FF2B5EF4-FFF2-40B4-BE49-F238E27FC236}">
                <a16:creationId xmlns:a16="http://schemas.microsoft.com/office/drawing/2014/main" id="{3166EC6E-415A-4D40-B8CF-F3A3D6C93759}"/>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23096E68-D685-4800-883F-0F79ABA67918}"/>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2216988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C587AF-04EB-471E-A2DA-8CF0417826AC}"/>
              </a:ext>
            </a:extLst>
          </p:cNvPr>
          <p:cNvSpPr>
            <a:spLocks noGrp="1"/>
          </p:cNvSpPr>
          <p:nvPr>
            <p:ph type="dt" sz="half" idx="10"/>
          </p:nvPr>
        </p:nvSpPr>
        <p:spPr/>
        <p:txBody>
          <a:bodyPr/>
          <a:lstStyle/>
          <a:p>
            <a:fld id="{91F01676-95CE-4463-8E74-CE6BA72767A7}" type="datetime1">
              <a:rPr lang="en-US" smtClean="0"/>
              <a:t>11/27/2020</a:t>
            </a:fld>
            <a:endParaRPr lang="en-SE"/>
          </a:p>
        </p:txBody>
      </p:sp>
      <p:sp>
        <p:nvSpPr>
          <p:cNvPr id="3" name="Footer Placeholder 2">
            <a:extLst>
              <a:ext uri="{FF2B5EF4-FFF2-40B4-BE49-F238E27FC236}">
                <a16:creationId xmlns:a16="http://schemas.microsoft.com/office/drawing/2014/main" id="{AA0ACBA5-1EC9-445E-8665-6A0EE049ED09}"/>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192BC144-F9C9-4A08-959D-72526AC70804}"/>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3191255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C029-94DE-42EF-9286-47F509543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1A8E94F9-AD24-4025-B684-8CF068ADD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BCD717B8-4B28-4E5F-A8F3-A447D0B7F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61669-22FF-487B-A7ED-90FB3AFD1FA4}"/>
              </a:ext>
            </a:extLst>
          </p:cNvPr>
          <p:cNvSpPr>
            <a:spLocks noGrp="1"/>
          </p:cNvSpPr>
          <p:nvPr>
            <p:ph type="dt" sz="half" idx="10"/>
          </p:nvPr>
        </p:nvSpPr>
        <p:spPr/>
        <p:txBody>
          <a:bodyPr/>
          <a:lstStyle/>
          <a:p>
            <a:fld id="{9F1A337E-FB93-4AE0-B04E-7AD6448A2C3B}" type="datetime1">
              <a:rPr lang="en-US" smtClean="0"/>
              <a:t>11/27/2020</a:t>
            </a:fld>
            <a:endParaRPr lang="en-SE"/>
          </a:p>
        </p:txBody>
      </p:sp>
      <p:sp>
        <p:nvSpPr>
          <p:cNvPr id="6" name="Footer Placeholder 5">
            <a:extLst>
              <a:ext uri="{FF2B5EF4-FFF2-40B4-BE49-F238E27FC236}">
                <a16:creationId xmlns:a16="http://schemas.microsoft.com/office/drawing/2014/main" id="{9764AA4C-426A-4F9C-9747-B44803900082}"/>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7D45F1CF-E722-4415-A170-7C74D95914E8}"/>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296220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D8DE-3CB4-43C2-80A2-4ADA8AD0A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19F21-9C10-4600-BBCA-9620AB92E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6457F-A498-472C-9CF4-257970935300}"/>
              </a:ext>
            </a:extLst>
          </p:cNvPr>
          <p:cNvSpPr>
            <a:spLocks noGrp="1"/>
          </p:cNvSpPr>
          <p:nvPr>
            <p:ph type="dt" sz="half" idx="10"/>
          </p:nvPr>
        </p:nvSpPr>
        <p:spPr/>
        <p:txBody>
          <a:bodyPr/>
          <a:lstStyle/>
          <a:p>
            <a:fld id="{EB4CDB88-56A6-473B-9625-07ABE5B9705C}" type="datetime1">
              <a:rPr lang="en-US" smtClean="0"/>
              <a:t>11/27/2020</a:t>
            </a:fld>
            <a:endParaRPr lang="en-US"/>
          </a:p>
        </p:txBody>
      </p:sp>
      <p:sp>
        <p:nvSpPr>
          <p:cNvPr id="5" name="Footer Placeholder 4">
            <a:extLst>
              <a:ext uri="{FF2B5EF4-FFF2-40B4-BE49-F238E27FC236}">
                <a16:creationId xmlns:a16="http://schemas.microsoft.com/office/drawing/2014/main" id="{13DD49D1-64CE-403E-A94B-BCE51AE4E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7B453-1009-41EB-8141-BD5D968F3C4E}"/>
              </a:ext>
            </a:extLst>
          </p:cNvPr>
          <p:cNvSpPr>
            <a:spLocks noGrp="1"/>
          </p:cNvSpPr>
          <p:nvPr>
            <p:ph type="sldNum" sz="quarter" idx="12"/>
          </p:nvPr>
        </p:nvSpPr>
        <p:spPr/>
        <p:txBody>
          <a:bodyPr/>
          <a:lstStyle>
            <a:lvl1pPr>
              <a:defRPr sz="1800"/>
            </a:lvl1pPr>
          </a:lstStyle>
          <a:p>
            <a:fld id="{96C155CA-F9E4-4B7B-8778-BBE3591DE223}" type="slidenum">
              <a:rPr lang="en-US" smtClean="0"/>
              <a:pPr/>
              <a:t>‹#›</a:t>
            </a:fld>
            <a:endParaRPr lang="en-US" sz="1800" dirty="0"/>
          </a:p>
        </p:txBody>
      </p:sp>
    </p:spTree>
    <p:extLst>
      <p:ext uri="{BB962C8B-B14F-4D97-AF65-F5344CB8AC3E}">
        <p14:creationId xmlns:p14="http://schemas.microsoft.com/office/powerpoint/2010/main" val="1706101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4863-8D76-409A-B88C-9F293334D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5F7BCC8A-E863-45C9-85C4-4DF14E80E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2A1C2FDB-E5D1-4A06-B120-5B390CDD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A6C1F-A318-4EBA-AFC7-24A2BDB92118}"/>
              </a:ext>
            </a:extLst>
          </p:cNvPr>
          <p:cNvSpPr>
            <a:spLocks noGrp="1"/>
          </p:cNvSpPr>
          <p:nvPr>
            <p:ph type="dt" sz="half" idx="10"/>
          </p:nvPr>
        </p:nvSpPr>
        <p:spPr/>
        <p:txBody>
          <a:bodyPr/>
          <a:lstStyle/>
          <a:p>
            <a:fld id="{BAD7F49A-5EB2-4B42-A20B-8089A970897E}" type="datetime1">
              <a:rPr lang="en-US" smtClean="0"/>
              <a:t>11/27/2020</a:t>
            </a:fld>
            <a:endParaRPr lang="en-SE"/>
          </a:p>
        </p:txBody>
      </p:sp>
      <p:sp>
        <p:nvSpPr>
          <p:cNvPr id="6" name="Footer Placeholder 5">
            <a:extLst>
              <a:ext uri="{FF2B5EF4-FFF2-40B4-BE49-F238E27FC236}">
                <a16:creationId xmlns:a16="http://schemas.microsoft.com/office/drawing/2014/main" id="{91C29043-20C4-4597-9875-00205D0B1BDD}"/>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0F2786DD-8BE1-4120-9D88-46F64B05FD5C}"/>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936580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116F-1CFF-4107-8967-F9C348B01231}"/>
              </a:ext>
            </a:extLst>
          </p:cNvPr>
          <p:cNvSpPr>
            <a:spLocks noGrp="1"/>
          </p:cNvSpPr>
          <p:nvPr>
            <p:ph type="title"/>
          </p:nvPr>
        </p:nvSpPr>
        <p:spPr/>
        <p:txBody>
          <a:body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C9804B9A-6772-41D0-ADD1-1C64B6AC54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B781FF23-FB7E-4876-9FD3-C1693491AA6D}"/>
              </a:ext>
            </a:extLst>
          </p:cNvPr>
          <p:cNvSpPr>
            <a:spLocks noGrp="1"/>
          </p:cNvSpPr>
          <p:nvPr>
            <p:ph type="dt" sz="half" idx="10"/>
          </p:nvPr>
        </p:nvSpPr>
        <p:spPr/>
        <p:txBody>
          <a:bodyPr/>
          <a:lstStyle/>
          <a:p>
            <a:fld id="{5BC6CDE0-6784-4637-B6DA-DF053005E55D}" type="datetime1">
              <a:rPr lang="en-US" smtClean="0"/>
              <a:t>11/27/2020</a:t>
            </a:fld>
            <a:endParaRPr lang="en-SE"/>
          </a:p>
        </p:txBody>
      </p:sp>
      <p:sp>
        <p:nvSpPr>
          <p:cNvPr id="5" name="Footer Placeholder 4">
            <a:extLst>
              <a:ext uri="{FF2B5EF4-FFF2-40B4-BE49-F238E27FC236}">
                <a16:creationId xmlns:a16="http://schemas.microsoft.com/office/drawing/2014/main" id="{880BE334-F659-4AFD-A3C7-CDC22253841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8DA3BDD1-D5A8-40D1-9ED9-84A0294B7D22}"/>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4034317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C301DF-0984-4FB7-95ED-263F64CB07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7E95BFE0-F7DC-4B1B-B0C9-D34721F427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37E3FA77-5BE0-4E3B-9EDF-ECEA74E45AB9}"/>
              </a:ext>
            </a:extLst>
          </p:cNvPr>
          <p:cNvSpPr>
            <a:spLocks noGrp="1"/>
          </p:cNvSpPr>
          <p:nvPr>
            <p:ph type="dt" sz="half" idx="10"/>
          </p:nvPr>
        </p:nvSpPr>
        <p:spPr/>
        <p:txBody>
          <a:bodyPr/>
          <a:lstStyle/>
          <a:p>
            <a:fld id="{82CD71BB-89AB-4408-BB10-E1E0140F9788}" type="datetime1">
              <a:rPr lang="en-US" smtClean="0"/>
              <a:t>11/27/2020</a:t>
            </a:fld>
            <a:endParaRPr lang="en-SE"/>
          </a:p>
        </p:txBody>
      </p:sp>
      <p:sp>
        <p:nvSpPr>
          <p:cNvPr id="5" name="Footer Placeholder 4">
            <a:extLst>
              <a:ext uri="{FF2B5EF4-FFF2-40B4-BE49-F238E27FC236}">
                <a16:creationId xmlns:a16="http://schemas.microsoft.com/office/drawing/2014/main" id="{2E9ECF15-156A-478A-99E5-F5EC2DFF2A1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B8FE589A-6747-409B-9235-F35657D7BF93}"/>
              </a:ext>
            </a:extLst>
          </p:cNvPr>
          <p:cNvSpPr>
            <a:spLocks noGrp="1"/>
          </p:cNvSpPr>
          <p:nvPr>
            <p:ph type="sldNum" sz="quarter" idx="12"/>
          </p:nvPr>
        </p:nvSpPr>
        <p:spPr/>
        <p:txBody>
          <a:bodyPr/>
          <a:lstStyle/>
          <a:p>
            <a:fld id="{A8CDD3AB-BB01-451D-9459-2611D7B1F606}" type="slidenum">
              <a:rPr lang="en-SE" smtClean="0"/>
              <a:t>‹#›</a:t>
            </a:fld>
            <a:endParaRPr lang="en-SE"/>
          </a:p>
        </p:txBody>
      </p:sp>
    </p:spTree>
    <p:extLst>
      <p:ext uri="{BB962C8B-B14F-4D97-AF65-F5344CB8AC3E}">
        <p14:creationId xmlns:p14="http://schemas.microsoft.com/office/powerpoint/2010/main" val="827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C539-CCBE-4793-821E-9AE7B54BA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9443F0-BAAD-4FAC-979A-901852B34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14A093-C6B5-42E5-9E0D-3DD5403A1DB7}"/>
              </a:ext>
            </a:extLst>
          </p:cNvPr>
          <p:cNvSpPr>
            <a:spLocks noGrp="1"/>
          </p:cNvSpPr>
          <p:nvPr>
            <p:ph type="dt" sz="half" idx="10"/>
          </p:nvPr>
        </p:nvSpPr>
        <p:spPr/>
        <p:txBody>
          <a:bodyPr/>
          <a:lstStyle/>
          <a:p>
            <a:fld id="{E8FAD02A-1B11-4007-9EF0-719ABB1CA7D9}" type="datetime1">
              <a:rPr lang="en-US" smtClean="0"/>
              <a:t>11/27/2020</a:t>
            </a:fld>
            <a:endParaRPr lang="en-US"/>
          </a:p>
        </p:txBody>
      </p:sp>
      <p:sp>
        <p:nvSpPr>
          <p:cNvPr id="5" name="Footer Placeholder 4">
            <a:extLst>
              <a:ext uri="{FF2B5EF4-FFF2-40B4-BE49-F238E27FC236}">
                <a16:creationId xmlns:a16="http://schemas.microsoft.com/office/drawing/2014/main" id="{4E565E5E-F8E6-4131-80C2-D234E1FD6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74D8-DD22-492B-BB43-CC30918954F0}"/>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242223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BD3A-D2F9-45A9-9360-9F5771FD4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831F9-1268-4AC5-B858-2D1738FD5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D14D0-2F5A-4A74-9276-E32AEB68C4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4DFE36-3883-4B9E-976E-1F8B83DC5800}"/>
              </a:ext>
            </a:extLst>
          </p:cNvPr>
          <p:cNvSpPr>
            <a:spLocks noGrp="1"/>
          </p:cNvSpPr>
          <p:nvPr>
            <p:ph type="dt" sz="half" idx="10"/>
          </p:nvPr>
        </p:nvSpPr>
        <p:spPr/>
        <p:txBody>
          <a:bodyPr/>
          <a:lstStyle/>
          <a:p>
            <a:fld id="{789AA707-4CF2-47D3-8972-E6A16F2ACAB9}" type="datetime1">
              <a:rPr lang="en-US" smtClean="0"/>
              <a:t>11/27/2020</a:t>
            </a:fld>
            <a:endParaRPr lang="en-US"/>
          </a:p>
        </p:txBody>
      </p:sp>
      <p:sp>
        <p:nvSpPr>
          <p:cNvPr id="6" name="Footer Placeholder 5">
            <a:extLst>
              <a:ext uri="{FF2B5EF4-FFF2-40B4-BE49-F238E27FC236}">
                <a16:creationId xmlns:a16="http://schemas.microsoft.com/office/drawing/2014/main" id="{D8D4A614-28EF-4044-96A0-1F7452D33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D9278-4E53-41AF-8C1D-6DAD95732B61}"/>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240803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D6D56-7CC6-422C-8667-EE6461FC97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4CF833-570C-415F-978B-6F858405C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CD3CD8-71E4-4338-82C9-25F6B4D38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73C78B-28AD-446E-913B-81C638809F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CD5FE8-D35A-426E-B946-86EBD6DF68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32B18A-0C50-4F2F-BE99-993A50935FD1}"/>
              </a:ext>
            </a:extLst>
          </p:cNvPr>
          <p:cNvSpPr>
            <a:spLocks noGrp="1"/>
          </p:cNvSpPr>
          <p:nvPr>
            <p:ph type="dt" sz="half" idx="10"/>
          </p:nvPr>
        </p:nvSpPr>
        <p:spPr/>
        <p:txBody>
          <a:bodyPr/>
          <a:lstStyle/>
          <a:p>
            <a:fld id="{4926F179-5F41-46A0-BF71-EAF5F469F8AC}" type="datetime1">
              <a:rPr lang="en-US" smtClean="0"/>
              <a:t>11/27/2020</a:t>
            </a:fld>
            <a:endParaRPr lang="en-US"/>
          </a:p>
        </p:txBody>
      </p:sp>
      <p:sp>
        <p:nvSpPr>
          <p:cNvPr id="8" name="Footer Placeholder 7">
            <a:extLst>
              <a:ext uri="{FF2B5EF4-FFF2-40B4-BE49-F238E27FC236}">
                <a16:creationId xmlns:a16="http://schemas.microsoft.com/office/drawing/2014/main" id="{4318DCD0-B88E-4128-A220-DD8759A8C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026614-C165-44CD-8B1F-5BBB990585F4}"/>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378204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104C-D655-4256-BCC2-E4D3B2BFEE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91050A-8964-44EF-B7B6-96F6803A77A0}"/>
              </a:ext>
            </a:extLst>
          </p:cNvPr>
          <p:cNvSpPr>
            <a:spLocks noGrp="1"/>
          </p:cNvSpPr>
          <p:nvPr>
            <p:ph type="dt" sz="half" idx="10"/>
          </p:nvPr>
        </p:nvSpPr>
        <p:spPr/>
        <p:txBody>
          <a:bodyPr/>
          <a:lstStyle/>
          <a:p>
            <a:fld id="{C12C84D0-27BD-4AF8-9914-0E6231977069}" type="datetime1">
              <a:rPr lang="en-US" smtClean="0"/>
              <a:t>11/27/2020</a:t>
            </a:fld>
            <a:endParaRPr lang="en-US"/>
          </a:p>
        </p:txBody>
      </p:sp>
      <p:sp>
        <p:nvSpPr>
          <p:cNvPr id="4" name="Footer Placeholder 3">
            <a:extLst>
              <a:ext uri="{FF2B5EF4-FFF2-40B4-BE49-F238E27FC236}">
                <a16:creationId xmlns:a16="http://schemas.microsoft.com/office/drawing/2014/main" id="{7900D490-833E-4529-A60D-5B305B0892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2619F-0D67-4720-8D1A-A7DAAA903C34}"/>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349872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DBF4C-346C-45BD-92E3-8F1FF066AFEB}"/>
              </a:ext>
            </a:extLst>
          </p:cNvPr>
          <p:cNvSpPr>
            <a:spLocks noGrp="1"/>
          </p:cNvSpPr>
          <p:nvPr>
            <p:ph type="dt" sz="half" idx="10"/>
          </p:nvPr>
        </p:nvSpPr>
        <p:spPr/>
        <p:txBody>
          <a:bodyPr/>
          <a:lstStyle/>
          <a:p>
            <a:fld id="{6B54839F-9CFF-41B0-823F-D153879FFE89}" type="datetime1">
              <a:rPr lang="en-US" smtClean="0"/>
              <a:t>11/27/2020</a:t>
            </a:fld>
            <a:endParaRPr lang="en-US"/>
          </a:p>
        </p:txBody>
      </p:sp>
      <p:sp>
        <p:nvSpPr>
          <p:cNvPr id="3" name="Footer Placeholder 2">
            <a:extLst>
              <a:ext uri="{FF2B5EF4-FFF2-40B4-BE49-F238E27FC236}">
                <a16:creationId xmlns:a16="http://schemas.microsoft.com/office/drawing/2014/main" id="{A3F46BE5-783A-4095-B665-04FF7BCFA0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5D2853-5A59-4C7F-B8DE-B048D83638C7}"/>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87016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F041-14B8-4754-B3AA-7461A9C41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46E50-F628-43D4-AE2E-20439B5F9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FE15F-916A-4B77-B678-8A394374F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54B5AA-98C0-443A-BCCF-91F283384BA4}"/>
              </a:ext>
            </a:extLst>
          </p:cNvPr>
          <p:cNvSpPr>
            <a:spLocks noGrp="1"/>
          </p:cNvSpPr>
          <p:nvPr>
            <p:ph type="dt" sz="half" idx="10"/>
          </p:nvPr>
        </p:nvSpPr>
        <p:spPr/>
        <p:txBody>
          <a:bodyPr/>
          <a:lstStyle/>
          <a:p>
            <a:fld id="{DF520EB5-1C66-48D9-A789-B309FEF2B4F9}" type="datetime1">
              <a:rPr lang="en-US" smtClean="0"/>
              <a:t>11/27/2020</a:t>
            </a:fld>
            <a:endParaRPr lang="en-US"/>
          </a:p>
        </p:txBody>
      </p:sp>
      <p:sp>
        <p:nvSpPr>
          <p:cNvPr id="6" name="Footer Placeholder 5">
            <a:extLst>
              <a:ext uri="{FF2B5EF4-FFF2-40B4-BE49-F238E27FC236}">
                <a16:creationId xmlns:a16="http://schemas.microsoft.com/office/drawing/2014/main" id="{75FB4752-E4FF-4BB4-B743-119007B2D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310EA-D52D-4F5E-9F0E-2F4FBD00890C}"/>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81089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7550-7B78-4A93-A504-C8EFAEC26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E6F76A-D92F-45DF-B8F3-58E680D1DF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767722-C0D3-44EE-9E5C-4431B0119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3E2BB-756F-4E14-8781-95EB95DBAE6E}"/>
              </a:ext>
            </a:extLst>
          </p:cNvPr>
          <p:cNvSpPr>
            <a:spLocks noGrp="1"/>
          </p:cNvSpPr>
          <p:nvPr>
            <p:ph type="dt" sz="half" idx="10"/>
          </p:nvPr>
        </p:nvSpPr>
        <p:spPr/>
        <p:txBody>
          <a:bodyPr/>
          <a:lstStyle/>
          <a:p>
            <a:fld id="{7C6E9252-E4BE-439D-AECB-43885B5A48CD}" type="datetime1">
              <a:rPr lang="en-US" smtClean="0"/>
              <a:t>11/27/2020</a:t>
            </a:fld>
            <a:endParaRPr lang="en-US"/>
          </a:p>
        </p:txBody>
      </p:sp>
      <p:sp>
        <p:nvSpPr>
          <p:cNvPr id="6" name="Footer Placeholder 5">
            <a:extLst>
              <a:ext uri="{FF2B5EF4-FFF2-40B4-BE49-F238E27FC236}">
                <a16:creationId xmlns:a16="http://schemas.microsoft.com/office/drawing/2014/main" id="{0B7B27D3-6FCB-43BD-ADAA-4A76F49B2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D69DF-7839-4ACE-AE9B-96374A130C43}"/>
              </a:ext>
            </a:extLst>
          </p:cNvPr>
          <p:cNvSpPr>
            <a:spLocks noGrp="1"/>
          </p:cNvSpPr>
          <p:nvPr>
            <p:ph type="sldNum" sz="quarter" idx="12"/>
          </p:nvPr>
        </p:nvSpPr>
        <p:spPr/>
        <p:txBody>
          <a:bodyPr/>
          <a:lstStyle/>
          <a:p>
            <a:fld id="{96C155CA-F9E4-4B7B-8778-BBE3591DE223}" type="slidenum">
              <a:rPr lang="en-US" smtClean="0"/>
              <a:t>‹#›</a:t>
            </a:fld>
            <a:endParaRPr lang="en-US"/>
          </a:p>
        </p:txBody>
      </p:sp>
    </p:spTree>
    <p:extLst>
      <p:ext uri="{BB962C8B-B14F-4D97-AF65-F5344CB8AC3E}">
        <p14:creationId xmlns:p14="http://schemas.microsoft.com/office/powerpoint/2010/main" val="4026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DDE96E-3C0E-4D8A-B0D8-D32E115C0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79466D-BCAA-4828-8708-0F82E265F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4B3A-C02C-4FF1-9598-9D381BE9B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A0655-4D82-4900-9375-A4E66B5DD540}" type="datetime1">
              <a:rPr lang="en-US" smtClean="0"/>
              <a:t>11/27/2020</a:t>
            </a:fld>
            <a:endParaRPr lang="en-US"/>
          </a:p>
        </p:txBody>
      </p:sp>
      <p:sp>
        <p:nvSpPr>
          <p:cNvPr id="5" name="Footer Placeholder 4">
            <a:extLst>
              <a:ext uri="{FF2B5EF4-FFF2-40B4-BE49-F238E27FC236}">
                <a16:creationId xmlns:a16="http://schemas.microsoft.com/office/drawing/2014/main" id="{EA007B7F-5728-4C42-A101-8E9ED34E2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BF9BCD-18E4-4153-92AB-7B1D0075B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155CA-F9E4-4B7B-8778-BBE3591DE223}" type="slidenum">
              <a:rPr lang="en-US" smtClean="0"/>
              <a:t>‹#›</a:t>
            </a:fld>
            <a:endParaRPr lang="en-US"/>
          </a:p>
        </p:txBody>
      </p:sp>
    </p:spTree>
    <p:extLst>
      <p:ext uri="{BB962C8B-B14F-4D97-AF65-F5344CB8AC3E}">
        <p14:creationId xmlns:p14="http://schemas.microsoft.com/office/powerpoint/2010/main" val="268788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122CF-FD9C-4236-ACC9-70F37A02D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9B34D340-8BFD-4E6B-A3E4-46F67FA5A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41537F04-3C18-40C3-A190-AB0325ED3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2E5FC-CBE9-4F82-93B4-6BA7BC8F4258}" type="datetime1">
              <a:rPr lang="en-US" smtClean="0"/>
              <a:t>11/27/2020</a:t>
            </a:fld>
            <a:endParaRPr lang="en-SE"/>
          </a:p>
        </p:txBody>
      </p:sp>
      <p:sp>
        <p:nvSpPr>
          <p:cNvPr id="5" name="Footer Placeholder 4">
            <a:extLst>
              <a:ext uri="{FF2B5EF4-FFF2-40B4-BE49-F238E27FC236}">
                <a16:creationId xmlns:a16="http://schemas.microsoft.com/office/drawing/2014/main" id="{47B1F5B4-1E55-41CF-88E2-92B03FCDB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9A113A95-CAD9-4721-997E-2DC0BFB439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DD3AB-BB01-451D-9459-2611D7B1F606}" type="slidenum">
              <a:rPr lang="en-SE" smtClean="0"/>
              <a:t>‹#›</a:t>
            </a:fld>
            <a:endParaRPr lang="en-SE"/>
          </a:p>
        </p:txBody>
      </p:sp>
    </p:spTree>
    <p:extLst>
      <p:ext uri="{BB962C8B-B14F-4D97-AF65-F5344CB8AC3E}">
        <p14:creationId xmlns:p14="http://schemas.microsoft.com/office/powerpoint/2010/main" val="985538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inyurl.com/inspirationalcoffe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8.png"/><Relationship Id="rId7" Type="http://schemas.openxmlformats.org/officeDocument/2006/relationships/hyperlink" Target="https://www.ericsson.com/en/blog/2019/2/radio-strip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hyperlink" Target="https://blogs.3ds.com/simulia/5g-antenna-design-mobile-phones/" TargetMode="External"/><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proav.de/index.html?http&amp;&amp;&amp;www.proav.de/audio/speech-level.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atic.ofcom.org.uk/static/spectrum/map.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s://www.microsoft.com/en-us/p/wifi-analyzer/9nblggh33n0n?activetab=pivot:overviewtab"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hyperlink" Target="https://www.electronicdesign.com/technologies/communications/article/21796260/millimeter-waves-will-expand-the-wireless-future" TargetMode="External"/><Relationship Id="rId7" Type="http://schemas.openxmlformats.org/officeDocument/2006/relationships/hyperlink" Target="https://www.dropbox.com/s/ajitv1ad85d3uqz/Hybrid.jpg?dl=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5G_NR_frequency_bands" TargetMode="External"/><Relationship Id="rId5" Type="http://schemas.openxmlformats.org/officeDocument/2006/relationships/hyperlink" Target="https://www.arrow.com/en/research-and-events/articles/what-frequency-spectrum-will-5g-technology-use-and-how-does-this-compare-to-4g#:~:text=In%20December%202018%20the%20FCC,47.2%20GHz%20to%2048.2%20GHz.&amp;text=4G%20band%20plans%20accounted%20for,MHz%20of%20bandwidth%20per%20channel." TargetMode="External"/><Relationship Id="rId4" Type="http://schemas.openxmlformats.org/officeDocument/2006/relationships/hyperlink" Target="https://en.wikipedia.org/wiki/LTE_frequency_bands" TargetMode="External"/><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hyperlink" Target="https://uk5g.org/5g-updates/read-articles/disruptive-beamforming-trends-improving-millimeter/" TargetMode="External"/><Relationship Id="rId13" Type="http://schemas.openxmlformats.org/officeDocument/2006/relationships/hyperlink" Target="https://www.microwavejournal.com/articles/print/31371-exploring-the-future-of-5g" TargetMode="External"/><Relationship Id="rId18" Type="http://schemas.openxmlformats.org/officeDocument/2006/relationships/image" Target="../media/image54.png"/><Relationship Id="rId3" Type="http://schemas.openxmlformats.org/officeDocument/2006/relationships/hyperlink" Target="https://ipcarrier.blogspot.com/2020/01/5g-millimeter-wave-will-drive-changes.html" TargetMode="External"/><Relationship Id="rId21" Type="http://schemas.openxmlformats.org/officeDocument/2006/relationships/image" Target="../media/image57.jpeg"/><Relationship Id="rId7" Type="http://schemas.openxmlformats.org/officeDocument/2006/relationships/hyperlink" Target="https://www.mwrf.com/technologies/software/article/21848959/count-on-design-software-for-millimeterwave-automotive-radar-and-antenna-system-development-part-2" TargetMode="External"/><Relationship Id="rId12" Type="http://schemas.openxmlformats.org/officeDocument/2006/relationships/hyperlink" Target="https://blog.3g4g.co.uk/search/label/Base%20Station" TargetMode="External"/><Relationship Id="rId17" Type="http://schemas.openxmlformats.org/officeDocument/2006/relationships/image" Target="../media/image53.png"/><Relationship Id="rId2" Type="http://schemas.openxmlformats.org/officeDocument/2006/relationships/notesSlide" Target="../notesSlides/notesSlide15.xml"/><Relationship Id="rId16" Type="http://schemas.openxmlformats.org/officeDocument/2006/relationships/image" Target="../media/image52.jpe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https://www.metaswitch.com/knowledge-center/reference/what-is-beamforming-beam-steering-and-beam-switching-with-massive-mimo" TargetMode="External"/><Relationship Id="rId11" Type="http://schemas.openxmlformats.org/officeDocument/2006/relationships/hyperlink" Target="https://www.rcrwireless.com/20180624/wireless/analyst-angle-the-rise-and-outlook-of-antennas-in-5g" TargetMode="External"/><Relationship Id="rId5" Type="http://schemas.openxmlformats.org/officeDocument/2006/relationships/hyperlink" Target="https://www.researchgate.net/publication/287805274_Advanced_Integration_Techniques_on_Broadband_Millimeter-Wave_Beam_Steering_for_5G_Wireless_Networks_and_Beyond/figures?lo=1" TargetMode="External"/><Relationship Id="rId15" Type="http://schemas.openxmlformats.org/officeDocument/2006/relationships/image" Target="../media/image51.jpg"/><Relationship Id="rId10" Type="http://schemas.openxmlformats.org/officeDocument/2006/relationships/hyperlink" Target="https://medium.com/@artiedarrell/fujitsu-announceits-10gbps-5g-antenna-5f4362b3e745" TargetMode="External"/><Relationship Id="rId19" Type="http://schemas.openxmlformats.org/officeDocument/2006/relationships/image" Target="../media/image55.png"/><Relationship Id="rId4" Type="http://schemas.openxmlformats.org/officeDocument/2006/relationships/hyperlink" Target="https://www.slideshare.net/sudeeshvs92/millimeter-wave-for-5g-cellular" TargetMode="External"/><Relationship Id="rId9" Type="http://schemas.openxmlformats.org/officeDocument/2006/relationships/hyperlink" Target="https://www.convergedigest.com/2017/02/ibm-and-ericsson-develop-silicon-based.html" TargetMode="External"/><Relationship Id="rId14" Type="http://schemas.openxmlformats.org/officeDocument/2006/relationships/image" Target="../media/image50.jpg"/></Relationships>
</file>

<file path=ppt/slides/_rels/slide16.xml.rels><?xml version="1.0" encoding="UTF-8" standalone="yes"?>
<Relationships xmlns="http://schemas.openxmlformats.org/package/2006/relationships"><Relationship Id="rId3" Type="http://schemas.openxmlformats.org/officeDocument/2006/relationships/hyperlink" Target="https://www.investigate-europe.eu/en/2020/5g-covid-conspiracy/?ie_s=ga&amp;pk_campaign=en-5g&amp;pk_source=google&amp;pk_medium=cpc&amp;gclid=Cj0KCQiAy579BRCPARIsAB6QoIY7ZHx6luMNjMXLOXbUyHBEWZhJtKvvo5dIhBHGC3RDDTjZEyhObw0aAl5BEALw_wcB" TargetMode="External"/><Relationship Id="rId7" Type="http://schemas.openxmlformats.org/officeDocument/2006/relationships/hyperlink" Target="https://www.who.int/emergencies/diseases/novel-coronavirus-2019/advice-for-public/myth-busters?gclid=Cj0KCQiAy579BRCPARIsAB6QoIZsSi6hdmNvgsY0t1aAgfZ6HHSZhThvu8iSLPlbY5VKunZ_cTQJv8gaArL7EALw_wcB#5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radiationhealthrisks.com/5g-cell-towers-dangerous/" TargetMode="External"/><Relationship Id="rId5" Type="http://schemas.openxmlformats.org/officeDocument/2006/relationships/hyperlink" Target="https://www.nytimes.com/2019/07/16/science/5g-cellphones-wireless-cancer.html" TargetMode="External"/><Relationship Id="rId4" Type="http://schemas.openxmlformats.org/officeDocument/2006/relationships/hyperlink" Target="https://www.europarl.europa.eu/RegData/etudes/BRIE/2020/646172/EPRS_BRI(2020)646172_EN.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2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10.png"/><Relationship Id="rId2" Type="http://schemas.openxmlformats.org/officeDocument/2006/relationships/image" Target="../media/image370.png"/><Relationship Id="rId16"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402.png"/><Relationship Id="rId5" Type="http://schemas.openxmlformats.org/officeDocument/2006/relationships/image" Target="../media/image22.png"/><Relationship Id="rId15" Type="http://schemas.openxmlformats.org/officeDocument/2006/relationships/image" Target="../media/image440.png"/><Relationship Id="rId10" Type="http://schemas.openxmlformats.org/officeDocument/2006/relationships/image" Target="../media/image390.png"/><Relationship Id="rId4" Type="http://schemas.openxmlformats.org/officeDocument/2006/relationships/image" Target="../media/image21.svg"/><Relationship Id="rId9" Type="http://schemas.openxmlformats.org/officeDocument/2006/relationships/image" Target="../media/image380.png"/><Relationship Id="rId14" Type="http://schemas.openxmlformats.org/officeDocument/2006/relationships/image" Target="../media/image4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01.png"/><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21.xml.rels><?xml version="1.0" encoding="UTF-8" standalone="yes"?>
<Relationships xmlns="http://schemas.openxmlformats.org/package/2006/relationships"><Relationship Id="rId8" Type="http://schemas.openxmlformats.org/officeDocument/2006/relationships/image" Target="../media/image540.png"/><Relationship Id="rId13" Type="http://schemas.openxmlformats.org/officeDocument/2006/relationships/image" Target="../media/image590.png"/><Relationship Id="rId3" Type="http://schemas.openxmlformats.org/officeDocument/2006/relationships/image" Target="../media/image490.png"/><Relationship Id="rId7" Type="http://schemas.openxmlformats.org/officeDocument/2006/relationships/image" Target="../media/image530.png"/><Relationship Id="rId12" Type="http://schemas.openxmlformats.org/officeDocument/2006/relationships/image" Target="../media/image580.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520.png"/><Relationship Id="rId11" Type="http://schemas.openxmlformats.org/officeDocument/2006/relationships/image" Target="../media/image570.png"/><Relationship Id="rId5" Type="http://schemas.openxmlformats.org/officeDocument/2006/relationships/image" Target="../media/image51.png"/><Relationship Id="rId10" Type="http://schemas.openxmlformats.org/officeDocument/2006/relationships/image" Target="../media/image560.png"/><Relationship Id="rId4" Type="http://schemas.openxmlformats.org/officeDocument/2006/relationships/image" Target="../media/image500.png"/><Relationship Id="rId9" Type="http://schemas.openxmlformats.org/officeDocument/2006/relationships/image" Target="../media/image550.png"/><Relationship Id="rId14" Type="http://schemas.openxmlformats.org/officeDocument/2006/relationships/image" Target="../media/image600.png"/></Relationships>
</file>

<file path=ppt/slides/_rels/slide22.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520.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620.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itu.int/en/ITU-T/AI/challenge/2020/Pages/default.asp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orldfinals.icpc.global/about/#rule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ce.iisc.ac.in/~cmurthy/doku.php?id=home" TargetMode="External"/><Relationship Id="rId3" Type="http://schemas.openxmlformats.org/officeDocument/2006/relationships/hyperlink" Target="https://sourceforge.net/projects/gampmatlab/" TargetMode="External"/><Relationship Id="rId7" Type="http://schemas.openxmlformats.org/officeDocument/2006/relationships/hyperlink" Target="https://www.itu.int/en/ITU-T/AI/challenge/2020/Pages/results.asp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arxiv.org/search/?query=Chao-Kai+Wen&amp;searchtype=all" TargetMode="External"/><Relationship Id="rId5" Type="http://schemas.openxmlformats.org/officeDocument/2006/relationships/hyperlink" Target="https://www2.ece.ohio-state.edu/~schniter/" TargetMode="External"/><Relationship Id="rId4" Type="http://schemas.openxmlformats.org/officeDocument/2006/relationships/hyperlink" Target="https://github.com/mborgerding/onsager_deep_learning" TargetMode="External"/><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0.png"/><Relationship Id="rId7" Type="http://schemas.openxmlformats.org/officeDocument/2006/relationships/image" Target="../media/image4.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24.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70.png"/><Relationship Id="rId5" Type="http://schemas.openxmlformats.org/officeDocument/2006/relationships/image" Target="../media/image6.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1.png"/><Relationship Id="rId9" Type="http://schemas.openxmlformats.org/officeDocument/2006/relationships/image" Target="../media/image68.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7.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1.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41.png"/><Relationship Id="rId5" Type="http://schemas.openxmlformats.org/officeDocument/2006/relationships/image" Target="../media/image830.png"/><Relationship Id="rId10" Type="http://schemas.openxmlformats.org/officeDocument/2006/relationships/image" Target="../media/image90.png"/><Relationship Id="rId4" Type="http://schemas.openxmlformats.org/officeDocument/2006/relationships/image" Target="../media/image820.png"/><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youtube.com/watch?v=aHCyHbRIz44"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82.png"/><Relationship Id="rId7" Type="http://schemas.openxmlformats.org/officeDocument/2006/relationships/image" Target="../media/image91.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30.xml"/><Relationship Id="rId16" Type="http://schemas.openxmlformats.org/officeDocument/2006/relationships/image" Target="../media/image95.png"/><Relationship Id="rId20"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3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1.png"/><Relationship Id="rId3" Type="http://schemas.openxmlformats.org/officeDocument/2006/relationships/image" Target="../media/image110.png"/><Relationship Id="rId7" Type="http://schemas.openxmlformats.org/officeDocument/2006/relationships/image" Target="../media/image91.png"/><Relationship Id="rId12" Type="http://schemas.openxmlformats.org/officeDocument/2006/relationships/image" Target="../media/image117.png"/><Relationship Id="rId17" Type="http://schemas.openxmlformats.org/officeDocument/2006/relationships/image" Target="../media/image97.png"/><Relationship Id="rId2" Type="http://schemas.openxmlformats.org/officeDocument/2006/relationships/notesSlide" Target="../notesSlides/notesSlide31.xml"/><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16.png"/><Relationship Id="rId5" Type="http://schemas.openxmlformats.org/officeDocument/2006/relationships/image" Target="../media/image112.png"/><Relationship Id="rId15" Type="http://schemas.openxmlformats.org/officeDocument/2006/relationships/image" Target="../media/image96.png"/><Relationship Id="rId10" Type="http://schemas.openxmlformats.org/officeDocument/2006/relationships/image" Target="../media/image115.png"/><Relationship Id="rId19" Type="http://schemas.openxmlformats.org/officeDocument/2006/relationships/image" Target="../media/image105.png"/><Relationship Id="rId4" Type="http://schemas.openxmlformats.org/officeDocument/2006/relationships/image" Target="../media/image111.png"/><Relationship Id="rId9" Type="http://schemas.openxmlformats.org/officeDocument/2006/relationships/image" Target="../media/image114.png"/><Relationship Id="rId1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png"/><Relationship Id="rId7" Type="http://schemas.openxmlformats.org/officeDocument/2006/relationships/image" Target="../media/image8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40.png"/><Relationship Id="rId11" Type="http://schemas.openxmlformats.org/officeDocument/2006/relationships/image" Target="../media/image129.png"/><Relationship Id="rId5" Type="http://schemas.openxmlformats.org/officeDocument/2006/relationships/image" Target="../media/image740.png"/><Relationship Id="rId10" Type="http://schemas.openxmlformats.org/officeDocument/2006/relationships/image" Target="../media/image128.png"/><Relationship Id="rId4" Type="http://schemas.openxmlformats.org/officeDocument/2006/relationships/image" Target="../media/image108.png"/><Relationship Id="rId9"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40.png"/></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40.png"/></Relationships>
</file>

<file path=ppt/slides/_rels/slide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image" Target="../media/image136.png"/><Relationship Id="rId7" Type="http://schemas.openxmlformats.org/officeDocument/2006/relationships/image" Target="../media/image11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100.png"/><Relationship Id="rId10" Type="http://schemas.openxmlformats.org/officeDocument/2006/relationships/image" Target="../media/image1140.png"/><Relationship Id="rId4" Type="http://schemas.openxmlformats.org/officeDocument/2006/relationships/image" Target="../media/image120.png"/><Relationship Id="rId9" Type="http://schemas.openxmlformats.org/officeDocument/2006/relationships/hyperlink" Target="https://www.youtube.com/watch?v=RvMgVv-xZhQ"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youtube.com/watch?v=RvMgVv-xZhQ" TargetMode="External"/><Relationship Id="rId13" Type="http://schemas.openxmlformats.org/officeDocument/2006/relationships/image" Target="../media/image121.wmf"/><Relationship Id="rId3" Type="http://schemas.openxmlformats.org/officeDocument/2006/relationships/notesSlide" Target="../notesSlides/notesSlide39.xml"/><Relationship Id="rId7" Type="http://schemas.openxmlformats.org/officeDocument/2006/relationships/hyperlink" Target="https://www.youtube.com/watch?v=G3WLsZAoTuo" TargetMode="Externa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youtube.com/watch?v=wwu0EwoxzH0&amp;app=desktop" TargetMode="External"/><Relationship Id="rId11" Type="http://schemas.openxmlformats.org/officeDocument/2006/relationships/image" Target="../media/image142.png"/><Relationship Id="rId5" Type="http://schemas.openxmlformats.org/officeDocument/2006/relationships/image" Target="../media/image122.png"/><Relationship Id="rId10" Type="http://schemas.openxmlformats.org/officeDocument/2006/relationships/image" Target="../media/image141.png"/><Relationship Id="rId4" Type="http://schemas.openxmlformats.org/officeDocument/2006/relationships/image" Target="../media/image139.png"/><Relationship Id="rId9" Type="http://schemas.openxmlformats.org/officeDocument/2006/relationships/hyperlink" Target="https://www.quora.com/How-do-I-plot-p-norm-an-open-ball-of-vector-space-R2-in-MATLAB" TargetMode="External"/><Relationship Id="rId14"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6.wmf"/><Relationship Id="rId5" Type="http://schemas.openxmlformats.org/officeDocument/2006/relationships/oleObject" Target="../embeddings/oleObject2.bin"/><Relationship Id="rId4" Type="http://schemas.openxmlformats.org/officeDocument/2006/relationships/image" Target="../media/image137.png"/></Relationships>
</file>

<file path=ppt/slides/_rels/slide46.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310.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300.png"/><Relationship Id="rId2" Type="http://schemas.openxmlformats.org/officeDocument/2006/relationships/notesSlide" Target="../notesSlides/notesSlide42.xml"/><Relationship Id="rId16"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15" Type="http://schemas.openxmlformats.org/officeDocument/2006/relationships/image" Target="../media/image1330.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320.png"/></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youtube.com/watch?v=0Vt1PJKAjxg&amp;t=640s" TargetMode="External"/><Relationship Id="rId5" Type="http://schemas.openxmlformats.org/officeDocument/2006/relationships/hyperlink" Target="https://www.youtube.com/watch?v=4N8yQp8IKps" TargetMode="External"/><Relationship Id="rId4" Type="http://schemas.openxmlformats.org/officeDocument/2006/relationships/hyperlink" Target="https://www.youtube.com/watch?v=CBMDwMESuW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youtube.com/watch?v=CBMDwMESuWs" TargetMode="External"/><Relationship Id="rId5" Type="http://schemas.openxmlformats.org/officeDocument/2006/relationships/image" Target="../media/image140.png"/><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90.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26"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5"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7"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www.lps.ens.fr/~krzakala/WEBSITE_Cargese/SLIDES/Bayati.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hyperlink" Target="https://krzakala.github.io/cargese.io/AMP_Tutorial_18.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2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hyperlink" Target="http://arxiv.org/abs/2006.0889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80.png"/><Relationship Id="rId18" Type="http://schemas.openxmlformats.org/officeDocument/2006/relationships/image" Target="../media/image33.png"/><Relationship Id="rId3" Type="http://schemas.openxmlformats.org/officeDocument/2006/relationships/image" Target="../media/image20.png"/><Relationship Id="rId21" Type="http://schemas.openxmlformats.org/officeDocument/2006/relationships/image" Target="../media/image36.png"/><Relationship Id="rId7" Type="http://schemas.openxmlformats.org/officeDocument/2006/relationships/image" Target="../media/image24.png"/><Relationship Id="rId12" Type="http://schemas.openxmlformats.org/officeDocument/2006/relationships/image" Target="../media/image170.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160.png"/><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1.svg"/><Relationship Id="rId9" Type="http://schemas.openxmlformats.org/officeDocument/2006/relationships/image" Target="../media/image27.png"/><Relationship Id="rId14" Type="http://schemas.openxmlformats.org/officeDocument/2006/relationships/image" Target="../media/image29.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physics.wisc.edu/ingersollmuseum/exhibits/waves/transverse/#:~:text=The%20wavelength%20(%CE%BB)%20is%20the,takes%20to%20complete%20one%20cycle." TargetMode="External"/><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hottconsultants.com/techtips/freq-wavelength.html" TargetMode="External"/><Relationship Id="rId5" Type="http://schemas.openxmlformats.org/officeDocument/2006/relationships/hyperlink" Target="https://www.translatorscafe.com/unit-converter/en-US/frequency-wavelength/5-27/gigahertz-wavelength%20in%20metres/" TargetMode="External"/><Relationship Id="rId4" Type="http://schemas.openxmlformats.org/officeDocument/2006/relationships/hyperlink" Target="https://en.wikipedia.org/wiki/Waveleng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EB1D-51FC-4E26-BA7B-ACCC58D36EC5}"/>
              </a:ext>
            </a:extLst>
          </p:cNvPr>
          <p:cNvSpPr>
            <a:spLocks noGrp="1"/>
          </p:cNvSpPr>
          <p:nvPr>
            <p:ph type="ctrTitle"/>
          </p:nvPr>
        </p:nvSpPr>
        <p:spPr>
          <a:xfrm>
            <a:off x="1524000" y="1543050"/>
            <a:ext cx="9144000" cy="1042988"/>
          </a:xfrm>
        </p:spPr>
        <p:txBody>
          <a:bodyPr/>
          <a:lstStyle/>
          <a:p>
            <a:r>
              <a:rPr lang="en-GB" dirty="0">
                <a:solidFill>
                  <a:schemeClr val="accent5">
                    <a:lumMod val="50000"/>
                  </a:schemeClr>
                </a:solidFill>
                <a:effectLst>
                  <a:outerShdw blurRad="50800" dist="38100" dir="16200000" rotWithShape="0">
                    <a:prstClr val="black">
                      <a:alpha val="40000"/>
                    </a:prstClr>
                  </a:outerShdw>
                </a:effectLst>
              </a:rPr>
              <a:t>5G WIRELESS NETWORKS</a:t>
            </a:r>
            <a:endParaRPr lang="en-US" dirty="0">
              <a:solidFill>
                <a:schemeClr val="accent5">
                  <a:lumMod val="50000"/>
                </a:schemeClr>
              </a:solidFill>
              <a:effectLst>
                <a:outerShdw blurRad="50800" dist="38100" dir="16200000" rotWithShape="0">
                  <a:prstClr val="black">
                    <a:alpha val="40000"/>
                  </a:prstClr>
                </a:outerShdw>
              </a:effectLst>
            </a:endParaRPr>
          </a:p>
        </p:txBody>
      </p:sp>
      <p:sp>
        <p:nvSpPr>
          <p:cNvPr id="3" name="Subtitle 2">
            <a:extLst>
              <a:ext uri="{FF2B5EF4-FFF2-40B4-BE49-F238E27FC236}">
                <a16:creationId xmlns:a16="http://schemas.microsoft.com/office/drawing/2014/main" id="{725AD1C8-BC94-449F-9E51-1C770B266775}"/>
              </a:ext>
            </a:extLst>
          </p:cNvPr>
          <p:cNvSpPr>
            <a:spLocks noGrp="1"/>
          </p:cNvSpPr>
          <p:nvPr>
            <p:ph type="subTitle" idx="1"/>
          </p:nvPr>
        </p:nvSpPr>
        <p:spPr>
          <a:xfrm>
            <a:off x="1524000" y="2914649"/>
            <a:ext cx="9144000" cy="3766887"/>
          </a:xfrm>
        </p:spPr>
        <p:txBody>
          <a:bodyPr>
            <a:normAutofit lnSpcReduction="10000"/>
          </a:bodyPr>
          <a:lstStyle/>
          <a:p>
            <a:r>
              <a:rPr lang="en-GB" dirty="0" err="1">
                <a:ln w="0"/>
                <a:effectLst>
                  <a:outerShdw blurRad="38100" dist="19050" dir="2700000" algn="tl" rotWithShape="0">
                    <a:schemeClr val="dk1">
                      <a:alpha val="40000"/>
                    </a:schemeClr>
                  </a:outerShdw>
                </a:effectLst>
              </a:rPr>
              <a:t>Dr.</a:t>
            </a:r>
            <a:r>
              <a:rPr lang="en-GB" dirty="0">
                <a:ln w="0"/>
                <a:effectLst>
                  <a:outerShdw blurRad="38100" dist="19050" dir="2700000" algn="tl" rotWithShape="0">
                    <a:schemeClr val="dk1">
                      <a:alpha val="40000"/>
                    </a:schemeClr>
                  </a:outerShdw>
                </a:effectLst>
              </a:rPr>
              <a:t> </a:t>
            </a:r>
            <a:r>
              <a:rPr lang="tr-TR" dirty="0">
                <a:ln w="0"/>
                <a:effectLst>
                  <a:outerShdw blurRad="38100" dist="19050" dir="2700000" algn="tl" rotWithShape="0">
                    <a:schemeClr val="dk1">
                      <a:alpha val="40000"/>
                    </a:schemeClr>
                  </a:outerShdw>
                </a:effectLst>
              </a:rPr>
              <a:t>Cenk M. </a:t>
            </a:r>
            <a:r>
              <a:rPr lang="tr-TR" dirty="0" err="1">
                <a:ln w="0"/>
                <a:effectLst>
                  <a:outerShdw blurRad="38100" dist="19050" dir="2700000" algn="tl" rotWithShape="0">
                    <a:schemeClr val="dk1">
                      <a:alpha val="40000"/>
                    </a:schemeClr>
                  </a:outerShdw>
                </a:effectLst>
              </a:rPr>
              <a:t>Yetis</a:t>
            </a:r>
            <a:r>
              <a:rPr lang="en-GB" dirty="0">
                <a:ln w="0"/>
                <a:effectLst>
                  <a:outerShdw blurRad="38100" dist="19050" dir="2700000" algn="tl" rotWithShape="0">
                    <a:schemeClr val="dk1">
                      <a:alpha val="40000"/>
                    </a:schemeClr>
                  </a:outerShdw>
                </a:effectLst>
              </a:rPr>
              <a:t> and Assoc. Prof. Pontus </a:t>
            </a:r>
            <a:r>
              <a:rPr lang="en-GB" dirty="0" err="1">
                <a:ln w="0"/>
                <a:effectLst>
                  <a:outerShdw blurRad="38100" dist="19050" dir="2700000" algn="tl" rotWithShape="0">
                    <a:schemeClr val="dk1">
                      <a:alpha val="40000"/>
                    </a:schemeClr>
                  </a:outerShdw>
                </a:effectLst>
              </a:rPr>
              <a:t>Giselsson</a:t>
            </a:r>
            <a:endParaRPr lang="en-GB" dirty="0">
              <a:ln w="0"/>
              <a:effectLst>
                <a:outerShdw blurRad="38100" dist="19050" dir="2700000" algn="tl" rotWithShape="0">
                  <a:schemeClr val="dk1">
                    <a:alpha val="40000"/>
                  </a:schemeClr>
                </a:outerShdw>
              </a:effectLst>
            </a:endParaRPr>
          </a:p>
          <a:p>
            <a:endParaRPr lang="en-GB" dirty="0">
              <a:ln w="0"/>
              <a:effectLst>
                <a:outerShdw blurRad="38100" dist="19050" dir="2700000" algn="tl" rotWithShape="0">
                  <a:schemeClr val="dk1">
                    <a:alpha val="40000"/>
                  </a:schemeClr>
                </a:outerShdw>
              </a:effectLst>
            </a:endParaRPr>
          </a:p>
          <a:p>
            <a:r>
              <a:rPr lang="en-GB" dirty="0">
                <a:ln w="0"/>
                <a:effectLst>
                  <a:outerShdw blurRad="38100" dist="19050" dir="2700000" algn="tl" rotWithShape="0">
                    <a:schemeClr val="dk1">
                      <a:alpha val="40000"/>
                    </a:schemeClr>
                  </a:outerShdw>
                </a:effectLst>
              </a:rPr>
              <a:t>Automatic Control Department</a:t>
            </a:r>
          </a:p>
          <a:p>
            <a:r>
              <a:rPr lang="en-GB" dirty="0">
                <a:ln w="0"/>
                <a:effectLst>
                  <a:outerShdw blurRad="38100" dist="19050" dir="2700000" algn="tl" rotWithShape="0">
                    <a:schemeClr val="dk1">
                      <a:alpha val="40000"/>
                    </a:schemeClr>
                  </a:outerShdw>
                </a:effectLst>
              </a:rPr>
              <a:t>Lund University</a:t>
            </a:r>
          </a:p>
          <a:p>
            <a:endParaRPr lang="en-GB" sz="1800" i="1" dirty="0">
              <a:hlinkClick r:id="rId3"/>
            </a:endParaRPr>
          </a:p>
          <a:p>
            <a:r>
              <a:rPr lang="en-GB" sz="1800" i="1" dirty="0">
                <a:hlinkClick r:id="rId3"/>
              </a:rPr>
              <a:t>https://tinyurl.com/inspirationalcoffee</a:t>
            </a:r>
            <a:r>
              <a:rPr lang="en-GB" sz="1800" i="1" dirty="0"/>
              <a:t> </a:t>
            </a:r>
          </a:p>
          <a:p>
            <a:endParaRPr lang="en-GB" sz="1800" i="1" dirty="0"/>
          </a:p>
          <a:p>
            <a:r>
              <a:rPr lang="en-GB" b="1" dirty="0">
                <a:ln/>
                <a:solidFill>
                  <a:schemeClr val="accent2">
                    <a:lumMod val="50000"/>
                  </a:schemeClr>
                </a:solidFill>
                <a:effectLst>
                  <a:outerShdw blurRad="38100" dist="19050" dir="2700000" algn="tl" rotWithShape="0">
                    <a:schemeClr val="dk1">
                      <a:lumMod val="50000"/>
                      <a:alpha val="40000"/>
                    </a:schemeClr>
                  </a:outerShdw>
                </a:effectLst>
              </a:rPr>
              <a:t>Inspirational Coffee</a:t>
            </a:r>
          </a:p>
          <a:p>
            <a:r>
              <a:rPr lang="en-US" b="1" dirty="0">
                <a:ln/>
                <a:solidFill>
                  <a:schemeClr val="accent2">
                    <a:lumMod val="50000"/>
                  </a:schemeClr>
                </a:solidFill>
                <a:effectLst>
                  <a:outerShdw blurRad="38100" dist="19050" dir="2700000" algn="tl" rotWithShape="0">
                    <a:schemeClr val="dk1">
                      <a:lumMod val="50000"/>
                      <a:alpha val="40000"/>
                    </a:schemeClr>
                  </a:outerShdw>
                </a:effectLst>
              </a:rPr>
              <a:t>November 13</a:t>
            </a:r>
            <a:r>
              <a:rPr lang="en-US" b="1" baseline="30000" dirty="0">
                <a:ln/>
                <a:solidFill>
                  <a:schemeClr val="accent2">
                    <a:lumMod val="50000"/>
                  </a:schemeClr>
                </a:solidFill>
                <a:effectLst>
                  <a:outerShdw blurRad="38100" dist="19050" dir="2700000" algn="tl" rotWithShape="0">
                    <a:schemeClr val="dk1">
                      <a:lumMod val="50000"/>
                      <a:alpha val="40000"/>
                    </a:schemeClr>
                  </a:outerShdw>
                </a:effectLst>
              </a:rPr>
              <a:t>th</a:t>
            </a:r>
            <a:r>
              <a:rPr lang="en-US" b="1" dirty="0">
                <a:ln/>
                <a:solidFill>
                  <a:schemeClr val="accent2">
                    <a:lumMod val="50000"/>
                  </a:schemeClr>
                </a:solidFill>
                <a:effectLst>
                  <a:outerShdw blurRad="38100" dist="19050" dir="2700000" algn="tl" rotWithShape="0">
                    <a:schemeClr val="dk1">
                      <a:lumMod val="50000"/>
                      <a:alpha val="40000"/>
                    </a:schemeClr>
                  </a:outerShdw>
                </a:effectLst>
              </a:rPr>
              <a:t>, 2020</a:t>
            </a:r>
          </a:p>
        </p:txBody>
      </p:sp>
      <p:pic>
        <p:nvPicPr>
          <p:cNvPr id="5" name="Kép 7">
            <a:extLst>
              <a:ext uri="{FF2B5EF4-FFF2-40B4-BE49-F238E27FC236}">
                <a16:creationId xmlns:a16="http://schemas.microsoft.com/office/drawing/2014/main" id="{12F79CAA-14A1-4FCC-A575-AD7D9542AF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72571" y="391641"/>
            <a:ext cx="2065196" cy="28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ép 7">
            <a:extLst>
              <a:ext uri="{FF2B5EF4-FFF2-40B4-BE49-F238E27FC236}">
                <a16:creationId xmlns:a16="http://schemas.microsoft.com/office/drawing/2014/main" id="{F9A89154-0216-4C6F-A974-02C2956C7D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9858375" y="0"/>
            <a:ext cx="2333625" cy="113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D63C4D7-B7F0-4C00-9655-FD6479453068}"/>
              </a:ext>
            </a:extLst>
          </p:cNvPr>
          <p:cNvSpPr>
            <a:spLocks noGrp="1"/>
          </p:cNvSpPr>
          <p:nvPr>
            <p:ph type="sldNum" sz="quarter" idx="12"/>
          </p:nvPr>
        </p:nvSpPr>
        <p:spPr/>
        <p:txBody>
          <a:bodyPr/>
          <a:lstStyle/>
          <a:p>
            <a:fld id="{96C155CA-F9E4-4B7B-8778-BBE3591DE223}" type="slidenum">
              <a:rPr lang="en-US" sz="1800" smtClean="0"/>
              <a:t>1</a:t>
            </a:fld>
            <a:endParaRPr lang="en-US" sz="1800" dirty="0"/>
          </a:p>
        </p:txBody>
      </p:sp>
    </p:spTree>
    <p:extLst>
      <p:ext uri="{BB962C8B-B14F-4D97-AF65-F5344CB8AC3E}">
        <p14:creationId xmlns:p14="http://schemas.microsoft.com/office/powerpoint/2010/main" val="401831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57776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err="1"/>
              <a:t>mmWave</a:t>
            </a:r>
            <a:r>
              <a:rPr lang="en-US" sz="3200" b="1" dirty="0"/>
              <a:t>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a:xfrm>
            <a:off x="9329078" y="6509330"/>
            <a:ext cx="2743200" cy="365125"/>
          </a:xfrm>
        </p:spPr>
        <p:txBody>
          <a:bodyPr/>
          <a:lstStyle/>
          <a:p>
            <a:fld id="{96C155CA-F9E4-4B7B-8778-BBE3591DE223}" type="slidenum">
              <a:rPr lang="en-US" smtClean="0"/>
              <a:t>10</a:t>
            </a:fld>
            <a:endParaRPr lang="en-US"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28B793F-C1CB-4974-B325-61D0A75C18F6}"/>
                  </a:ext>
                </a:extLst>
              </p:cNvPr>
              <p:cNvSpPr>
                <a:spLocks noGrp="1"/>
              </p:cNvSpPr>
              <p:nvPr>
                <p:ph idx="1"/>
              </p:nvPr>
            </p:nvSpPr>
            <p:spPr>
              <a:xfrm>
                <a:off x="273957" y="925739"/>
                <a:ext cx="10515600" cy="5932261"/>
              </a:xfrm>
            </p:spPr>
            <p:txBody>
              <a:bodyPr>
                <a:normAutofit/>
              </a:bodyPr>
              <a:lstStyle/>
              <a:p>
                <a:pPr>
                  <a:buFont typeface="Wingdings" panose="05000000000000000000" pitchFamily="2" charset="2"/>
                  <a:buChar char="§"/>
                </a:pPr>
                <a14:m>
                  <m:oMath xmlns:m="http://schemas.openxmlformats.org/officeDocument/2006/math">
                    <m:r>
                      <a:rPr lang="en-GB" i="1">
                        <a:latin typeface="Cambria Math" panose="02040503050406030204" pitchFamily="18" charset="0"/>
                        <a:ea typeface="Calibri" panose="020F0502020204030204" pitchFamily="34" charset="0"/>
                        <a:cs typeface="Times New Roman" panose="02020603050405020304" pitchFamily="18" charset="0"/>
                      </a:rPr>
                      <m:t>𝜆</m:t>
                    </m:r>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𝑐</m:t>
                    </m:r>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𝑓</m:t>
                    </m:r>
                  </m:oMath>
                </a14:m>
                <a:endParaRPr lang="en-GB" sz="2800" b="0" i="1" dirty="0">
                  <a:effectLst/>
                  <a:latin typeface="Cambria Math" panose="020405030504060302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14:m>
                  <m:oMath xmlns:m="http://schemas.openxmlformats.org/officeDocument/2006/math">
                    <m:r>
                      <a:rPr lang="en-GB" sz="2800" b="0" i="1" smtClean="0">
                        <a:effectLst/>
                        <a:latin typeface="Cambria Math" panose="02040503050406030204" pitchFamily="18" charset="0"/>
                        <a:ea typeface="Calibri" panose="020F0502020204030204" pitchFamily="34" charset="0"/>
                        <a:cs typeface="Times New Roman" panose="02020603050405020304" pitchFamily="18" charset="0"/>
                      </a:rPr>
                      <m:t>𝑓</m:t>
                    </m:r>
                    <m:r>
                      <a:rPr lang="en-GB"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GB" sz="2800"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then</m:t>
                    </m:r>
                    <m:r>
                      <a:rPr lang="en-GB"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GB" i="1">
                        <a:latin typeface="Cambria Math" panose="02040503050406030204" pitchFamily="18" charset="0"/>
                        <a:ea typeface="Calibri" panose="020F0502020204030204" pitchFamily="34" charset="0"/>
                        <a:cs typeface="Times New Roman" panose="02020603050405020304" pitchFamily="18" charset="0"/>
                      </a:rPr>
                      <m:t>𝜆</m:t>
                    </m:r>
                    <m:r>
                      <a:rPr lang="en-GB"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GB" dirty="0">
                  <a:ea typeface="Cambria Math" panose="02040503050406030204" pitchFamily="18" charset="0"/>
                  <a:cs typeface="Times New Roman" panose="02020603050405020304" pitchFamily="18" charset="0"/>
                </a:endParaRPr>
              </a:p>
              <a:p>
                <a:pPr lvl="1"/>
                <a:endParaRPr lang="en-US" dirty="0"/>
              </a:p>
              <a:p>
                <a:pPr lvl="1"/>
                <a:endParaRPr lang="en-US" dirty="0"/>
              </a:p>
              <a:p>
                <a:pPr lvl="1"/>
                <a:endParaRPr lang="en-US" dirty="0"/>
              </a:p>
            </p:txBody>
          </p:sp>
        </mc:Choice>
        <mc:Fallback xmlns="">
          <p:sp>
            <p:nvSpPr>
              <p:cNvPr id="9" name="Content Placeholder 8">
                <a:extLst>
                  <a:ext uri="{FF2B5EF4-FFF2-40B4-BE49-F238E27FC236}">
                    <a16:creationId xmlns:a16="http://schemas.microsoft.com/office/drawing/2014/main" id="{D28B793F-C1CB-4974-B325-61D0A75C18F6}"/>
                  </a:ext>
                </a:extLst>
              </p:cNvPr>
              <p:cNvSpPr>
                <a:spLocks noGrp="1" noRot="1" noChangeAspect="1" noMove="1" noResize="1" noEditPoints="1" noAdjustHandles="1" noChangeArrowheads="1" noChangeShapeType="1" noTextEdit="1"/>
              </p:cNvSpPr>
              <p:nvPr>
                <p:ph idx="1"/>
              </p:nvPr>
            </p:nvSpPr>
            <p:spPr>
              <a:xfrm>
                <a:off x="273957" y="925739"/>
                <a:ext cx="10515600" cy="5932261"/>
              </a:xfrm>
              <a:blipFill>
                <a:blip r:embed="rId3"/>
                <a:stretch>
                  <a:fillRect/>
                </a:stretch>
              </a:blipFill>
            </p:spPr>
            <p:txBody>
              <a:bodyPr/>
              <a:lstStyle/>
              <a:p>
                <a:r>
                  <a:rPr lang="en-SE">
                    <a:noFill/>
                  </a:rPr>
                  <a:t> </a:t>
                </a:r>
              </a:p>
            </p:txBody>
          </p:sp>
        </mc:Fallback>
      </mc:AlternateContent>
      <p:sp>
        <p:nvSpPr>
          <p:cNvPr id="20" name="TextBox 19">
            <a:extLst>
              <a:ext uri="{FF2B5EF4-FFF2-40B4-BE49-F238E27FC236}">
                <a16:creationId xmlns:a16="http://schemas.microsoft.com/office/drawing/2014/main" id="{94E0BD84-B44C-4524-991F-260258150EAA}"/>
              </a:ext>
            </a:extLst>
          </p:cNvPr>
          <p:cNvSpPr txBox="1"/>
          <p:nvPr/>
        </p:nvSpPr>
        <p:spPr>
          <a:xfrm>
            <a:off x="2858624" y="6178213"/>
            <a:ext cx="6859712" cy="662233"/>
          </a:xfrm>
          <a:prstGeom prst="rect">
            <a:avLst/>
          </a:prstGeom>
          <a:noFill/>
        </p:spPr>
        <p:txBody>
          <a:bodyPr wrap="square">
            <a:spAutoFit/>
          </a:bodyPr>
          <a:lstStyle/>
          <a:p>
            <a:pPr>
              <a:lnSpc>
                <a:spcPct val="105000"/>
              </a:lnSpc>
            </a:pPr>
            <a:r>
              <a:rPr lang="en-GB" dirty="0">
                <a:effectLst/>
                <a:latin typeface="Calibri" panose="020F0502020204030204" pitchFamily="34" charset="0"/>
                <a:ea typeface="Calibri" panose="020F0502020204030204" pitchFamily="34" charset="0"/>
                <a:cs typeface="Times New Roman" panose="02020603050405020304" pitchFamily="18" charset="0"/>
              </a:rPr>
              <a:t>© Efficient Radar Forward Operator for Operational Data Assimilation within the COSMO-mode by Zeng</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3692D423-EB4F-4E1E-B349-508E75F553B1}"/>
              </a:ext>
            </a:extLst>
          </p:cNvPr>
          <p:cNvGrpSpPr/>
          <p:nvPr/>
        </p:nvGrpSpPr>
        <p:grpSpPr>
          <a:xfrm>
            <a:off x="2818660" y="1466648"/>
            <a:ext cx="7583077" cy="4789937"/>
            <a:chOff x="4443524" y="1144640"/>
            <a:chExt cx="7583077" cy="4789937"/>
          </a:xfrm>
        </p:grpSpPr>
        <p:pic>
          <p:nvPicPr>
            <p:cNvPr id="22" name="Picture 4">
              <a:extLst>
                <a:ext uri="{FF2B5EF4-FFF2-40B4-BE49-F238E27FC236}">
                  <a16:creationId xmlns:a16="http://schemas.microsoft.com/office/drawing/2014/main" id="{8E6D0C95-688F-46E3-B6B9-2979C00B6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524" y="1144640"/>
              <a:ext cx="7583077" cy="478993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A865047A-9589-4B55-B3DE-5D22E7CF213A}"/>
                </a:ext>
              </a:extLst>
            </p:cNvPr>
            <p:cNvCxnSpPr>
              <a:cxnSpLocks/>
            </p:cNvCxnSpPr>
            <p:nvPr/>
          </p:nvCxnSpPr>
          <p:spPr>
            <a:xfrm>
              <a:off x="6406251" y="2979868"/>
              <a:ext cx="147738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 Box 53">
                  <a:extLst>
                    <a:ext uri="{FF2B5EF4-FFF2-40B4-BE49-F238E27FC236}">
                      <a16:creationId xmlns:a16="http://schemas.microsoft.com/office/drawing/2014/main" id="{E903DC67-1470-4470-B123-CC55552508B6}"/>
                    </a:ext>
                  </a:extLst>
                </p:cNvPr>
                <p:cNvSpPr txBox="1"/>
                <p:nvPr/>
              </p:nvSpPr>
              <p:spPr>
                <a:xfrm>
                  <a:off x="6776819" y="2761306"/>
                  <a:ext cx="763377" cy="421883"/>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pPr>
                  <a14:m>
                    <m:oMathPara xmlns:m="http://schemas.openxmlformats.org/officeDocument/2006/math">
                      <m:oMathParaPr>
                        <m:jc m:val="centerGroup"/>
                      </m:oMathParaPr>
                      <m:oMath xmlns:m="http://schemas.openxmlformats.org/officeDocument/2006/math">
                        <m:r>
                          <a:rPr lang="en-GB" sz="2800" i="1" smtClean="0">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4" name="Text Box 53">
                  <a:extLst>
                    <a:ext uri="{FF2B5EF4-FFF2-40B4-BE49-F238E27FC236}">
                      <a16:creationId xmlns:a16="http://schemas.microsoft.com/office/drawing/2014/main" id="{E903DC67-1470-4470-B123-CC55552508B6}"/>
                    </a:ext>
                  </a:extLst>
                </p:cNvPr>
                <p:cNvSpPr txBox="1">
                  <a:spLocks noRot="1" noChangeAspect="1" noMove="1" noResize="1" noEditPoints="1" noAdjustHandles="1" noChangeArrowheads="1" noChangeShapeType="1" noTextEdit="1"/>
                </p:cNvSpPr>
                <p:nvPr/>
              </p:nvSpPr>
              <p:spPr>
                <a:xfrm>
                  <a:off x="6776819" y="2761306"/>
                  <a:ext cx="763377" cy="421883"/>
                </a:xfrm>
                <a:prstGeom prst="rect">
                  <a:avLst/>
                </a:prstGeom>
                <a:blipFill>
                  <a:blip r:embed="rId5"/>
                  <a:stretch>
                    <a:fillRect/>
                  </a:stretch>
                </a:blipFill>
                <a:ln w="6350">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Text Box 53">
                <a:extLst>
                  <a:ext uri="{FF2B5EF4-FFF2-40B4-BE49-F238E27FC236}">
                    <a16:creationId xmlns:a16="http://schemas.microsoft.com/office/drawing/2014/main" id="{B593FA3F-26C9-4A27-99D4-AF74E7E03430}"/>
                  </a:ext>
                </a:extLst>
              </p:cNvPr>
              <p:cNvSpPr txBox="1"/>
              <p:nvPr/>
            </p:nvSpPr>
            <p:spPr>
              <a:xfrm>
                <a:off x="5344371" y="720953"/>
                <a:ext cx="1888218" cy="870858"/>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pPr>
                <a14:m>
                  <m:oMathPara xmlns:m="http://schemas.openxmlformats.org/officeDocument/2006/math">
                    <m:oMathParaPr>
                      <m:jc m:val="centerGroup"/>
                    </m:oMathParaPr>
                    <m:oMath xmlns:m="http://schemas.openxmlformats.org/officeDocument/2006/math">
                      <m:r>
                        <a:rPr lang="en-GB" sz="2200" i="1" smtClean="0">
                          <a:effectLst/>
                          <a:latin typeface="Cambria Math" panose="02040503050406030204" pitchFamily="18" charset="0"/>
                          <a:ea typeface="Calibri" panose="020F0502020204030204" pitchFamily="34" charset="0"/>
                          <a:cs typeface="Times New Roman" panose="02020603050405020304" pitchFamily="18" charset="0"/>
                        </a:rPr>
                        <m:t>𝜆</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𝑐</m:t>
                      </m:r>
                      <m:d>
                        <m:dPr>
                          <m:ctrlPr>
                            <a:rPr lang="en-GB" sz="2200" b="0" i="1" smtClean="0">
                              <a:effectLst/>
                              <a:latin typeface="Cambria Math" panose="02040503050406030204" pitchFamily="18" charset="0"/>
                              <a:cs typeface="Times New Roman" panose="02020603050405020304" pitchFamily="18" charset="0"/>
                            </a:rPr>
                          </m:ctrlPr>
                        </m:dPr>
                        <m:e>
                          <m:r>
                            <a:rPr lang="en-GB" sz="2200" i="1">
                              <a:latin typeface="Cambria Math" panose="02040503050406030204" pitchFamily="18" charset="0"/>
                              <a:ea typeface="Calibri" panose="020F0502020204030204" pitchFamily="34" charset="0"/>
                              <a:cs typeface="Times New Roman" panose="02020603050405020304" pitchFamily="18" charset="0"/>
                            </a:rPr>
                            <m:t>1/</m:t>
                          </m:r>
                          <m:r>
                            <a:rPr lang="en-GB" sz="2200" i="1">
                              <a:latin typeface="Cambria Math" panose="02040503050406030204" pitchFamily="18" charset="0"/>
                              <a:ea typeface="Calibri" panose="020F0502020204030204" pitchFamily="34" charset="0"/>
                              <a:cs typeface="Times New Roman" panose="02020603050405020304" pitchFamily="18" charset="0"/>
                            </a:rPr>
                            <m:t>𝑓</m:t>
                          </m:r>
                        </m:e>
                      </m:d>
                    </m:oMath>
                  </m:oMathPara>
                </a14:m>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14:m>
                  <m:oMathPara xmlns:m="http://schemas.openxmlformats.org/officeDocument/2006/math">
                    <m:oMathParaPr>
                      <m:jc m:val="centerGroup"/>
                    </m:oMathParaPr>
                    <m:oMath xmlns:m="http://schemas.openxmlformats.org/officeDocument/2006/math">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𝑣𝑡</m:t>
                      </m:r>
                    </m:oMath>
                  </m:oMathPara>
                </a14:m>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 Box 53">
                <a:extLst>
                  <a:ext uri="{FF2B5EF4-FFF2-40B4-BE49-F238E27FC236}">
                    <a16:creationId xmlns:a16="http://schemas.microsoft.com/office/drawing/2014/main" id="{B593FA3F-26C9-4A27-99D4-AF74E7E03430}"/>
                  </a:ext>
                </a:extLst>
              </p:cNvPr>
              <p:cNvSpPr txBox="1">
                <a:spLocks noRot="1" noChangeAspect="1" noMove="1" noResize="1" noEditPoints="1" noAdjustHandles="1" noChangeArrowheads="1" noChangeShapeType="1" noTextEdit="1"/>
              </p:cNvSpPr>
              <p:nvPr/>
            </p:nvSpPr>
            <p:spPr>
              <a:xfrm>
                <a:off x="5344371" y="720953"/>
                <a:ext cx="1888218" cy="870858"/>
              </a:xfrm>
              <a:prstGeom prst="rect">
                <a:avLst/>
              </a:prstGeom>
              <a:blipFill>
                <a:blip r:embed="rId6"/>
                <a:stretch>
                  <a:fillRect/>
                </a:stretch>
              </a:blipFill>
              <a:ln w="6350">
                <a:noFill/>
              </a:ln>
            </p:spPr>
            <p:txBody>
              <a:bodyPr/>
              <a:lstStyle/>
              <a:p>
                <a:r>
                  <a:rPr lang="en-US">
                    <a:noFill/>
                  </a:rPr>
                  <a:t> </a:t>
                </a:r>
              </a:p>
            </p:txBody>
          </p:sp>
        </mc:Fallback>
      </mc:AlternateContent>
    </p:spTree>
    <p:extLst>
      <p:ext uri="{BB962C8B-B14F-4D97-AF65-F5344CB8AC3E}">
        <p14:creationId xmlns:p14="http://schemas.microsoft.com/office/powerpoint/2010/main" val="24269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57776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err="1"/>
              <a:t>mmWave</a:t>
            </a:r>
            <a:r>
              <a:rPr lang="en-US" sz="3200" b="1" dirty="0"/>
              <a:t>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a:xfrm>
            <a:off x="9329078" y="6509330"/>
            <a:ext cx="2743200" cy="365125"/>
          </a:xfrm>
        </p:spPr>
        <p:txBody>
          <a:bodyPr/>
          <a:lstStyle/>
          <a:p>
            <a:fld id="{96C155CA-F9E4-4B7B-8778-BBE3591DE223}" type="slidenum">
              <a:rPr lang="en-US" smtClean="0"/>
              <a:t>11</a:t>
            </a:fld>
            <a:endParaRPr lang="en-US" dirty="0"/>
          </a:p>
        </p:txBody>
      </p:sp>
      <mc:AlternateContent xmlns:mc="http://schemas.openxmlformats.org/markup-compatibility/2006" xmlns:a14="http://schemas.microsoft.com/office/drawing/2010/main">
        <mc:Choice Requires="a14">
          <p:sp>
            <p:nvSpPr>
              <p:cNvPr id="4" name="Text Box 53">
                <a:extLst>
                  <a:ext uri="{FF2B5EF4-FFF2-40B4-BE49-F238E27FC236}">
                    <a16:creationId xmlns:a16="http://schemas.microsoft.com/office/drawing/2014/main" id="{DA762240-A779-4261-A82C-89C8896FD576}"/>
                  </a:ext>
                </a:extLst>
              </p:cNvPr>
              <p:cNvSpPr txBox="1"/>
              <p:nvPr/>
            </p:nvSpPr>
            <p:spPr>
              <a:xfrm>
                <a:off x="6173573" y="690562"/>
                <a:ext cx="1888218" cy="870858"/>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pPr>
                <a14:m>
                  <m:oMathPara xmlns:m="http://schemas.openxmlformats.org/officeDocument/2006/math">
                    <m:oMathParaPr>
                      <m:jc m:val="centerGroup"/>
                    </m:oMathParaPr>
                    <m:oMath xmlns:m="http://schemas.openxmlformats.org/officeDocument/2006/math">
                      <m:r>
                        <a:rPr lang="en-GB" sz="2200" i="1" smtClean="0">
                          <a:effectLst/>
                          <a:latin typeface="Cambria Math" panose="02040503050406030204" pitchFamily="18" charset="0"/>
                          <a:ea typeface="Calibri" panose="020F0502020204030204" pitchFamily="34" charset="0"/>
                          <a:cs typeface="Times New Roman" panose="02020603050405020304" pitchFamily="18" charset="0"/>
                        </a:rPr>
                        <m:t>𝜆</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𝑐</m:t>
                      </m:r>
                      <m:d>
                        <m:dPr>
                          <m:ctrlPr>
                            <a:rPr lang="en-GB" sz="2200" b="0" i="1" smtClean="0">
                              <a:effectLst/>
                              <a:latin typeface="Cambria Math" panose="02040503050406030204" pitchFamily="18" charset="0"/>
                              <a:cs typeface="Times New Roman" panose="02020603050405020304" pitchFamily="18" charset="0"/>
                            </a:rPr>
                          </m:ctrlPr>
                        </m:dPr>
                        <m:e>
                          <m:r>
                            <a:rPr lang="en-GB" sz="2200" i="1">
                              <a:latin typeface="Cambria Math" panose="02040503050406030204" pitchFamily="18" charset="0"/>
                              <a:ea typeface="Calibri" panose="020F0502020204030204" pitchFamily="34" charset="0"/>
                              <a:cs typeface="Times New Roman" panose="02020603050405020304" pitchFamily="18" charset="0"/>
                            </a:rPr>
                            <m:t>1/</m:t>
                          </m:r>
                          <m:r>
                            <a:rPr lang="en-GB" sz="2200" i="1">
                              <a:latin typeface="Cambria Math" panose="02040503050406030204" pitchFamily="18" charset="0"/>
                              <a:ea typeface="Calibri" panose="020F0502020204030204" pitchFamily="34" charset="0"/>
                              <a:cs typeface="Times New Roman" panose="02020603050405020304" pitchFamily="18" charset="0"/>
                            </a:rPr>
                            <m:t>𝑓</m:t>
                          </m:r>
                        </m:e>
                      </m:d>
                    </m:oMath>
                  </m:oMathPara>
                </a14:m>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14:m>
                  <m:oMathPara xmlns:m="http://schemas.openxmlformats.org/officeDocument/2006/math">
                    <m:oMathParaPr>
                      <m:jc m:val="centerGroup"/>
                    </m:oMathParaPr>
                    <m:oMath xmlns:m="http://schemas.openxmlformats.org/officeDocument/2006/math">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200" b="0" i="1" smtClean="0">
                          <a:effectLst/>
                          <a:latin typeface="Cambria Math" panose="02040503050406030204" pitchFamily="18" charset="0"/>
                          <a:ea typeface="Calibri" panose="020F0502020204030204" pitchFamily="34" charset="0"/>
                          <a:cs typeface="Times New Roman" panose="02020603050405020304" pitchFamily="18" charset="0"/>
                        </a:rPr>
                        <m:t>𝑣𝑡</m:t>
                      </m:r>
                    </m:oMath>
                  </m:oMathPara>
                </a14:m>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 Box 53">
                <a:extLst>
                  <a:ext uri="{FF2B5EF4-FFF2-40B4-BE49-F238E27FC236}">
                    <a16:creationId xmlns:a16="http://schemas.microsoft.com/office/drawing/2014/main" id="{DA762240-A779-4261-A82C-89C8896FD576}"/>
                  </a:ext>
                </a:extLst>
              </p:cNvPr>
              <p:cNvSpPr txBox="1">
                <a:spLocks noRot="1" noChangeAspect="1" noMove="1" noResize="1" noEditPoints="1" noAdjustHandles="1" noChangeArrowheads="1" noChangeShapeType="1" noTextEdit="1"/>
              </p:cNvSpPr>
              <p:nvPr/>
            </p:nvSpPr>
            <p:spPr>
              <a:xfrm>
                <a:off x="6173573" y="690562"/>
                <a:ext cx="1888218" cy="870858"/>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28B793F-C1CB-4974-B325-61D0A75C18F6}"/>
                  </a:ext>
                </a:extLst>
              </p:cNvPr>
              <p:cNvSpPr>
                <a:spLocks noGrp="1"/>
              </p:cNvSpPr>
              <p:nvPr>
                <p:ph idx="1"/>
              </p:nvPr>
            </p:nvSpPr>
            <p:spPr>
              <a:xfrm>
                <a:off x="185078" y="925739"/>
                <a:ext cx="10515600" cy="5932261"/>
              </a:xfrm>
            </p:spPr>
            <p:txBody>
              <a:bodyPr>
                <a:normAutofit/>
              </a:bodyPr>
              <a:lstStyle/>
              <a:p>
                <a:pPr>
                  <a:buFont typeface="Wingdings" panose="05000000000000000000" pitchFamily="2" charset="2"/>
                  <a:buChar char="§"/>
                </a:pPr>
                <a14:m>
                  <m:oMath xmlns:m="http://schemas.openxmlformats.org/officeDocument/2006/math">
                    <m:r>
                      <a:rPr lang="en-GB" sz="2800" b="0" i="1" smtClean="0">
                        <a:effectLst/>
                        <a:latin typeface="Cambria Math" panose="02040503050406030204" pitchFamily="18" charset="0"/>
                        <a:ea typeface="Calibri" panose="020F0502020204030204" pitchFamily="34" charset="0"/>
                        <a:cs typeface="Times New Roman" panose="02020603050405020304" pitchFamily="18" charset="0"/>
                      </a:rPr>
                      <m:t>𝑓</m:t>
                    </m:r>
                    <m:r>
                      <a:rPr lang="en-GB"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GB" sz="2800"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then</m:t>
                    </m:r>
                    <m:r>
                      <a:rPr lang="en-GB"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GB" i="1">
                        <a:latin typeface="Cambria Math" panose="02040503050406030204" pitchFamily="18" charset="0"/>
                        <a:ea typeface="Calibri" panose="020F0502020204030204" pitchFamily="34" charset="0"/>
                        <a:cs typeface="Times New Roman" panose="02020603050405020304" pitchFamily="18" charset="0"/>
                      </a:rPr>
                      <m:t>𝜆</m:t>
                    </m:r>
                    <m:r>
                      <a:rPr lang="en-GB"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GB" dirty="0">
                  <a:ea typeface="Cambria Math" panose="02040503050406030204" pitchFamily="18" charset="0"/>
                  <a:cs typeface="Times New Roman" panose="02020603050405020304" pitchFamily="18" charset="0"/>
                </a:endParaRPr>
              </a:p>
              <a:p>
                <a:pPr>
                  <a:buFont typeface="Wingdings" panose="05000000000000000000" pitchFamily="2" charset="2"/>
                  <a:buChar char="§"/>
                </a:pPr>
                <a:r>
                  <a:rPr lang="en-GB" dirty="0">
                    <a:effectLst>
                      <a:outerShdw blurRad="38100" dist="38100" dir="2700000" algn="tl">
                        <a:srgbClr val="000000">
                          <a:alpha val="43137"/>
                        </a:srgbClr>
                      </a:outerShdw>
                    </a:effectLst>
                    <a:ea typeface="Cambria Math" panose="02040503050406030204" pitchFamily="18" charset="0"/>
                    <a:cs typeface="Times New Roman" panose="02020603050405020304" pitchFamily="18" charset="0"/>
                  </a:rPr>
                  <a:t>Some disadvantages</a:t>
                </a:r>
              </a:p>
              <a:p>
                <a:pPr lvl="1">
                  <a:buFont typeface="Wingdings" panose="05000000000000000000" pitchFamily="2" charset="2"/>
                  <a:buChar char="ü"/>
                </a:pPr>
                <a:r>
                  <a:rPr lang="en-US" dirty="0">
                    <a:effectLst>
                      <a:outerShdw blurRad="38100" dist="38100" dir="2700000" algn="tl">
                        <a:srgbClr val="000000">
                          <a:alpha val="43137"/>
                        </a:srgbClr>
                      </a:outerShdw>
                    </a:effectLst>
                  </a:rPr>
                  <a:t>The wave can travel less distance</a:t>
                </a:r>
              </a:p>
              <a:p>
                <a:pPr lvl="1">
                  <a:buFont typeface="Wingdings" panose="05000000000000000000" pitchFamily="2" charset="2"/>
                  <a:buChar char="ü"/>
                </a:pPr>
                <a:r>
                  <a:rPr lang="en-US" dirty="0">
                    <a:effectLst>
                      <a:outerShdw blurRad="38100" dist="38100" dir="2700000" algn="tl">
                        <a:srgbClr val="000000">
                          <a:alpha val="43137"/>
                        </a:srgbClr>
                      </a:outerShdw>
                    </a:effectLst>
                  </a:rPr>
                  <a:t>More transmit power at the transmitter is needed to travel the same distance </a:t>
                </a:r>
              </a:p>
              <a:p>
                <a:pPr lvl="1">
                  <a:buFont typeface="Wingdings" panose="05000000000000000000" pitchFamily="2" charset="2"/>
                  <a:buChar char="ü"/>
                </a:pPr>
                <a:r>
                  <a:rPr lang="en-US" dirty="0">
                    <a:effectLst>
                      <a:outerShdw blurRad="38100" dist="38100" dir="2700000" algn="tl">
                        <a:srgbClr val="000000">
                          <a:alpha val="43137"/>
                        </a:srgbClr>
                      </a:outerShdw>
                    </a:effectLst>
                  </a:rPr>
                  <a:t>More expensive and less stable equipment</a:t>
                </a:r>
              </a:p>
              <a:p>
                <a:pPr lvl="1">
                  <a:buFont typeface="Wingdings" panose="05000000000000000000" pitchFamily="2" charset="2"/>
                  <a:buChar char="§"/>
                </a:pPr>
                <a:endParaRPr lang="en-US" dirty="0"/>
              </a:p>
              <a:p>
                <a:pPr>
                  <a:buFont typeface="Wingdings" panose="05000000000000000000" pitchFamily="2" charset="2"/>
                  <a:buChar char="§"/>
                </a:pPr>
                <a:r>
                  <a:rPr lang="en-GB" dirty="0">
                    <a:ea typeface="Cambria Math" panose="02040503050406030204" pitchFamily="18" charset="0"/>
                    <a:cs typeface="Times New Roman" panose="02020603050405020304" pitchFamily="18" charset="0"/>
                  </a:rPr>
                  <a:t>Some advantages</a:t>
                </a:r>
              </a:p>
              <a:p>
                <a:pPr lvl="1">
                  <a:buFont typeface="Wingdings" panose="05000000000000000000" pitchFamily="2" charset="2"/>
                  <a:buChar char="ü"/>
                </a:pPr>
                <a:r>
                  <a:rPr lang="en-US" dirty="0">
                    <a:effectLst>
                      <a:outerShdw blurRad="38100" dist="38100" dir="2700000" algn="tl">
                        <a:srgbClr val="000000">
                          <a:alpha val="43137"/>
                        </a:srgbClr>
                      </a:outerShdw>
                    </a:effectLst>
                  </a:rPr>
                  <a:t>The </a:t>
                </a:r>
                <a:r>
                  <a:rPr lang="en-US" dirty="0">
                    <a:solidFill>
                      <a:schemeClr val="accent6">
                        <a:lumMod val="75000"/>
                      </a:schemeClr>
                    </a:solidFill>
                    <a:effectLst>
                      <a:outerShdw blurRad="38100" dist="38100" dir="2700000" algn="tl">
                        <a:srgbClr val="000000">
                          <a:alpha val="43137"/>
                        </a:srgbClr>
                      </a:outerShdw>
                    </a:effectLst>
                  </a:rPr>
                  <a:t>spectrum</a:t>
                </a:r>
                <a:r>
                  <a:rPr lang="en-US" dirty="0">
                    <a:effectLst>
                      <a:outerShdw blurRad="38100" dist="38100" dir="2700000" algn="tl">
                        <a:srgbClr val="000000">
                          <a:alpha val="43137"/>
                        </a:srgbClr>
                      </a:outerShdw>
                    </a:effectLst>
                  </a:rPr>
                  <a:t> is less crowded</a:t>
                </a:r>
              </a:p>
              <a:p>
                <a:pPr lvl="1">
                  <a:buFont typeface="Wingdings" panose="05000000000000000000" pitchFamily="2" charset="2"/>
                  <a:buChar char="ü"/>
                </a:pPr>
                <a:r>
                  <a:rPr lang="en-US" dirty="0">
                    <a:effectLst>
                      <a:outerShdw blurRad="38100" dist="38100" dir="2700000" algn="tl">
                        <a:srgbClr val="000000">
                          <a:alpha val="43137"/>
                        </a:srgbClr>
                      </a:outerShdw>
                    </a:effectLst>
                  </a:rPr>
                  <a:t>The </a:t>
                </a:r>
                <a:r>
                  <a:rPr lang="en-US" dirty="0">
                    <a:solidFill>
                      <a:schemeClr val="accent6">
                        <a:lumMod val="75000"/>
                      </a:schemeClr>
                    </a:solidFill>
                    <a:effectLst>
                      <a:outerShdw blurRad="38100" dist="38100" dir="2700000" algn="tl">
                        <a:srgbClr val="000000">
                          <a:alpha val="43137"/>
                        </a:srgbClr>
                      </a:outerShdw>
                    </a:effectLst>
                  </a:rPr>
                  <a:t>bandwidth</a:t>
                </a:r>
                <a:r>
                  <a:rPr lang="en-US" dirty="0">
                    <a:effectLst>
                      <a:outerShdw blurRad="38100" dist="38100" dir="2700000" algn="tl">
                        <a:srgbClr val="000000">
                          <a:alpha val="43137"/>
                        </a:srgbClr>
                      </a:outerShdw>
                    </a:effectLst>
                  </a:rPr>
                  <a:t> is wider</a:t>
                </a:r>
              </a:p>
              <a:p>
                <a:pPr lvl="1">
                  <a:buFont typeface="Wingdings" panose="05000000000000000000" pitchFamily="2" charset="2"/>
                  <a:buChar char="ü"/>
                </a:pPr>
                <a:r>
                  <a:rPr lang="en-US" dirty="0">
                    <a:effectLst>
                      <a:outerShdw blurRad="38100" dist="38100" dir="2700000" algn="tl">
                        <a:srgbClr val="000000">
                          <a:alpha val="43137"/>
                        </a:srgbClr>
                      </a:outerShdw>
                    </a:effectLst>
                    <a:ea typeface="Cambria Math" panose="02040503050406030204" pitchFamily="18" charset="0"/>
                    <a:cs typeface="Times New Roman" panose="02020603050405020304" pitchFamily="18" charset="0"/>
                  </a:rPr>
                  <a:t>More antennas can be </a:t>
                </a:r>
                <a:r>
                  <a:rPr lang="en-US" dirty="0">
                    <a:ea typeface="Cambria Math" panose="02040503050406030204" pitchFamily="18" charset="0"/>
                    <a:cs typeface="Times New Roman" panose="02020603050405020304" pitchFamily="18" charset="0"/>
                    <a:hlinkClick r:id="rId4"/>
                  </a:rPr>
                  <a:t>packed</a:t>
                </a:r>
                <a:endParaRPr lang="en-US" dirty="0">
                  <a:ea typeface="Cambria Math" panose="02040503050406030204" pitchFamily="18" charset="0"/>
                  <a:cs typeface="Times New Roman" panose="02020603050405020304" pitchFamily="18" charset="0"/>
                </a:endParaRPr>
              </a:p>
              <a:p>
                <a:pPr lvl="2"/>
                <a:r>
                  <a:rPr lang="en-US" dirty="0">
                    <a:effectLst>
                      <a:outerShdw blurRad="38100" dist="38100" dir="2700000" algn="tl">
                        <a:srgbClr val="000000">
                          <a:alpha val="43137"/>
                        </a:srgbClr>
                      </a:outerShdw>
                    </a:effectLst>
                    <a:ea typeface="Cambria Math" panose="02040503050406030204" pitchFamily="18" charset="0"/>
                    <a:cs typeface="Times New Roman" panose="02020603050405020304" pitchFamily="18" charset="0"/>
                  </a:rPr>
                  <a:t>Antenna length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m:t>
                    </m:r>
                    <m:r>
                      <a:rPr lang="en-GB" b="0" i="1" smtClean="0">
                        <a:latin typeface="Cambria Math" panose="02040503050406030204" pitchFamily="18" charset="0"/>
                        <a:ea typeface="Cambria Math" panose="02040503050406030204" pitchFamily="18" charset="0"/>
                        <a:cs typeface="Times New Roman" panose="02020603050405020304" pitchFamily="18" charset="0"/>
                      </a:rPr>
                      <m:t>1/</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𝑓</m:t>
                    </m:r>
                  </m:oMath>
                </a14:m>
                <a:endParaRPr lang="en-GB" dirty="0">
                  <a:ea typeface="Cambria Math" panose="02040503050406030204" pitchFamily="18" charset="0"/>
                  <a:cs typeface="Times New Roman" panose="02020603050405020304" pitchFamily="18" charset="0"/>
                </a:endParaRPr>
              </a:p>
              <a:p>
                <a:pPr lvl="2"/>
                <a:r>
                  <a:rPr lang="en-GB" dirty="0">
                    <a:effectLst>
                      <a:outerShdw blurRad="38100" dist="38100" dir="2700000" algn="tl">
                        <a:srgbClr val="000000">
                          <a:alpha val="43137"/>
                        </a:srgbClr>
                      </a:outerShdw>
                    </a:effectLst>
                    <a:ea typeface="Cambria Math" panose="02040503050406030204" pitchFamily="18" charset="0"/>
                    <a:cs typeface="Times New Roman" panose="02020603050405020304" pitchFamily="18" charset="0"/>
                  </a:rPr>
                  <a:t>Distance between the two antennas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m:t>
                    </m:r>
                    <m:r>
                      <a:rPr lang="en-GB" b="0" i="1" smtClean="0">
                        <a:latin typeface="Cambria Math" panose="02040503050406030204" pitchFamily="18" charset="0"/>
                        <a:ea typeface="Cambria Math" panose="02040503050406030204" pitchFamily="18" charset="0"/>
                        <a:cs typeface="Times New Roman" panose="02020603050405020304" pitchFamily="18" charset="0"/>
                      </a:rPr>
                      <m:t>1/</m:t>
                    </m:r>
                    <m:r>
                      <a:rPr lang="en-GB" b="0" i="1" smtClean="0">
                        <a:latin typeface="Cambria Math" panose="02040503050406030204" pitchFamily="18" charset="0"/>
                        <a:ea typeface="Cambria Math" panose="02040503050406030204" pitchFamily="18" charset="0"/>
                        <a:cs typeface="Times New Roman" panose="02020603050405020304" pitchFamily="18" charset="0"/>
                      </a:rPr>
                      <m:t>𝑓</m:t>
                    </m:r>
                  </m:oMath>
                </a14:m>
                <a:endParaRPr lang="en-GB" dirty="0">
                  <a:ea typeface="Cambria Math" panose="02040503050406030204" pitchFamily="18" charset="0"/>
                  <a:cs typeface="Times New Roman" panose="02020603050405020304" pitchFamily="18" charset="0"/>
                </a:endParaRPr>
              </a:p>
              <a:p>
                <a:pPr lvl="1"/>
                <a:endParaRPr lang="en-US" dirty="0"/>
              </a:p>
              <a:p>
                <a:pPr lvl="1"/>
                <a:endParaRPr lang="en-US" dirty="0"/>
              </a:p>
              <a:p>
                <a:pPr lvl="1"/>
                <a:endParaRPr lang="en-US" dirty="0"/>
              </a:p>
            </p:txBody>
          </p:sp>
        </mc:Choice>
        <mc:Fallback xmlns="">
          <p:sp>
            <p:nvSpPr>
              <p:cNvPr id="9" name="Content Placeholder 8">
                <a:extLst>
                  <a:ext uri="{FF2B5EF4-FFF2-40B4-BE49-F238E27FC236}">
                    <a16:creationId xmlns:a16="http://schemas.microsoft.com/office/drawing/2014/main" id="{D28B793F-C1CB-4974-B325-61D0A75C18F6}"/>
                  </a:ext>
                </a:extLst>
              </p:cNvPr>
              <p:cNvSpPr>
                <a:spLocks noGrp="1" noRot="1" noChangeAspect="1" noMove="1" noResize="1" noEditPoints="1" noAdjustHandles="1" noChangeArrowheads="1" noChangeShapeType="1" noTextEdit="1"/>
              </p:cNvSpPr>
              <p:nvPr>
                <p:ph idx="1"/>
              </p:nvPr>
            </p:nvSpPr>
            <p:spPr>
              <a:xfrm>
                <a:off x="185078" y="925739"/>
                <a:ext cx="10515600" cy="5932261"/>
              </a:xfrm>
              <a:blipFill>
                <a:blip r:embed="rId5"/>
                <a:stretch>
                  <a:fillRect l="-1043" r="-1275"/>
                </a:stretch>
              </a:blipFill>
            </p:spPr>
            <p:txBody>
              <a:bodyPr/>
              <a:lstStyle/>
              <a:p>
                <a:r>
                  <a:rPr lang="en-SE">
                    <a:noFill/>
                  </a:rPr>
                  <a:t> </a:t>
                </a:r>
              </a:p>
            </p:txBody>
          </p:sp>
        </mc:Fallback>
      </mc:AlternateContent>
      <p:pic>
        <p:nvPicPr>
          <p:cNvPr id="1026" name="Picture 2" descr="Chip (top and bottom) and slot (sides) array antennas placed in a phone with metal housing.">
            <a:extLst>
              <a:ext uri="{FF2B5EF4-FFF2-40B4-BE49-F238E27FC236}">
                <a16:creationId xmlns:a16="http://schemas.microsoft.com/office/drawing/2014/main" id="{CC555902-AF62-4376-B05B-DFAB8A26F0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578" y="3429000"/>
            <a:ext cx="2796472" cy="20414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EBE1C3-AF91-4ABA-BAAF-B6B85D67A1E2}"/>
              </a:ext>
            </a:extLst>
          </p:cNvPr>
          <p:cNvSpPr txBox="1"/>
          <p:nvPr/>
        </p:nvSpPr>
        <p:spPr>
          <a:xfrm>
            <a:off x="7736966" y="5125580"/>
            <a:ext cx="377026" cy="369332"/>
          </a:xfrm>
          <a:prstGeom prst="rect">
            <a:avLst/>
          </a:prstGeom>
          <a:noFill/>
        </p:spPr>
        <p:txBody>
          <a:bodyPr wrap="none" rtlCol="0">
            <a:spAutoFit/>
          </a:bodyPr>
          <a:lstStyle/>
          <a:p>
            <a:r>
              <a:rPr lang="en-US" dirty="0"/>
              <a:t>©</a:t>
            </a:r>
          </a:p>
        </p:txBody>
      </p:sp>
      <p:sp>
        <p:nvSpPr>
          <p:cNvPr id="13" name="Text Box 53">
            <a:extLst>
              <a:ext uri="{FF2B5EF4-FFF2-40B4-BE49-F238E27FC236}">
                <a16:creationId xmlns:a16="http://schemas.microsoft.com/office/drawing/2014/main" id="{6FC390C4-32FD-45C3-803A-80C654B53E71}"/>
              </a:ext>
            </a:extLst>
          </p:cNvPr>
          <p:cNvSpPr txBox="1"/>
          <p:nvPr/>
        </p:nvSpPr>
        <p:spPr>
          <a:xfrm>
            <a:off x="8567909" y="2962325"/>
            <a:ext cx="1796122" cy="425808"/>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pPr>
            <a:r>
              <a:rPr lang="en-GB" sz="2200" dirty="0">
                <a:effectLst/>
                <a:latin typeface="Calibri" panose="020F0502020204030204" pitchFamily="34" charset="0"/>
                <a:ea typeface="Calibri" panose="020F0502020204030204" pitchFamily="34" charset="0"/>
                <a:cs typeface="Times New Roman" panose="02020603050405020304" pitchFamily="18" charset="0"/>
              </a:rPr>
              <a:t>Radio </a:t>
            </a:r>
            <a:r>
              <a:rPr lang="en-GB" sz="2200" dirty="0">
                <a:effectLst/>
                <a:latin typeface="Calibri" panose="020F0502020204030204" pitchFamily="34" charset="0"/>
                <a:ea typeface="Calibri" panose="020F0502020204030204" pitchFamily="34" charset="0"/>
                <a:cs typeface="Times New Roman" panose="02020603050405020304" pitchFamily="18" charset="0"/>
                <a:hlinkClick r:id="rId7"/>
              </a:rPr>
              <a:t>stripes</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4" descr="mall/office">
            <a:extLst>
              <a:ext uri="{FF2B5EF4-FFF2-40B4-BE49-F238E27FC236}">
                <a16:creationId xmlns:a16="http://schemas.microsoft.com/office/drawing/2014/main" id="{9F055944-C2E8-4F88-A39B-D743DA3B11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2035" y="3508603"/>
            <a:ext cx="2819339" cy="15906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17D9E3-7502-4386-A84C-2D6E04AA9E40}"/>
              </a:ext>
            </a:extLst>
          </p:cNvPr>
          <p:cNvSpPr txBox="1"/>
          <p:nvPr/>
        </p:nvSpPr>
        <p:spPr>
          <a:xfrm>
            <a:off x="11332391" y="4914579"/>
            <a:ext cx="377026" cy="369332"/>
          </a:xfrm>
          <a:prstGeom prst="rect">
            <a:avLst/>
          </a:prstGeom>
          <a:noFill/>
        </p:spPr>
        <p:txBody>
          <a:bodyPr wrap="none" rtlCol="0">
            <a:spAutoFit/>
          </a:bodyPr>
          <a:lstStyle/>
          <a:p>
            <a:r>
              <a:rPr lang="en-US" dirty="0"/>
              <a:t>©</a:t>
            </a:r>
          </a:p>
        </p:txBody>
      </p:sp>
      <p:pic>
        <p:nvPicPr>
          <p:cNvPr id="5122" name="Picture 2" descr="Stadium">
            <a:extLst>
              <a:ext uri="{FF2B5EF4-FFF2-40B4-BE49-F238E27FC236}">
                <a16:creationId xmlns:a16="http://schemas.microsoft.com/office/drawing/2014/main" id="{49215ACB-D13B-40C2-8753-97DE813DD7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2035" y="5160897"/>
            <a:ext cx="2798032" cy="157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0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7865D12-F038-4A1F-9549-228F6CD9CFAE}"/>
              </a:ext>
            </a:extLst>
          </p:cNvPr>
          <p:cNvPicPr>
            <a:picLocks noChangeAspect="1"/>
          </p:cNvPicPr>
          <p:nvPr/>
        </p:nvPicPr>
        <p:blipFill>
          <a:blip r:embed="rId3"/>
          <a:stretch>
            <a:fillRect/>
          </a:stretch>
        </p:blipFill>
        <p:spPr>
          <a:xfrm>
            <a:off x="396665" y="2379240"/>
            <a:ext cx="11398670" cy="2524906"/>
          </a:xfrm>
          <a:prstGeom prst="rect">
            <a:avLst/>
          </a:prstGeom>
        </p:spPr>
      </p:pic>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E.g., voice </a:t>
            </a:r>
            <a:r>
              <a:rPr lang="en-GB" sz="2400" dirty="0">
                <a:ln w="0"/>
                <a:effectLst>
                  <a:outerShdw blurRad="38100" dist="19050" dir="2700000" algn="tl" rotWithShape="0">
                    <a:schemeClr val="dk1">
                      <a:alpha val="40000"/>
                    </a:schemeClr>
                  </a:outerShdw>
                </a:effectLst>
                <a:hlinkClick r:id="rId4"/>
              </a:rPr>
              <a:t>signal</a:t>
            </a:r>
            <a:r>
              <a:rPr lang="en-GB" sz="2400" dirty="0">
                <a:ln w="0"/>
                <a:effectLst>
                  <a:outerShdw blurRad="38100" dist="19050" dir="2700000" algn="tl" rotWithShape="0">
                    <a:schemeClr val="dk1">
                      <a:alpha val="40000"/>
                    </a:schemeClr>
                  </a:outerShdw>
                </a:effectLst>
              </a:rPr>
              <a:t>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Spectrum: The range of frequencies a signal has vs. the amplitude</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Bandwidth: The difference between the maximum and minimum frequency values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1" y="122237"/>
            <a:ext cx="36430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mmWave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p:txBody>
          <a:bodyPr/>
          <a:lstStyle/>
          <a:p>
            <a:fld id="{96C155CA-F9E4-4B7B-8778-BBE3591DE223}" type="slidenum">
              <a:rPr lang="en-US" smtClean="0"/>
              <a:t>12</a:t>
            </a:fld>
            <a:endParaRPr lang="en-US" dirty="0"/>
          </a:p>
        </p:txBody>
      </p:sp>
      <p:sp>
        <p:nvSpPr>
          <p:cNvPr id="12" name="TextBox 11">
            <a:extLst>
              <a:ext uri="{FF2B5EF4-FFF2-40B4-BE49-F238E27FC236}">
                <a16:creationId xmlns:a16="http://schemas.microsoft.com/office/drawing/2014/main" id="{82F2A7BE-2A08-4DC5-91B4-CBDED8F9EBB9}"/>
              </a:ext>
            </a:extLst>
          </p:cNvPr>
          <p:cNvSpPr txBox="1"/>
          <p:nvPr/>
        </p:nvSpPr>
        <p:spPr>
          <a:xfrm>
            <a:off x="11706990" y="2825357"/>
            <a:ext cx="377026" cy="369332"/>
          </a:xfrm>
          <a:prstGeom prst="rect">
            <a:avLst/>
          </a:prstGeom>
          <a:noFill/>
        </p:spPr>
        <p:txBody>
          <a:bodyPr wrap="none" rtlCol="0">
            <a:spAutoFit/>
          </a:bodyPr>
          <a:lstStyle/>
          <a:p>
            <a:r>
              <a:rPr lang="en-US" dirty="0"/>
              <a:t>©</a:t>
            </a:r>
          </a:p>
        </p:txBody>
      </p:sp>
      <p:grpSp>
        <p:nvGrpSpPr>
          <p:cNvPr id="21" name="Group 20">
            <a:extLst>
              <a:ext uri="{FF2B5EF4-FFF2-40B4-BE49-F238E27FC236}">
                <a16:creationId xmlns:a16="http://schemas.microsoft.com/office/drawing/2014/main" id="{37322BC1-0F6E-4942-AB86-5B935EA20B75}"/>
              </a:ext>
            </a:extLst>
          </p:cNvPr>
          <p:cNvGrpSpPr/>
          <p:nvPr/>
        </p:nvGrpSpPr>
        <p:grpSpPr>
          <a:xfrm>
            <a:off x="4047535" y="4789606"/>
            <a:ext cx="5466603" cy="369332"/>
            <a:chOff x="5179059" y="4031742"/>
            <a:chExt cx="3977640" cy="369332"/>
          </a:xfrm>
        </p:grpSpPr>
        <p:cxnSp>
          <p:nvCxnSpPr>
            <p:cNvPr id="6" name="Straight Arrow Connector 5">
              <a:extLst>
                <a:ext uri="{FF2B5EF4-FFF2-40B4-BE49-F238E27FC236}">
                  <a16:creationId xmlns:a16="http://schemas.microsoft.com/office/drawing/2014/main" id="{5EA38864-03C9-435D-87BB-5279D298801C}"/>
                </a:ext>
              </a:extLst>
            </p:cNvPr>
            <p:cNvCxnSpPr>
              <a:cxnSpLocks/>
            </p:cNvCxnSpPr>
            <p:nvPr/>
          </p:nvCxnSpPr>
          <p:spPr>
            <a:xfrm>
              <a:off x="5179059" y="4049039"/>
              <a:ext cx="39776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DBFEBF-4C9C-48FE-A8C4-A225ADD55EB0}"/>
                </a:ext>
              </a:extLst>
            </p:cNvPr>
            <p:cNvSpPr txBox="1"/>
            <p:nvPr/>
          </p:nvSpPr>
          <p:spPr>
            <a:xfrm>
              <a:off x="6566593" y="4031742"/>
              <a:ext cx="894851" cy="369332"/>
            </a:xfrm>
            <a:prstGeom prst="rect">
              <a:avLst/>
            </a:prstGeom>
            <a:noFill/>
          </p:spPr>
          <p:txBody>
            <a:bodyPr wrap="none" rtlCol="0">
              <a:spAutoFit/>
            </a:bodyPr>
            <a:lstStyle/>
            <a:p>
              <a:r>
                <a:rPr lang="en-GB" b="1" dirty="0">
                  <a:solidFill>
                    <a:schemeClr val="accent1"/>
                  </a:solidFill>
                </a:rPr>
                <a:t>Bandwidth</a:t>
              </a:r>
              <a:endParaRPr lang="en-US" b="1" dirty="0">
                <a:solidFill>
                  <a:schemeClr val="accent1"/>
                </a:solidFill>
              </a:endParaRPr>
            </a:p>
          </p:txBody>
        </p:sp>
      </p:grpSp>
      <p:grpSp>
        <p:nvGrpSpPr>
          <p:cNvPr id="22" name="Group 21">
            <a:extLst>
              <a:ext uri="{FF2B5EF4-FFF2-40B4-BE49-F238E27FC236}">
                <a16:creationId xmlns:a16="http://schemas.microsoft.com/office/drawing/2014/main" id="{FFD3EAC1-CD02-4C1F-A5AF-59B2DC133D02}"/>
              </a:ext>
            </a:extLst>
          </p:cNvPr>
          <p:cNvGrpSpPr/>
          <p:nvPr/>
        </p:nvGrpSpPr>
        <p:grpSpPr>
          <a:xfrm>
            <a:off x="6473381" y="4074872"/>
            <a:ext cx="2137315" cy="614605"/>
            <a:chOff x="6921500" y="3304940"/>
            <a:chExt cx="2137315" cy="614605"/>
          </a:xfrm>
        </p:grpSpPr>
        <p:sp>
          <p:nvSpPr>
            <p:cNvPr id="15" name="Oval 14">
              <a:extLst>
                <a:ext uri="{FF2B5EF4-FFF2-40B4-BE49-F238E27FC236}">
                  <a16:creationId xmlns:a16="http://schemas.microsoft.com/office/drawing/2014/main" id="{31E90F4F-0676-49D0-9C93-E33065D207AF}"/>
                </a:ext>
              </a:extLst>
            </p:cNvPr>
            <p:cNvSpPr/>
            <p:nvPr/>
          </p:nvSpPr>
          <p:spPr>
            <a:xfrm>
              <a:off x="6921500" y="3429000"/>
              <a:ext cx="381000" cy="49054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34C6244-8C48-47D0-AFF2-8CAA66811A22}"/>
                </a:ext>
              </a:extLst>
            </p:cNvPr>
            <p:cNvSpPr txBox="1"/>
            <p:nvPr/>
          </p:nvSpPr>
          <p:spPr>
            <a:xfrm>
              <a:off x="7228955" y="3304940"/>
              <a:ext cx="1829860" cy="369332"/>
            </a:xfrm>
            <a:prstGeom prst="rect">
              <a:avLst/>
            </a:prstGeom>
            <a:noFill/>
          </p:spPr>
          <p:txBody>
            <a:bodyPr wrap="none" rtlCol="0">
              <a:spAutoFit/>
            </a:bodyPr>
            <a:lstStyle/>
            <a:p>
              <a:r>
                <a:rPr lang="en-GB" b="1" dirty="0" err="1">
                  <a:solidFill>
                    <a:schemeClr val="accent6"/>
                  </a:solidFill>
                </a:rPr>
                <a:t>Center</a:t>
              </a:r>
              <a:r>
                <a:rPr lang="en-GB" b="1" dirty="0">
                  <a:solidFill>
                    <a:schemeClr val="accent6"/>
                  </a:solidFill>
                </a:rPr>
                <a:t> frequency</a:t>
              </a:r>
              <a:endParaRPr lang="en-US" b="1" dirty="0">
                <a:solidFill>
                  <a:schemeClr val="accent6"/>
                </a:solidFill>
              </a:endParaRPr>
            </a:p>
          </p:txBody>
        </p:sp>
      </p:grpSp>
    </p:spTree>
    <p:extLst>
      <p:ext uri="{BB962C8B-B14F-4D97-AF65-F5344CB8AC3E}">
        <p14:creationId xmlns:p14="http://schemas.microsoft.com/office/powerpoint/2010/main" val="10075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533402" y="819150"/>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At lower </a:t>
            </a:r>
            <a:r>
              <a:rPr lang="en-GB" sz="2400" dirty="0">
                <a:ln w="0"/>
                <a:effectLst>
                  <a:outerShdw blurRad="38100" dist="19050" dir="2700000" algn="tl" rotWithShape="0">
                    <a:schemeClr val="dk1">
                      <a:alpha val="40000"/>
                    </a:schemeClr>
                  </a:outerShdw>
                </a:effectLst>
                <a:hlinkClick r:id="rId3"/>
              </a:rPr>
              <a:t>frequencies</a:t>
            </a:r>
            <a:endParaRPr lang="en-GB" sz="2400" dirty="0">
              <a:ln w="0"/>
              <a:effectLst>
                <a:outerShdw blurRad="38100" dist="19050" dir="2700000" algn="tl" rotWithShape="0">
                  <a:schemeClr val="dk1">
                    <a:alpha val="40000"/>
                  </a:schemeClr>
                </a:outerShdw>
              </a:effectLst>
            </a:endParaRP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The spectrum is more crowded</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Bandwidths are narrower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hlinkClick r:id="rId4"/>
              </a:rPr>
              <a:t>Examples</a:t>
            </a:r>
            <a:endParaRPr lang="en-GB" sz="2400" dirty="0">
              <a:ln w="0"/>
              <a:effectLst>
                <a:outerShdw blurRad="38100" dist="19050" dir="2700000" algn="tl" rotWithShape="0">
                  <a:schemeClr val="dk1">
                    <a:alpha val="40000"/>
                  </a:schemeClr>
                </a:outerShdw>
              </a:effectLst>
            </a:endParaRP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WLAN at 2.4 GHz and 5 GHz (</a:t>
            </a:r>
            <a:r>
              <a:rPr lang="en-GB" sz="2000" dirty="0" err="1">
                <a:ln w="0"/>
                <a:effectLst>
                  <a:outerShdw blurRad="38100" dist="19050" dir="2700000" algn="tl" rotWithShape="0">
                    <a:schemeClr val="dk1">
                      <a:alpha val="40000"/>
                    </a:schemeClr>
                  </a:outerShdw>
                </a:effectLst>
              </a:rPr>
              <a:t>center</a:t>
            </a:r>
            <a:r>
              <a:rPr lang="en-GB" sz="2000" dirty="0">
                <a:ln w="0"/>
                <a:effectLst>
                  <a:outerShdw blurRad="38100" dist="19050" dir="2700000" algn="tl" rotWithShape="0">
                    <a:schemeClr val="dk1">
                      <a:alpha val="40000"/>
                    </a:schemeClr>
                  </a:outerShdw>
                </a:effectLst>
              </a:rPr>
              <a:t> frequency)</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Bluetooth at 2.45 GHz (Microwave oven-noise)</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DECT phones at 1.9 GHz</a:t>
            </a:r>
          </a:p>
          <a:p>
            <a:pPr lvl="1" algn="just">
              <a:buFont typeface="Wingdings" panose="05000000000000000000" pitchFamily="2" charset="2"/>
              <a:buChar char="§"/>
            </a:pPr>
            <a:endParaRPr lang="en-GB" sz="20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1" y="122237"/>
            <a:ext cx="36430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mmWave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p:txBody>
          <a:bodyPr/>
          <a:lstStyle/>
          <a:p>
            <a:fld id="{96C155CA-F9E4-4B7B-8778-BBE3591DE223}" type="slidenum">
              <a:rPr lang="en-US" smtClean="0"/>
              <a:t>13</a:t>
            </a:fld>
            <a:endParaRPr lang="en-US" dirty="0"/>
          </a:p>
        </p:txBody>
      </p:sp>
      <p:pic>
        <p:nvPicPr>
          <p:cNvPr id="4098" name="Picture 2">
            <a:extLst>
              <a:ext uri="{FF2B5EF4-FFF2-40B4-BE49-F238E27FC236}">
                <a16:creationId xmlns:a16="http://schemas.microsoft.com/office/drawing/2014/main" id="{BE03CC2F-6683-48AF-B3F3-3C06AFE53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7270" y="690562"/>
            <a:ext cx="5601532" cy="4271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6BBADC-45F2-415E-BBB3-5FF2961A1A08}"/>
              </a:ext>
            </a:extLst>
          </p:cNvPr>
          <p:cNvSpPr txBox="1"/>
          <p:nvPr/>
        </p:nvSpPr>
        <p:spPr>
          <a:xfrm>
            <a:off x="6632576" y="5090318"/>
            <a:ext cx="6007100" cy="662233"/>
          </a:xfrm>
          <a:prstGeom prst="rect">
            <a:avLst/>
          </a:prstGeom>
          <a:noFill/>
        </p:spPr>
        <p:txBody>
          <a:bodyPr wrap="square">
            <a:spAutoFit/>
          </a:bodyPr>
          <a:lstStyle/>
          <a:p>
            <a:pPr>
              <a:lnSpc>
                <a:spcPct val="105000"/>
              </a:lnSpc>
            </a:pPr>
            <a:r>
              <a:rPr lang="en-GB" dirty="0">
                <a:effectLst/>
                <a:latin typeface="Calibri" panose="020F0502020204030204" pitchFamily="34" charset="0"/>
                <a:ea typeface="Calibri" panose="020F0502020204030204" pitchFamily="34" charset="0"/>
                <a:cs typeface="Times New Roman" panose="02020603050405020304" pitchFamily="18" charset="0"/>
              </a:rPr>
              <a:t>© Viability of business models for multi-operator Wi-Fi coordination platforms by Dittrich and Hartog</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66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4/5G: </a:t>
            </a:r>
            <a:r>
              <a:rPr lang="en-GB" sz="2400" dirty="0">
                <a:ln w="0"/>
                <a:effectLst>
                  <a:outerShdw blurRad="38100" dist="19050" dir="2700000" algn="tl" rotWithShape="0">
                    <a:schemeClr val="dk1">
                      <a:alpha val="40000"/>
                    </a:schemeClr>
                  </a:outerShdw>
                </a:effectLst>
                <a:hlinkClick r:id="rId3"/>
              </a:rPr>
              <a:t>1</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4"/>
              </a:rPr>
              <a:t>2</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5"/>
              </a:rPr>
              <a:t>3</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6"/>
              </a:rPr>
              <a:t>4</a:t>
            </a: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hlinkClick r:id="rId7"/>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hlinkClick r:id="rId7"/>
              </a:rPr>
              <a:t>Hybrid</a:t>
            </a: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1" y="122237"/>
            <a:ext cx="36430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mmWave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p:txBody>
          <a:bodyPr/>
          <a:lstStyle/>
          <a:p>
            <a:fld id="{96C155CA-F9E4-4B7B-8778-BBE3591DE223}" type="slidenum">
              <a:rPr lang="en-US" smtClean="0"/>
              <a:t>14</a:t>
            </a:fld>
            <a:endParaRPr lang="en-US" dirty="0"/>
          </a:p>
        </p:txBody>
      </p:sp>
      <p:pic>
        <p:nvPicPr>
          <p:cNvPr id="8" name="Picture 7" descr="Diagram&#10;&#10;Description automatically generated">
            <a:extLst>
              <a:ext uri="{FF2B5EF4-FFF2-40B4-BE49-F238E27FC236}">
                <a16:creationId xmlns:a16="http://schemas.microsoft.com/office/drawing/2014/main" id="{8FD12095-E029-4951-B653-EA545E409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401" y="941387"/>
            <a:ext cx="4550689" cy="5916613"/>
          </a:xfrm>
          <a:prstGeom prst="rect">
            <a:avLst/>
          </a:prstGeom>
        </p:spPr>
      </p:pic>
      <p:sp>
        <p:nvSpPr>
          <p:cNvPr id="12" name="TextBox 11">
            <a:extLst>
              <a:ext uri="{FF2B5EF4-FFF2-40B4-BE49-F238E27FC236}">
                <a16:creationId xmlns:a16="http://schemas.microsoft.com/office/drawing/2014/main" id="{82F2A7BE-2A08-4DC5-91B4-CBDED8F9EBB9}"/>
              </a:ext>
            </a:extLst>
          </p:cNvPr>
          <p:cNvSpPr txBox="1"/>
          <p:nvPr/>
        </p:nvSpPr>
        <p:spPr>
          <a:xfrm>
            <a:off x="11064188" y="5306579"/>
            <a:ext cx="377026" cy="369332"/>
          </a:xfrm>
          <a:prstGeom prst="rect">
            <a:avLst/>
          </a:prstGeom>
          <a:noFill/>
        </p:spPr>
        <p:txBody>
          <a:bodyPr wrap="none" rtlCol="0">
            <a:spAutoFit/>
          </a:bodyPr>
          <a:lstStyle/>
          <a:p>
            <a:r>
              <a:rPr lang="en-US" dirty="0"/>
              <a:t>©</a:t>
            </a:r>
          </a:p>
        </p:txBody>
      </p:sp>
      <p:pic>
        <p:nvPicPr>
          <p:cNvPr id="13" name="Picture 12">
            <a:extLst>
              <a:ext uri="{FF2B5EF4-FFF2-40B4-BE49-F238E27FC236}">
                <a16:creationId xmlns:a16="http://schemas.microsoft.com/office/drawing/2014/main" id="{5789FCA4-5D89-470F-834C-01D1DEED14F5}"/>
              </a:ext>
            </a:extLst>
          </p:cNvPr>
          <p:cNvPicPr>
            <a:picLocks noChangeAspect="1"/>
          </p:cNvPicPr>
          <p:nvPr/>
        </p:nvPicPr>
        <p:blipFill>
          <a:blip r:embed="rId9"/>
          <a:stretch>
            <a:fillRect/>
          </a:stretch>
        </p:blipFill>
        <p:spPr>
          <a:xfrm>
            <a:off x="699221" y="1197851"/>
            <a:ext cx="10161734" cy="5523624"/>
          </a:xfrm>
          <a:prstGeom prst="rect">
            <a:avLst/>
          </a:prstGeom>
        </p:spPr>
      </p:pic>
      <p:sp>
        <p:nvSpPr>
          <p:cNvPr id="14" name="TextBox 13">
            <a:extLst>
              <a:ext uri="{FF2B5EF4-FFF2-40B4-BE49-F238E27FC236}">
                <a16:creationId xmlns:a16="http://schemas.microsoft.com/office/drawing/2014/main" id="{E4C52294-8052-4D6B-A233-15963C22EB31}"/>
              </a:ext>
            </a:extLst>
          </p:cNvPr>
          <p:cNvSpPr txBox="1"/>
          <p:nvPr/>
        </p:nvSpPr>
        <p:spPr>
          <a:xfrm>
            <a:off x="200141" y="1508437"/>
            <a:ext cx="447558" cy="369332"/>
          </a:xfrm>
          <a:prstGeom prst="rect">
            <a:avLst/>
          </a:prstGeom>
          <a:noFill/>
        </p:spPr>
        <p:txBody>
          <a:bodyPr wrap="none" rtlCol="0">
            <a:spAutoFit/>
          </a:bodyPr>
          <a:lstStyle/>
          <a:p>
            <a:r>
              <a:rPr lang="en-US" b="1" dirty="0"/>
              <a:t>4G</a:t>
            </a:r>
          </a:p>
        </p:txBody>
      </p:sp>
      <p:sp>
        <p:nvSpPr>
          <p:cNvPr id="16" name="TextBox 15">
            <a:extLst>
              <a:ext uri="{FF2B5EF4-FFF2-40B4-BE49-F238E27FC236}">
                <a16:creationId xmlns:a16="http://schemas.microsoft.com/office/drawing/2014/main" id="{B35FA194-C007-4058-8E51-219BA9D8FE69}"/>
              </a:ext>
            </a:extLst>
          </p:cNvPr>
          <p:cNvSpPr txBox="1"/>
          <p:nvPr/>
        </p:nvSpPr>
        <p:spPr>
          <a:xfrm>
            <a:off x="200141" y="3592174"/>
            <a:ext cx="449162" cy="369332"/>
          </a:xfrm>
          <a:prstGeom prst="rect">
            <a:avLst/>
          </a:prstGeom>
          <a:noFill/>
        </p:spPr>
        <p:txBody>
          <a:bodyPr wrap="none" rtlCol="0">
            <a:spAutoFit/>
          </a:bodyPr>
          <a:lstStyle/>
          <a:p>
            <a:r>
              <a:rPr lang="en-US" b="1" dirty="0"/>
              <a:t>5G</a:t>
            </a:r>
          </a:p>
        </p:txBody>
      </p:sp>
      <p:sp>
        <p:nvSpPr>
          <p:cNvPr id="18" name="TextBox 17">
            <a:extLst>
              <a:ext uri="{FF2B5EF4-FFF2-40B4-BE49-F238E27FC236}">
                <a16:creationId xmlns:a16="http://schemas.microsoft.com/office/drawing/2014/main" id="{618F0966-1C2C-4958-8CB5-67B5E95F3BD0}"/>
              </a:ext>
            </a:extLst>
          </p:cNvPr>
          <p:cNvSpPr txBox="1"/>
          <p:nvPr/>
        </p:nvSpPr>
        <p:spPr>
          <a:xfrm>
            <a:off x="250059" y="5491245"/>
            <a:ext cx="449162" cy="369332"/>
          </a:xfrm>
          <a:prstGeom prst="rect">
            <a:avLst/>
          </a:prstGeom>
          <a:noFill/>
        </p:spPr>
        <p:txBody>
          <a:bodyPr wrap="none" rtlCol="0">
            <a:spAutoFit/>
          </a:bodyPr>
          <a:lstStyle/>
          <a:p>
            <a:r>
              <a:rPr lang="en-US" b="1" dirty="0"/>
              <a:t>5G</a:t>
            </a:r>
          </a:p>
        </p:txBody>
      </p:sp>
      <p:sp>
        <p:nvSpPr>
          <p:cNvPr id="19" name="TextBox 18">
            <a:extLst>
              <a:ext uri="{FF2B5EF4-FFF2-40B4-BE49-F238E27FC236}">
                <a16:creationId xmlns:a16="http://schemas.microsoft.com/office/drawing/2014/main" id="{F9015FB1-3B54-4B11-9457-A3F8DA288637}"/>
              </a:ext>
            </a:extLst>
          </p:cNvPr>
          <p:cNvSpPr txBox="1"/>
          <p:nvPr/>
        </p:nvSpPr>
        <p:spPr>
          <a:xfrm>
            <a:off x="3346618" y="6396990"/>
            <a:ext cx="377026" cy="369332"/>
          </a:xfrm>
          <a:prstGeom prst="rect">
            <a:avLst/>
          </a:prstGeom>
          <a:noFill/>
        </p:spPr>
        <p:txBody>
          <a:bodyPr wrap="none" rtlCol="0">
            <a:spAutoFit/>
          </a:bodyPr>
          <a:lstStyle/>
          <a:p>
            <a:r>
              <a:rPr lang="en-US" dirty="0"/>
              <a:t>©</a:t>
            </a:r>
          </a:p>
        </p:txBody>
      </p:sp>
      <p:sp>
        <p:nvSpPr>
          <p:cNvPr id="4" name="Oval 3">
            <a:extLst>
              <a:ext uri="{FF2B5EF4-FFF2-40B4-BE49-F238E27FC236}">
                <a16:creationId xmlns:a16="http://schemas.microsoft.com/office/drawing/2014/main" id="{A9F7609A-7C07-4E4D-B09C-E7BA14E4F662}"/>
              </a:ext>
            </a:extLst>
          </p:cNvPr>
          <p:cNvSpPr/>
          <p:nvPr/>
        </p:nvSpPr>
        <p:spPr>
          <a:xfrm>
            <a:off x="783342" y="1590675"/>
            <a:ext cx="397641" cy="127635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7FF1058-B0F3-4019-AA62-550E3E60C737}"/>
              </a:ext>
            </a:extLst>
          </p:cNvPr>
          <p:cNvSpPr/>
          <p:nvPr/>
        </p:nvSpPr>
        <p:spPr>
          <a:xfrm>
            <a:off x="791146" y="3429000"/>
            <a:ext cx="397641" cy="1276350"/>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4B816F-1685-44F0-91DB-F79DEAC1FA1E}"/>
              </a:ext>
            </a:extLst>
          </p:cNvPr>
          <p:cNvSpPr/>
          <p:nvPr/>
        </p:nvSpPr>
        <p:spPr>
          <a:xfrm>
            <a:off x="2237166" y="3261518"/>
            <a:ext cx="477459" cy="1348582"/>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8455A6A-E03E-481E-968A-81ABA80234EA}"/>
              </a:ext>
            </a:extLst>
          </p:cNvPr>
          <p:cNvSpPr/>
          <p:nvPr/>
        </p:nvSpPr>
        <p:spPr>
          <a:xfrm>
            <a:off x="1177731" y="4829969"/>
            <a:ext cx="641544" cy="1766887"/>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33EC1D-FC43-4275-AB41-A3639DA5B778}"/>
              </a:ext>
            </a:extLst>
          </p:cNvPr>
          <p:cNvSpPr/>
          <p:nvPr/>
        </p:nvSpPr>
        <p:spPr>
          <a:xfrm>
            <a:off x="8252777" y="3225402"/>
            <a:ext cx="2152834" cy="1348582"/>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DA5BA54-4E72-4D1E-BEA1-2810D8823AC1}"/>
              </a:ext>
            </a:extLst>
          </p:cNvPr>
          <p:cNvSpPr/>
          <p:nvPr/>
        </p:nvSpPr>
        <p:spPr>
          <a:xfrm>
            <a:off x="5143500" y="4884339"/>
            <a:ext cx="1734392" cy="1844279"/>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5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4" grpId="1"/>
      <p:bldP spid="16" grpId="1"/>
      <p:bldP spid="18" grpId="1"/>
      <p:bldP spid="19" grpId="1"/>
      <p:bldP spid="4" grpId="0" animBg="1"/>
      <p:bldP spid="4" grpId="1" animBg="1"/>
      <p:bldP spid="6" grpId="0" animBg="1"/>
      <p:bldP spid="6" grpId="1" animBg="1"/>
      <p:bldP spid="7" grpId="0" animBg="1"/>
      <p:bldP spid="7" grpId="1" animBg="1"/>
      <p:bldP spid="9" grpId="0" animBg="1"/>
      <p:bldP spid="9" grpId="1" animBg="1"/>
      <p:bldP spid="10" grpId="0" animBg="1"/>
      <p:bldP spid="10"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558323" y="819150"/>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Power and penetration: </a:t>
            </a:r>
            <a:r>
              <a:rPr lang="en-GB" sz="2400" dirty="0">
                <a:ln w="0"/>
                <a:effectLst>
                  <a:outerShdw blurRad="38100" dist="19050" dir="2700000" algn="tl" rotWithShape="0">
                    <a:schemeClr val="dk1">
                      <a:alpha val="40000"/>
                    </a:schemeClr>
                  </a:outerShdw>
                </a:effectLst>
                <a:hlinkClick r:id="rId3"/>
              </a:rPr>
              <a:t>1</a:t>
            </a: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Very directional: </a:t>
            </a:r>
            <a:r>
              <a:rPr lang="en-GB" sz="2400" dirty="0">
                <a:ln w="0"/>
                <a:effectLst>
                  <a:outerShdw blurRad="38100" dist="19050" dir="2700000" algn="tl" rotWithShape="0">
                    <a:schemeClr val="dk1">
                      <a:alpha val="40000"/>
                    </a:schemeClr>
                  </a:outerShdw>
                </a:effectLst>
                <a:hlinkClick r:id="rId4"/>
              </a:rPr>
              <a:t>1</a:t>
            </a:r>
            <a:r>
              <a:rPr lang="en-GB" sz="2400" dirty="0">
                <a:ln w="0"/>
                <a:effectLst>
                  <a:outerShdw blurRad="38100" dist="19050" dir="2700000" algn="tl" rotWithShape="0">
                    <a:schemeClr val="dk1">
                      <a:alpha val="40000"/>
                    </a:schemeClr>
                  </a:outerShdw>
                </a:effectLst>
              </a:rPr>
              <a:t> (Page 12, 15), </a:t>
            </a:r>
            <a:r>
              <a:rPr lang="en-GB" sz="2400" dirty="0">
                <a:ln w="0"/>
                <a:effectLst>
                  <a:outerShdw blurRad="38100" dist="19050" dir="2700000" algn="tl" rotWithShape="0">
                    <a:schemeClr val="dk1">
                      <a:alpha val="40000"/>
                    </a:schemeClr>
                  </a:outerShdw>
                </a:effectLst>
                <a:hlinkClick r:id="rId5"/>
              </a:rPr>
              <a:t>2</a:t>
            </a:r>
            <a:r>
              <a:rPr lang="en-GB" sz="2400" dirty="0">
                <a:ln w="0"/>
                <a:effectLst>
                  <a:outerShdw blurRad="38100" dist="19050" dir="2700000" algn="tl" rotWithShape="0">
                    <a:schemeClr val="dk1">
                      <a:alpha val="40000"/>
                    </a:schemeClr>
                  </a:outerShdw>
                </a:effectLst>
              </a:rPr>
              <a:t> (last figure), </a:t>
            </a:r>
            <a:r>
              <a:rPr lang="en-GB" sz="2400" dirty="0">
                <a:ln w="0"/>
                <a:effectLst>
                  <a:outerShdw blurRad="38100" dist="19050" dir="2700000" algn="tl" rotWithShape="0">
                    <a:schemeClr val="dk1">
                      <a:alpha val="40000"/>
                    </a:schemeClr>
                  </a:outerShdw>
                </a:effectLst>
                <a:hlinkClick r:id="rId6"/>
              </a:rPr>
              <a:t>3</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7"/>
              </a:rPr>
              <a:t>4</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8"/>
              </a:rPr>
              <a:t>5</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9"/>
              </a:rPr>
              <a:t>6</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10"/>
              </a:rPr>
              <a:t>7</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11"/>
              </a:rPr>
              <a:t>8</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12"/>
              </a:rPr>
              <a:t>9</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13"/>
              </a:rPr>
              <a:t>10</a:t>
            </a:r>
            <a:r>
              <a:rPr lang="en-GB" sz="2400" dirty="0">
                <a:ln w="0"/>
                <a:effectLst>
                  <a:outerShdw blurRad="38100" dist="19050" dir="2700000" algn="tl" rotWithShape="0">
                    <a:schemeClr val="dk1">
                      <a:alpha val="40000"/>
                    </a:schemeClr>
                  </a:outerShdw>
                </a:effectLst>
              </a:rPr>
              <a:t> </a:t>
            </a: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610759"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mmWave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p:txBody>
          <a:bodyPr/>
          <a:lstStyle/>
          <a:p>
            <a:fld id="{96C155CA-F9E4-4B7B-8778-BBE3591DE223}" type="slidenum">
              <a:rPr lang="en-US" smtClean="0"/>
              <a:t>15</a:t>
            </a:fld>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6732B6AD-7307-4BC2-AEB6-50D46481C0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774" y="1244718"/>
            <a:ext cx="8884920" cy="4945707"/>
          </a:xfrm>
          <a:prstGeom prst="rect">
            <a:avLst/>
          </a:prstGeom>
        </p:spPr>
      </p:pic>
      <p:sp>
        <p:nvSpPr>
          <p:cNvPr id="15" name="TextBox 14">
            <a:extLst>
              <a:ext uri="{FF2B5EF4-FFF2-40B4-BE49-F238E27FC236}">
                <a16:creationId xmlns:a16="http://schemas.microsoft.com/office/drawing/2014/main" id="{8FD38777-9DCF-487A-B252-122F975799CE}"/>
              </a:ext>
            </a:extLst>
          </p:cNvPr>
          <p:cNvSpPr txBox="1"/>
          <p:nvPr/>
        </p:nvSpPr>
        <p:spPr>
          <a:xfrm>
            <a:off x="95269" y="1934937"/>
            <a:ext cx="377026" cy="369332"/>
          </a:xfrm>
          <a:prstGeom prst="rect">
            <a:avLst/>
          </a:prstGeom>
          <a:noFill/>
        </p:spPr>
        <p:txBody>
          <a:bodyPr wrap="none" rtlCol="0">
            <a:spAutoFit/>
          </a:bodyPr>
          <a:lstStyle/>
          <a:p>
            <a:r>
              <a:rPr lang="en-US" dirty="0"/>
              <a:t>©</a:t>
            </a:r>
          </a:p>
        </p:txBody>
      </p:sp>
      <p:grpSp>
        <p:nvGrpSpPr>
          <p:cNvPr id="4" name="Group 3">
            <a:extLst>
              <a:ext uri="{FF2B5EF4-FFF2-40B4-BE49-F238E27FC236}">
                <a16:creationId xmlns:a16="http://schemas.microsoft.com/office/drawing/2014/main" id="{35080FB3-7E20-4A71-9287-99CC3FCB6608}"/>
              </a:ext>
            </a:extLst>
          </p:cNvPr>
          <p:cNvGrpSpPr/>
          <p:nvPr/>
        </p:nvGrpSpPr>
        <p:grpSpPr>
          <a:xfrm>
            <a:off x="355648" y="1244718"/>
            <a:ext cx="11741083" cy="3177012"/>
            <a:chOff x="115059" y="2463065"/>
            <a:chExt cx="11741083" cy="3177012"/>
          </a:xfrm>
        </p:grpSpPr>
        <p:pic>
          <p:nvPicPr>
            <p:cNvPr id="9" name="Picture 8" descr="A picture containing person, photo, holding, person&#10;&#10;Description automatically generated">
              <a:extLst>
                <a:ext uri="{FF2B5EF4-FFF2-40B4-BE49-F238E27FC236}">
                  <a16:creationId xmlns:a16="http://schemas.microsoft.com/office/drawing/2014/main" id="{942B9F65-0253-4DF8-886A-68A103D92B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81023" y="2915927"/>
              <a:ext cx="3810000" cy="2724150"/>
            </a:xfrm>
            <a:prstGeom prst="rect">
              <a:avLst/>
            </a:prstGeom>
          </p:spPr>
        </p:pic>
        <p:pic>
          <p:nvPicPr>
            <p:cNvPr id="23" name="Picture 2" descr="Image for post">
              <a:extLst>
                <a:ext uri="{FF2B5EF4-FFF2-40B4-BE49-F238E27FC236}">
                  <a16:creationId xmlns:a16="http://schemas.microsoft.com/office/drawing/2014/main" id="{A2197603-7D36-4599-8651-2BE94407A3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84267" y="2943326"/>
              <a:ext cx="357187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1E896D5-4FA3-4A26-A021-586AE398FA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5059" y="2463065"/>
              <a:ext cx="4368391" cy="31770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beamforming">
            <a:extLst>
              <a:ext uri="{FF2B5EF4-FFF2-40B4-BE49-F238E27FC236}">
                <a16:creationId xmlns:a16="http://schemas.microsoft.com/office/drawing/2014/main" id="{54C5A6A3-BB72-4612-AB23-66BC5DDC2D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185" y="2332519"/>
            <a:ext cx="7161453" cy="37577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amforming-2a">
            <a:extLst>
              <a:ext uri="{FF2B5EF4-FFF2-40B4-BE49-F238E27FC236}">
                <a16:creationId xmlns:a16="http://schemas.microsoft.com/office/drawing/2014/main" id="{1D562EC1-1058-4EA6-A5C4-2638E48BA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8654" y="2957382"/>
            <a:ext cx="5297880" cy="27666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8F275B8-3C00-4361-8C8F-C0878FE7F0F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5539" y="841109"/>
            <a:ext cx="9321392" cy="58726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14263B2-ABDC-40C9-B7C0-AEC03F7FA1FF}"/>
              </a:ext>
            </a:extLst>
          </p:cNvPr>
          <p:cNvGrpSpPr/>
          <p:nvPr/>
        </p:nvGrpSpPr>
        <p:grpSpPr>
          <a:xfrm>
            <a:off x="2854970" y="1922965"/>
            <a:ext cx="5952168" cy="3662872"/>
            <a:chOff x="2854970" y="1922965"/>
            <a:chExt cx="5952168" cy="3662872"/>
          </a:xfrm>
        </p:grpSpPr>
        <p:pic>
          <p:nvPicPr>
            <p:cNvPr id="2054" name="Picture 6" descr="Fig2">
              <a:extLst>
                <a:ext uri="{FF2B5EF4-FFF2-40B4-BE49-F238E27FC236}">
                  <a16:creationId xmlns:a16="http://schemas.microsoft.com/office/drawing/2014/main" id="{899DFB8E-8686-4CB0-A364-5EFE56B9446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4970" y="1922965"/>
              <a:ext cx="5952168" cy="366287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C7EA7EF-9C1C-4DE5-8EB6-987981149382}"/>
                </a:ext>
              </a:extLst>
            </p:cNvPr>
            <p:cNvCxnSpPr/>
            <p:nvPr/>
          </p:nvCxnSpPr>
          <p:spPr>
            <a:xfrm>
              <a:off x="4350327" y="2967991"/>
              <a:ext cx="0" cy="159477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AF89241-A7E4-495F-BC93-B6FAA58239D1}"/>
                </a:ext>
              </a:extLst>
            </p:cNvPr>
            <p:cNvSpPr txBox="1"/>
            <p:nvPr/>
          </p:nvSpPr>
          <p:spPr>
            <a:xfrm>
              <a:off x="3998818" y="3592789"/>
              <a:ext cx="760144" cy="369332"/>
            </a:xfrm>
            <a:prstGeom prst="rect">
              <a:avLst/>
            </a:prstGeom>
            <a:noFill/>
          </p:spPr>
          <p:txBody>
            <a:bodyPr wrap="none" rtlCol="0">
              <a:spAutoFit/>
            </a:bodyPr>
            <a:lstStyle/>
            <a:p>
              <a:r>
                <a:rPr lang="en-GB" dirty="0"/>
                <a:t>20 km</a:t>
              </a:r>
              <a:endParaRPr lang="en-US" dirty="0"/>
            </a:p>
          </p:txBody>
        </p:sp>
        <p:cxnSp>
          <p:nvCxnSpPr>
            <p:cNvPr id="19" name="Straight Arrow Connector 18">
              <a:extLst>
                <a:ext uri="{FF2B5EF4-FFF2-40B4-BE49-F238E27FC236}">
                  <a16:creationId xmlns:a16="http://schemas.microsoft.com/office/drawing/2014/main" id="{DE496B54-7C7A-447F-B3A6-011679DDDC74}"/>
                </a:ext>
              </a:extLst>
            </p:cNvPr>
            <p:cNvCxnSpPr/>
            <p:nvPr/>
          </p:nvCxnSpPr>
          <p:spPr>
            <a:xfrm>
              <a:off x="7540038" y="2801112"/>
              <a:ext cx="0" cy="159477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D784C70-56FD-4106-A51C-10A0407D504E}"/>
                </a:ext>
              </a:extLst>
            </p:cNvPr>
            <p:cNvSpPr txBox="1"/>
            <p:nvPr/>
          </p:nvSpPr>
          <p:spPr>
            <a:xfrm>
              <a:off x="7071081" y="3408123"/>
              <a:ext cx="772969" cy="369332"/>
            </a:xfrm>
            <a:prstGeom prst="rect">
              <a:avLst/>
            </a:prstGeom>
            <a:noFill/>
          </p:spPr>
          <p:txBody>
            <a:bodyPr wrap="none" rtlCol="0">
              <a:spAutoFit/>
            </a:bodyPr>
            <a:lstStyle/>
            <a:p>
              <a:r>
                <a:rPr lang="en-GB" dirty="0"/>
                <a:t>500 m</a:t>
              </a:r>
              <a:endParaRPr lang="en-US" dirty="0"/>
            </a:p>
          </p:txBody>
        </p:sp>
      </p:grpSp>
      <p:sp>
        <p:nvSpPr>
          <p:cNvPr id="14" name="TextBox 13">
            <a:extLst>
              <a:ext uri="{FF2B5EF4-FFF2-40B4-BE49-F238E27FC236}">
                <a16:creationId xmlns:a16="http://schemas.microsoft.com/office/drawing/2014/main" id="{69A4D879-D80B-4F79-8051-D7287D0D279C}"/>
              </a:ext>
            </a:extLst>
          </p:cNvPr>
          <p:cNvSpPr txBox="1"/>
          <p:nvPr/>
        </p:nvSpPr>
        <p:spPr>
          <a:xfrm>
            <a:off x="6096000" y="5395683"/>
            <a:ext cx="4775731" cy="923330"/>
          </a:xfrm>
          <a:prstGeom prst="rect">
            <a:avLst/>
          </a:prstGeom>
          <a:noFill/>
        </p:spPr>
        <p:txBody>
          <a:bodyPr wrap="none" rtlCol="0">
            <a:spAutoFit/>
          </a:bodyPr>
          <a:lstStyle/>
          <a:p>
            <a:r>
              <a:rPr lang="en-GB" dirty="0"/>
              <a:t>Initial phase:</a:t>
            </a:r>
          </a:p>
          <a:p>
            <a:pPr marL="285750" indent="-285750">
              <a:buFont typeface="Arial" panose="020B0604020202020204" pitchFamily="34" charset="0"/>
              <a:buChar char="•"/>
            </a:pPr>
            <a:r>
              <a:rPr lang="en-GB" dirty="0"/>
              <a:t>Indoor: Shopping malls, concert/seminar halls</a:t>
            </a:r>
          </a:p>
          <a:p>
            <a:pPr marL="285750" indent="-285750">
              <a:buFont typeface="Arial" panose="020B0604020202020204" pitchFamily="34" charset="0"/>
              <a:buChar char="•"/>
            </a:pPr>
            <a:r>
              <a:rPr lang="en-GB" dirty="0"/>
              <a:t>Outdoor: Stadiums, downtown</a:t>
            </a:r>
            <a:endParaRPr lang="en-US" dirty="0"/>
          </a:p>
        </p:txBody>
      </p:sp>
    </p:spTree>
    <p:extLst>
      <p:ext uri="{BB962C8B-B14F-4D97-AF65-F5344CB8AC3E}">
        <p14:creationId xmlns:p14="http://schemas.microsoft.com/office/powerpoint/2010/main" val="38652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558323" y="819150"/>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Health risks: </a:t>
            </a:r>
            <a:r>
              <a:rPr lang="en-GB" sz="2400" dirty="0">
                <a:ln w="0"/>
                <a:effectLst>
                  <a:outerShdw blurRad="38100" dist="19050" dir="2700000" algn="tl" rotWithShape="0">
                    <a:schemeClr val="dk1">
                      <a:alpha val="40000"/>
                    </a:schemeClr>
                  </a:outerShdw>
                </a:effectLst>
                <a:hlinkClick r:id="rId3"/>
              </a:rPr>
              <a:t>1</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4"/>
              </a:rPr>
              <a:t>2</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5"/>
              </a:rPr>
              <a:t>3a</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6"/>
              </a:rPr>
              <a:t>3b</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7"/>
              </a:rPr>
              <a:t>4</a:t>
            </a:r>
            <a:endParaRPr lang="en-GB" sz="2400" dirty="0">
              <a:ln w="0"/>
              <a:effectLst>
                <a:outerShdw blurRad="38100" dist="19050" dir="2700000" algn="tl" rotWithShape="0">
                  <a:schemeClr val="dk1">
                    <a:alpha val="40000"/>
                  </a:schemeClr>
                </a:outerShdw>
              </a:effectLst>
            </a:endParaRP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The only documented health risk from mobile radiation is the heating of body tissues. Radiation safety limits are made to prevent this from happening </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For most users of 3G and 4G technology, it is easy to stay on the right side of these limits: They are only reached or exceeded if you are directly in front of a base station and less than 10 meters away</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610759"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5G CONSPIRACIES</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p:txBody>
          <a:bodyPr/>
          <a:lstStyle/>
          <a:p>
            <a:fld id="{96C155CA-F9E4-4B7B-8778-BBE3591DE223}" type="slidenum">
              <a:rPr lang="en-US" smtClean="0"/>
              <a:t>16</a:t>
            </a:fld>
            <a:endParaRPr lang="en-US" dirty="0"/>
          </a:p>
        </p:txBody>
      </p:sp>
    </p:spTree>
    <p:extLst>
      <p:ext uri="{BB962C8B-B14F-4D97-AF65-F5344CB8AC3E}">
        <p14:creationId xmlns:p14="http://schemas.microsoft.com/office/powerpoint/2010/main" val="117450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Team members: </a:t>
            </a:r>
          </a:p>
          <a:p>
            <a:pPr marL="1079500" indent="-355600" algn="just">
              <a:buFont typeface="Wingdings" panose="05000000000000000000" pitchFamily="2" charset="2"/>
              <a:buChar char="ü"/>
            </a:pPr>
            <a:r>
              <a:rPr lang="en-GB" sz="2400" dirty="0" err="1">
                <a:ln w="0"/>
                <a:effectLst>
                  <a:outerShdw blurRad="38100" dist="19050" dir="2700000" algn="tl" rotWithShape="0">
                    <a:schemeClr val="dk1">
                      <a:alpha val="40000"/>
                    </a:schemeClr>
                  </a:outerShdw>
                </a:effectLst>
              </a:rPr>
              <a:t>Dr.</a:t>
            </a:r>
            <a:r>
              <a:rPr lang="en-GB" sz="2400" dirty="0">
                <a:ln w="0"/>
                <a:effectLst>
                  <a:outerShdw blurRad="38100" dist="19050" dir="2700000" algn="tl" rotWithShape="0">
                    <a:schemeClr val="dk1">
                      <a:alpha val="40000"/>
                    </a:schemeClr>
                  </a:outerShdw>
                </a:effectLst>
              </a:rPr>
              <a:t> Cenk M. Yetis - Lund University</a:t>
            </a:r>
          </a:p>
          <a:p>
            <a:pPr marL="1079500" indent="-35560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Prof. Pontus </a:t>
            </a:r>
            <a:r>
              <a:rPr lang="en-GB" sz="2400" dirty="0" err="1">
                <a:ln w="0"/>
                <a:effectLst>
                  <a:outerShdw blurRad="38100" dist="19050" dir="2700000" algn="tl" rotWithShape="0">
                    <a:schemeClr val="dk1">
                      <a:alpha val="40000"/>
                    </a:schemeClr>
                  </a:outerShdw>
                </a:effectLst>
              </a:rPr>
              <a:t>Giselsson</a:t>
            </a:r>
            <a:r>
              <a:rPr lang="en-GB" sz="2400" dirty="0">
                <a:ln w="0"/>
                <a:effectLst>
                  <a:outerShdw blurRad="38100" dist="19050" dir="2700000" algn="tl" rotWithShape="0">
                    <a:schemeClr val="dk1">
                      <a:alpha val="40000"/>
                    </a:schemeClr>
                  </a:outerShdw>
                </a:effectLst>
              </a:rPr>
              <a:t> - Lund University </a:t>
            </a:r>
          </a:p>
          <a:p>
            <a:pPr marL="1079500" indent="-35560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Prof. Emil </a:t>
            </a:r>
            <a:r>
              <a:rPr lang="en-GB" sz="2400" dirty="0" err="1">
                <a:ln w="0"/>
                <a:effectLst>
                  <a:outerShdw blurRad="38100" dist="19050" dir="2700000" algn="tl" rotWithShape="0">
                    <a:schemeClr val="dk1">
                      <a:alpha val="40000"/>
                    </a:schemeClr>
                  </a:outerShdw>
                </a:effectLst>
              </a:rPr>
              <a:t>Björnson</a:t>
            </a:r>
            <a:r>
              <a:rPr lang="en-GB" sz="2400" dirty="0">
                <a:ln w="0"/>
                <a:effectLst>
                  <a:outerShdw blurRad="38100" dist="19050" dir="2700000" algn="tl" rotWithShape="0">
                    <a:schemeClr val="dk1">
                      <a:alpha val="40000"/>
                    </a:schemeClr>
                  </a:outerShdw>
                </a:effectLst>
              </a:rPr>
              <a:t> - Linköping University (→| KTH)</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Proposed a </a:t>
            </a:r>
            <a:r>
              <a:rPr lang="en-GB" sz="2400" u="dotDotDashHeavy" dirty="0">
                <a:ln w="0"/>
                <a:solidFill>
                  <a:schemeClr val="accent1"/>
                </a:solidFill>
                <a:effectLst>
                  <a:outerShdw blurRad="38100" dist="19050" dir="2700000" algn="tl" rotWithShape="0">
                    <a:schemeClr val="dk1">
                      <a:alpha val="40000"/>
                    </a:schemeClr>
                  </a:outerShdw>
                </a:effectLst>
              </a:rPr>
              <a:t>joint analog beam selection and digital beamforming design (1)</a:t>
            </a:r>
            <a:r>
              <a:rPr lang="en-GB" sz="2400" dirty="0">
                <a:ln w="0"/>
                <a:effectLst>
                  <a:outerShdw blurRad="38100" dist="19050" dir="2700000" algn="tl" rotWithShape="0">
                    <a:schemeClr val="dk1">
                      <a:alpha val="40000"/>
                    </a:schemeClr>
                  </a:outerShdw>
                </a:effectLst>
              </a:rPr>
              <a:t> in </a:t>
            </a:r>
            <a:r>
              <a:rPr lang="en-GB" sz="2400" u="dotDotDashHeavy" dirty="0">
                <a:ln w="0"/>
                <a:solidFill>
                  <a:schemeClr val="accent1"/>
                </a:solidFill>
                <a:effectLst>
                  <a:outerShdw blurRad="38100" dist="19050" dir="2700000" algn="tl" rotWithShape="0">
                    <a:schemeClr val="dk1">
                      <a:alpha val="40000"/>
                    </a:schemeClr>
                  </a:outerShdw>
                </a:effectLst>
              </a:rPr>
              <a:t>millimeter wave (2)</a:t>
            </a:r>
            <a:r>
              <a:rPr lang="en-GB" sz="2400" dirty="0">
                <a:ln w="0"/>
                <a:effectLst>
                  <a:outerShdw blurRad="38100" dist="19050" dir="2700000" algn="tl" rotWithShape="0">
                    <a:schemeClr val="dk1">
                      <a:alpha val="40000"/>
                    </a:schemeClr>
                  </a:outerShdw>
                </a:effectLst>
              </a:rPr>
              <a:t> </a:t>
            </a:r>
            <a:r>
              <a:rPr lang="en-GB" sz="2400" u="dotDotDashHeavy" dirty="0">
                <a:ln w="0"/>
                <a:solidFill>
                  <a:schemeClr val="accent1"/>
                </a:solidFill>
                <a:effectLst>
                  <a:outerShdw blurRad="38100" dist="19050" dir="2700000" algn="tl" rotWithShape="0">
                    <a:schemeClr val="dk1">
                      <a:alpha val="40000"/>
                    </a:schemeClr>
                  </a:outerShdw>
                </a:effectLst>
              </a:rPr>
              <a:t>cell-free (3)</a:t>
            </a:r>
            <a:r>
              <a:rPr lang="en-GB" sz="2400" dirty="0">
                <a:ln w="0"/>
                <a:effectLst>
                  <a:outerShdw blurRad="38100" dist="19050" dir="2700000" algn="tl" rotWithShape="0">
                    <a:schemeClr val="dk1">
                      <a:alpha val="40000"/>
                    </a:schemeClr>
                  </a:outerShdw>
                </a:effectLst>
              </a:rPr>
              <a:t> </a:t>
            </a:r>
            <a:r>
              <a:rPr lang="en-GB" sz="2400" u="dotDotDashHeavy" dirty="0">
                <a:ln w="0"/>
                <a:solidFill>
                  <a:schemeClr val="accent1"/>
                </a:solidFill>
                <a:effectLst>
                  <a:outerShdw blurRad="38100" dist="19050" dir="2700000" algn="tl" rotWithShape="0">
                    <a:schemeClr val="dk1">
                      <a:alpha val="40000"/>
                    </a:schemeClr>
                  </a:outerShdw>
                </a:effectLst>
              </a:rPr>
              <a:t>massive MIMO (4)</a:t>
            </a:r>
            <a:r>
              <a:rPr lang="en-GB" sz="2400" u="dotDotDashHeavy"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systems</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Components (1, 2, and 4) are expected in </a:t>
            </a:r>
            <a:r>
              <a:rPr lang="en-US" altLang="en-US" sz="2400" b="1" dirty="0">
                <a:ln w="9525">
                  <a:solidFill>
                    <a:schemeClr val="bg1"/>
                  </a:solidFill>
                  <a:prstDash val="solid"/>
                </a:ln>
                <a:solidFill>
                  <a:schemeClr val="accent1"/>
                </a:solidFill>
                <a:effectLst>
                  <a:outerShdw blurRad="12700" dist="38100" dir="2700000" algn="tl" rotWithShape="0">
                    <a:schemeClr val="bg1">
                      <a:lumMod val="50000"/>
                    </a:schemeClr>
                  </a:outerShdw>
                </a:effectLst>
              </a:rPr>
              <a:t>5G networks</a:t>
            </a:r>
            <a:r>
              <a:rPr lang="en-GB" sz="2400" dirty="0">
                <a:ln w="0"/>
                <a:effectLst>
                  <a:outerShdw blurRad="38100" dist="19050" dir="2700000" algn="tl" rotWithShape="0">
                    <a:schemeClr val="dk1">
                      <a:alpha val="40000"/>
                    </a:schemeClr>
                  </a:outerShdw>
                </a:effectLst>
              </a:rPr>
              <a:t>. Cell-free component (3) is a candidate for </a:t>
            </a:r>
            <a:r>
              <a:rPr lang="en-US" altLang="en-US" sz="2400" b="1" dirty="0">
                <a:ln w="9525">
                  <a:solidFill>
                    <a:schemeClr val="bg1"/>
                  </a:solidFill>
                  <a:prstDash val="solid"/>
                </a:ln>
                <a:solidFill>
                  <a:schemeClr val="accent1"/>
                </a:solidFill>
                <a:effectLst>
                  <a:outerShdw blurRad="12700" dist="38100" dir="2700000" algn="tl" rotWithShape="0">
                    <a:schemeClr val="bg1">
                      <a:lumMod val="50000"/>
                    </a:schemeClr>
                  </a:outerShdw>
                </a:effectLst>
              </a:rPr>
              <a:t>6G networks</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The complexities of the proposed beam selection algorithms can still be overwhelming in practice</a:t>
            </a:r>
          </a:p>
          <a:p>
            <a:pPr marL="1079500" indent="-355600" algn="just">
              <a:lnSpc>
                <a:spcPct val="100000"/>
              </a:lnSpc>
              <a:spcBef>
                <a:spcPts val="0"/>
              </a:spcBef>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 Proposed supervised machine learning (ML) algorithms that can be trained </a:t>
            </a:r>
          </a:p>
          <a:p>
            <a:pPr marL="723900" indent="0" algn="just">
              <a:lnSpc>
                <a:spcPct val="100000"/>
              </a:lnSpc>
              <a:spcBef>
                <a:spcPts val="0"/>
              </a:spcBef>
              <a:buNone/>
            </a:pPr>
            <a:r>
              <a:rPr lang="en-GB" sz="2400" dirty="0">
                <a:ln w="0"/>
                <a:effectLst>
                  <a:outerShdw blurRad="38100" dist="19050" dir="2700000" algn="tl" rotWithShape="0">
                    <a:schemeClr val="dk1">
                      <a:alpha val="40000"/>
                    </a:schemeClr>
                  </a:outerShdw>
                </a:effectLst>
              </a:rPr>
              <a:t>      off-line</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62% </a:t>
            </a:r>
            <a:r>
              <a:rPr lang="en-GB" sz="2400" dirty="0" err="1">
                <a:ln w="0"/>
                <a:effectLst>
                  <a:outerShdw blurRad="38100" dist="19050" dir="2700000" algn="tl" rotWithShape="0">
                    <a:schemeClr val="dk1">
                      <a:alpha val="40000"/>
                    </a:schemeClr>
                  </a:outerShdw>
                </a:effectLst>
              </a:rPr>
              <a:t>Matlab</a:t>
            </a:r>
            <a:r>
              <a:rPr lang="en-GB" sz="2400" dirty="0">
                <a:ln w="0"/>
                <a:effectLst>
                  <a:outerShdw blurRad="38100" dist="19050" dir="2700000" algn="tl" rotWithShape="0">
                    <a:schemeClr val="dk1">
                      <a:alpha val="40000"/>
                    </a:schemeClr>
                  </a:outerShdw>
                </a:effectLst>
              </a:rPr>
              <a:t>, 38% Python with Scikit-Learn (Scikit-</a:t>
            </a:r>
            <a:r>
              <a:rPr lang="en-GB" sz="2400" dirty="0" err="1">
                <a:ln w="0"/>
                <a:effectLst>
                  <a:outerShdw blurRad="38100" dist="19050" dir="2700000" algn="tl" rotWithShape="0">
                    <a:schemeClr val="dk1">
                      <a:alpha val="40000"/>
                    </a:schemeClr>
                  </a:outerShdw>
                </a:effectLst>
              </a:rPr>
              <a:t>MultiLearn</a:t>
            </a:r>
            <a:r>
              <a:rPr lang="en-GB" sz="2400" dirty="0">
                <a:ln w="0"/>
                <a:effectLst>
                  <a:outerShdw blurRad="38100" dist="19050" dir="2700000" algn="tl" rotWithShape="0">
                    <a:schemeClr val="dk1">
                      <a:alpha val="40000"/>
                    </a:schemeClr>
                  </a:outerShdw>
                </a:effectLst>
              </a:rPr>
              <a:t>)</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2195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WASP – BEAM TRAINING</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p:txBody>
          <a:bodyPr/>
          <a:lstStyle/>
          <a:p>
            <a:fld id="{96C155CA-F9E4-4B7B-8778-BBE3591DE223}" type="slidenum">
              <a:rPr lang="en-US" smtClean="0"/>
              <a:t>17</a:t>
            </a:fld>
            <a:endParaRPr lang="en-US" dirty="0"/>
          </a:p>
        </p:txBody>
      </p:sp>
    </p:spTree>
    <p:extLst>
      <p:ext uri="{BB962C8B-B14F-4D97-AF65-F5344CB8AC3E}">
        <p14:creationId xmlns:p14="http://schemas.microsoft.com/office/powerpoint/2010/main" val="2574375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7FF67F6C-24C3-402A-B6C1-B3831E3AF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01" y="1646028"/>
            <a:ext cx="11015197" cy="5426285"/>
          </a:xfrm>
          <a:prstGeom prst="rect">
            <a:avLst/>
          </a:prstGeom>
        </p:spPr>
      </p:pic>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0515600" cy="230505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Cell-free networks consist of </a:t>
            </a:r>
          </a:p>
          <a:p>
            <a:pPr marL="1079500" indent="-35560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many distributed access points (APs) with simple components </a:t>
            </a:r>
          </a:p>
          <a:p>
            <a:pPr marL="1079500" indent="-355600" algn="just">
              <a:buFont typeface="Wingdings" panose="05000000000000000000" pitchFamily="2" charset="2"/>
              <a:buChar char="ü"/>
            </a:pPr>
            <a:r>
              <a:rPr lang="en-GB" sz="2400" dirty="0">
                <a:ln w="0"/>
                <a:solidFill>
                  <a:srgbClr val="FF0000"/>
                </a:solidFill>
                <a:effectLst>
                  <a:outerShdw blurRad="38100" dist="19050" dir="2700000" algn="tl" rotWithShape="0">
                    <a:schemeClr val="dk1">
                      <a:alpha val="40000"/>
                    </a:schemeClr>
                  </a:outerShdw>
                </a:effectLst>
              </a:rPr>
              <a:t>that jointly serve the users</a:t>
            </a:r>
            <a:r>
              <a:rPr lang="en-GB" sz="2400" dirty="0">
                <a:ln w="0"/>
                <a:effectLst>
                  <a:outerShdw blurRad="38100" dist="19050" dir="2700000" algn="tl" rotWithShape="0">
                    <a:schemeClr val="dk1">
                      <a:alpha val="40000"/>
                    </a:schemeClr>
                  </a:outerShdw>
                </a:effectLst>
              </a:rPr>
              <a:t>. </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766445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CELLULAR NETWORK vs. CELL–FREE NETWORK</a:t>
            </a:r>
            <a:endParaRPr lang="en-US" sz="8000" b="1" dirty="0"/>
          </a:p>
        </p:txBody>
      </p:sp>
      <p:sp>
        <p:nvSpPr>
          <p:cNvPr id="2" name="Slide Number Placeholder 1">
            <a:extLst>
              <a:ext uri="{FF2B5EF4-FFF2-40B4-BE49-F238E27FC236}">
                <a16:creationId xmlns:a16="http://schemas.microsoft.com/office/drawing/2014/main" id="{6D7B0B88-DA40-4507-8165-9DA39AA58DAA}"/>
              </a:ext>
            </a:extLst>
          </p:cNvPr>
          <p:cNvSpPr>
            <a:spLocks noGrp="1"/>
          </p:cNvSpPr>
          <p:nvPr>
            <p:ph type="sldNum" sz="quarter" idx="12"/>
          </p:nvPr>
        </p:nvSpPr>
        <p:spPr/>
        <p:txBody>
          <a:bodyPr/>
          <a:lstStyle/>
          <a:p>
            <a:fld id="{96C155CA-F9E4-4B7B-8778-BBE3591DE223}" type="slidenum">
              <a:rPr lang="en-US" smtClean="0"/>
              <a:t>18</a:t>
            </a:fld>
            <a:endParaRPr lang="en-US" dirty="0"/>
          </a:p>
        </p:txBody>
      </p:sp>
    </p:spTree>
    <p:extLst>
      <p:ext uri="{BB962C8B-B14F-4D97-AF65-F5344CB8AC3E}">
        <p14:creationId xmlns:p14="http://schemas.microsoft.com/office/powerpoint/2010/main" val="8590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BCC introduces patterns on the decision outputs in the beam selection problems </a:t>
                </a:r>
              </a:p>
              <a:p>
                <a:pPr marL="0" indent="0" algn="just">
                  <a:buNone/>
                </a:pPr>
                <a14:m>
                  <m:oMath xmlns:m="http://schemas.openxmlformats.org/officeDocument/2006/math">
                    <m:r>
                      <a:rPr lang="en-GB" sz="2400" i="1" smtClean="0">
                        <a:effectLst/>
                        <a:latin typeface="Cambria Math" panose="02040503050406030204" pitchFamily="18" charset="0"/>
                        <a:ea typeface="Times New Roman" panose="02020603050405020304" pitchFamily="18" charset="0"/>
                        <a:cs typeface="Times New Roman" panose="02020603050405020304" pitchFamily="18" charset="0"/>
                      </a:rPr>
                      <m:t>𝐵</m:t>
                    </m:r>
                    <m:r>
                      <a:rPr lang="en-GB" sz="2400" i="1" smtClean="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GB" sz="2400" dirty="0">
                    <a:effectLst/>
                    <a:latin typeface="Calibri" panose="020F0502020204030204" pitchFamily="34" charset="0"/>
                    <a:ea typeface="Times New Roman" panose="02020603050405020304" pitchFamily="18" charset="0"/>
                    <a:cs typeface="Times New Roman" panose="02020603050405020304" pitchFamily="18" charset="0"/>
                  </a:rPr>
                  <a:t> predefined beams </a:t>
                </a:r>
                <a14:m>
                  <m:oMath xmlns:m="http://schemas.openxmlformats.org/officeDocument/2006/math">
                    <m:r>
                      <a:rPr lang="en-GB" sz="2400" b="1" i="1">
                        <a:effectLst/>
                        <a:latin typeface="Cambria Math" panose="02040503050406030204" pitchFamily="18" charset="0"/>
                        <a:ea typeface="Times New Roman" panose="02020603050405020304" pitchFamily="18" charset="0"/>
                        <a:cs typeface="Times New Roman" panose="02020603050405020304" pitchFamily="18" charset="0"/>
                      </a:rPr>
                      <m:t>𝓤</m:t>
                    </m:r>
                    <m:r>
                      <a:rPr lang="en-GB" sz="2400" b="1"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SE" sz="2400" b="1"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SE" sz="2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SE" sz="24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SE" sz="2400" i="1">
                                <a:effectLst/>
                                <a:latin typeface="Cambria Math" panose="02040503050406030204" pitchFamily="18" charset="0"/>
                                <a:ea typeface="Calibri" panose="020F0502020204030204" pitchFamily="34" charset="0"/>
                                <a:cs typeface="Times New Roman" panose="02020603050405020304" pitchFamily="18" charset="0"/>
                              </a:rPr>
                              <m:t>2</m:t>
                            </m:r>
                          </m:sub>
                        </m:sSub>
                      </m:e>
                    </m:d>
                  </m:oMath>
                </a14:m>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647700" y="819149"/>
                <a:ext cx="11290300" cy="5916613"/>
              </a:xfrm>
              <a:blipFill>
                <a:blip r:embed="rId2"/>
                <a:stretch>
                  <a:fillRect l="-810" t="-1545"/>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233903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CHALLENGES</a:t>
            </a:r>
            <a:endParaRPr lang="en-US" sz="8000" b="1" dirty="0"/>
          </a:p>
        </p:txBody>
      </p:sp>
      <p:sp>
        <p:nvSpPr>
          <p:cNvPr id="2" name="Slide Number Placeholder 1">
            <a:extLst>
              <a:ext uri="{FF2B5EF4-FFF2-40B4-BE49-F238E27FC236}">
                <a16:creationId xmlns:a16="http://schemas.microsoft.com/office/drawing/2014/main" id="{82364495-B39C-4340-BA5C-4A4E2BFB75E1}"/>
              </a:ext>
            </a:extLst>
          </p:cNvPr>
          <p:cNvSpPr>
            <a:spLocks noGrp="1"/>
          </p:cNvSpPr>
          <p:nvPr>
            <p:ph type="sldNum" sz="quarter" idx="12"/>
          </p:nvPr>
        </p:nvSpPr>
        <p:spPr/>
        <p:txBody>
          <a:bodyPr/>
          <a:lstStyle/>
          <a:p>
            <a:fld id="{96C155CA-F9E4-4B7B-8778-BBE3591DE223}" type="slidenum">
              <a:rPr lang="en-US" smtClean="0"/>
              <a:t>19</a:t>
            </a:fld>
            <a:endParaRPr lang="en-US" dirty="0"/>
          </a:p>
        </p:txBody>
      </p:sp>
      <p:pic>
        <p:nvPicPr>
          <p:cNvPr id="6" name="Graphic 2" descr="Wireless router">
            <a:extLst>
              <a:ext uri="{FF2B5EF4-FFF2-40B4-BE49-F238E27FC236}">
                <a16:creationId xmlns:a16="http://schemas.microsoft.com/office/drawing/2014/main" id="{B9B0A964-AFBA-430E-8847-7754AF4FCD41}"/>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710" y="2058686"/>
            <a:ext cx="1113845" cy="940075"/>
          </a:xfrm>
          <a:prstGeom prst="rect">
            <a:avLst/>
          </a:prstGeom>
        </p:spPr>
      </p:pic>
      <p:pic>
        <p:nvPicPr>
          <p:cNvPr id="7" name="Graphic 26" descr="Smart Phone">
            <a:extLst>
              <a:ext uri="{FF2B5EF4-FFF2-40B4-BE49-F238E27FC236}">
                <a16:creationId xmlns:a16="http://schemas.microsoft.com/office/drawing/2014/main" id="{ABB39992-0884-4964-803E-1A107C1F95F6}"/>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8323" y="4094885"/>
            <a:ext cx="962215" cy="734945"/>
          </a:xfrm>
          <a:prstGeom prst="rect">
            <a:avLst/>
          </a:prstGeom>
        </p:spPr>
      </p:pic>
      <p:pic>
        <p:nvPicPr>
          <p:cNvPr id="8" name="Graphic 28" descr="Tablet">
            <a:extLst>
              <a:ext uri="{FF2B5EF4-FFF2-40B4-BE49-F238E27FC236}">
                <a16:creationId xmlns:a16="http://schemas.microsoft.com/office/drawing/2014/main" id="{B264CD7F-EFFA-4E71-A162-B90BBE58113F}"/>
              </a:ext>
            </a:extLst>
          </p:cNvPr>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0997" y="2697987"/>
            <a:ext cx="877189" cy="789059"/>
          </a:xfrm>
          <a:prstGeom prst="rect">
            <a:avLst/>
          </a:prstGeom>
        </p:spPr>
      </p:pic>
      <p:cxnSp>
        <p:nvCxnSpPr>
          <p:cNvPr id="9" name="Connector: Curved 8">
            <a:extLst>
              <a:ext uri="{FF2B5EF4-FFF2-40B4-BE49-F238E27FC236}">
                <a16:creationId xmlns:a16="http://schemas.microsoft.com/office/drawing/2014/main" id="{9E5E31AD-DB74-46A3-9565-5FD56F6141F8}"/>
              </a:ext>
            </a:extLst>
          </p:cNvPr>
          <p:cNvCxnSpPr/>
          <p:nvPr/>
        </p:nvCxnSpPr>
        <p:spPr>
          <a:xfrm rot="16200000" flipH="1">
            <a:off x="1506569" y="2878919"/>
            <a:ext cx="563793" cy="612190"/>
          </a:xfrm>
          <a:prstGeom prst="curvedConnector3">
            <a:avLst>
              <a:gd name="adj1" fmla="val 50000"/>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1A9AEEEC-6C0B-4C6E-8583-AED89DD941FA}"/>
              </a:ext>
            </a:extLst>
          </p:cNvPr>
          <p:cNvCxnSpPr>
            <a:cxnSpLocks/>
          </p:cNvCxnSpPr>
          <p:nvPr/>
        </p:nvCxnSpPr>
        <p:spPr>
          <a:xfrm rot="5400000">
            <a:off x="1476709" y="4174797"/>
            <a:ext cx="685864" cy="674542"/>
          </a:xfrm>
          <a:prstGeom prst="curvedConnector3">
            <a:avLst>
              <a:gd name="adj1" fmla="val 50000"/>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 Box 53">
                <a:extLst>
                  <a:ext uri="{FF2B5EF4-FFF2-40B4-BE49-F238E27FC236}">
                    <a16:creationId xmlns:a16="http://schemas.microsoft.com/office/drawing/2014/main" id="{4B38366F-9607-4075-BCCB-CC5133A16162}"/>
                  </a:ext>
                </a:extLst>
              </p:cNvPr>
              <p:cNvSpPr txBox="1"/>
              <p:nvPr/>
            </p:nvSpPr>
            <p:spPr>
              <a:xfrm>
                <a:off x="1054405" y="5966225"/>
                <a:ext cx="969300" cy="390125"/>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SE" sz="2400" i="1">
                          <a:effectLst/>
                          <a:latin typeface="Cambria Math" panose="02040503050406030204" pitchFamily="18" charset="0"/>
                          <a:ea typeface="Calibri" panose="020F0502020204030204" pitchFamily="34" charset="0"/>
                          <a:cs typeface="Times New Roman" panose="02020603050405020304" pitchFamily="18" charset="0"/>
                        </a:rPr>
                        <m:t>𝐿</m:t>
                      </m:r>
                      <m:r>
                        <a:rPr lang="en-SE" sz="2400" i="1">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 Box 53">
                <a:extLst>
                  <a:ext uri="{FF2B5EF4-FFF2-40B4-BE49-F238E27FC236}">
                    <a16:creationId xmlns:a16="http://schemas.microsoft.com/office/drawing/2014/main" id="{4B38366F-9607-4075-BCCB-CC5133A16162}"/>
                  </a:ext>
                </a:extLst>
              </p:cNvPr>
              <p:cNvSpPr txBox="1">
                <a:spLocks noRot="1" noChangeAspect="1" noMove="1" noResize="1" noEditPoints="1" noAdjustHandles="1" noChangeArrowheads="1" noChangeShapeType="1" noTextEdit="1"/>
              </p:cNvSpPr>
              <p:nvPr/>
            </p:nvSpPr>
            <p:spPr>
              <a:xfrm>
                <a:off x="1054405" y="5966225"/>
                <a:ext cx="969300" cy="390125"/>
              </a:xfrm>
              <a:prstGeom prst="rect">
                <a:avLst/>
              </a:prstGeom>
              <a:blipFill>
                <a:blip r:embed="rId9"/>
                <a:stretch>
                  <a:fillRect/>
                </a:stretch>
              </a:blipFill>
              <a:ln w="6350">
                <a:noFill/>
              </a:ln>
            </p:spPr>
            <p:txBody>
              <a:bodyPr/>
              <a:lstStyle/>
              <a:p>
                <a:r>
                  <a:rPr lang="en-SE">
                    <a:noFill/>
                  </a:rPr>
                  <a:t> </a:t>
                </a:r>
              </a:p>
            </p:txBody>
          </p:sp>
        </mc:Fallback>
      </mc:AlternateContent>
      <p:pic>
        <p:nvPicPr>
          <p:cNvPr id="17" name="Graphic 2" descr="Wireless router">
            <a:extLst>
              <a:ext uri="{FF2B5EF4-FFF2-40B4-BE49-F238E27FC236}">
                <a16:creationId xmlns:a16="http://schemas.microsoft.com/office/drawing/2014/main" id="{1167CFCA-79AB-4D6E-9CB6-D8B69AFA982C}"/>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0392" y="3266814"/>
            <a:ext cx="1112428" cy="940075"/>
          </a:xfrm>
          <a:prstGeom prst="rect">
            <a:avLst/>
          </a:prstGeom>
        </p:spPr>
      </p:pic>
      <p:pic>
        <p:nvPicPr>
          <p:cNvPr id="18" name="Graphic 2" descr="Wireless router">
            <a:extLst>
              <a:ext uri="{FF2B5EF4-FFF2-40B4-BE49-F238E27FC236}">
                <a16:creationId xmlns:a16="http://schemas.microsoft.com/office/drawing/2014/main" id="{75B9D8FA-F075-4CA4-936A-18E02A1714D5}"/>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277" y="4810953"/>
            <a:ext cx="1111011" cy="94007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60B2EC-1B12-49EE-9050-8573F81875EE}"/>
                  </a:ext>
                </a:extLst>
              </p:cNvPr>
              <p:cNvSpPr txBox="1"/>
              <p:nvPr/>
            </p:nvSpPr>
            <p:spPr>
              <a:xfrm>
                <a:off x="6096000" y="2174780"/>
                <a:ext cx="85773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900" dirty="0"/>
              </a:p>
            </p:txBody>
          </p:sp>
        </mc:Choice>
        <mc:Fallback xmlns="">
          <p:sp>
            <p:nvSpPr>
              <p:cNvPr id="20" name="TextBox 19">
                <a:extLst>
                  <a:ext uri="{FF2B5EF4-FFF2-40B4-BE49-F238E27FC236}">
                    <a16:creationId xmlns:a16="http://schemas.microsoft.com/office/drawing/2014/main" id="{2260B2EC-1B12-49EE-9050-8573F81875EE}"/>
                  </a:ext>
                </a:extLst>
              </p:cNvPr>
              <p:cNvSpPr txBox="1">
                <a:spLocks noRot="1" noChangeAspect="1" noMove="1" noResize="1" noEditPoints="1" noAdjustHandles="1" noChangeArrowheads="1" noChangeShapeType="1" noTextEdit="1"/>
              </p:cNvSpPr>
              <p:nvPr/>
            </p:nvSpPr>
            <p:spPr>
              <a:xfrm>
                <a:off x="6096000" y="2174780"/>
                <a:ext cx="857735" cy="707886"/>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0233088-0E1C-47B7-BEF9-B62F73FF8FAD}"/>
                  </a:ext>
                </a:extLst>
              </p:cNvPr>
              <p:cNvSpPr txBox="1"/>
              <p:nvPr/>
            </p:nvSpPr>
            <p:spPr>
              <a:xfrm>
                <a:off x="6848844" y="2195231"/>
                <a:ext cx="86959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900" dirty="0"/>
              </a:p>
            </p:txBody>
          </p:sp>
        </mc:Choice>
        <mc:Fallback xmlns="">
          <p:sp>
            <p:nvSpPr>
              <p:cNvPr id="21" name="TextBox 20">
                <a:extLst>
                  <a:ext uri="{FF2B5EF4-FFF2-40B4-BE49-F238E27FC236}">
                    <a16:creationId xmlns:a16="http://schemas.microsoft.com/office/drawing/2014/main" id="{A0233088-0E1C-47B7-BEF9-B62F73FF8FAD}"/>
                  </a:ext>
                </a:extLst>
              </p:cNvPr>
              <p:cNvSpPr txBox="1">
                <a:spLocks noRot="1" noChangeAspect="1" noMove="1" noResize="1" noEditPoints="1" noAdjustHandles="1" noChangeArrowheads="1" noChangeShapeType="1" noTextEdit="1"/>
              </p:cNvSpPr>
              <p:nvPr/>
            </p:nvSpPr>
            <p:spPr>
              <a:xfrm>
                <a:off x="6848844" y="2195231"/>
                <a:ext cx="869597" cy="707886"/>
              </a:xfrm>
              <a:prstGeom prst="rect">
                <a:avLst/>
              </a:prstGeom>
              <a:blipFill>
                <a:blip r:embed="rId11"/>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 name="Text Box 53">
                <a:extLst>
                  <a:ext uri="{FF2B5EF4-FFF2-40B4-BE49-F238E27FC236}">
                    <a16:creationId xmlns:a16="http://schemas.microsoft.com/office/drawing/2014/main" id="{A87C8B7A-56CF-47A3-87EF-7B5A1D5359C9}"/>
                  </a:ext>
                </a:extLst>
              </p:cNvPr>
              <p:cNvSpPr txBox="1"/>
              <p:nvPr/>
            </p:nvSpPr>
            <p:spPr>
              <a:xfrm>
                <a:off x="3558457" y="5966224"/>
                <a:ext cx="1038739" cy="390125"/>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6000"/>
                  </a:lnSpc>
                  <a:spcAft>
                    <a:spcPts val="800"/>
                  </a:spcAft>
                </a:pPr>
                <a14:m>
                  <m:oMathPara xmlns:m="http://schemas.openxmlformats.org/officeDocument/2006/math">
                    <m:oMathParaPr>
                      <m:jc m:val="centerGroup"/>
                    </m:oMathParaPr>
                    <m:oMath xmlns:m="http://schemas.openxmlformats.org/officeDocument/2006/math">
                      <m:r>
                        <a:rPr lang="en-SE" sz="2400" i="1">
                          <a:effectLst/>
                          <a:latin typeface="Cambria Math" panose="02040503050406030204" pitchFamily="18" charset="0"/>
                          <a:ea typeface="Calibri" panose="020F0502020204030204" pitchFamily="34" charset="0"/>
                          <a:cs typeface="Times New Roman" panose="02020603050405020304" pitchFamily="18" charset="0"/>
                        </a:rPr>
                        <m:t>𝐾</m:t>
                      </m:r>
                      <m:r>
                        <a:rPr lang="en-SE" sz="24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 Box 53">
                <a:extLst>
                  <a:ext uri="{FF2B5EF4-FFF2-40B4-BE49-F238E27FC236}">
                    <a16:creationId xmlns:a16="http://schemas.microsoft.com/office/drawing/2014/main" id="{A87C8B7A-56CF-47A3-87EF-7B5A1D5359C9}"/>
                  </a:ext>
                </a:extLst>
              </p:cNvPr>
              <p:cNvSpPr txBox="1">
                <a:spLocks noRot="1" noChangeAspect="1" noMove="1" noResize="1" noEditPoints="1" noAdjustHandles="1" noChangeArrowheads="1" noChangeShapeType="1" noTextEdit="1"/>
              </p:cNvSpPr>
              <p:nvPr/>
            </p:nvSpPr>
            <p:spPr>
              <a:xfrm>
                <a:off x="3558457" y="5966224"/>
                <a:ext cx="1038739" cy="390125"/>
              </a:xfrm>
              <a:prstGeom prst="rect">
                <a:avLst/>
              </a:prstGeom>
              <a:blipFill>
                <a:blip r:embed="rId12"/>
                <a:stretch>
                  <a:fillRect/>
                </a:stretch>
              </a:blipFill>
              <a:ln w="6350">
                <a:noFill/>
              </a:ln>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5B6BB5F-C572-4B26-9383-C1FFB8769217}"/>
                  </a:ext>
                </a:extLst>
              </p:cNvPr>
              <p:cNvSpPr txBox="1"/>
              <p:nvPr/>
            </p:nvSpPr>
            <p:spPr>
              <a:xfrm>
                <a:off x="8224020" y="2195231"/>
                <a:ext cx="85773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900" dirty="0"/>
              </a:p>
            </p:txBody>
          </p:sp>
        </mc:Choice>
        <mc:Fallback xmlns="">
          <p:sp>
            <p:nvSpPr>
              <p:cNvPr id="27" name="TextBox 26">
                <a:extLst>
                  <a:ext uri="{FF2B5EF4-FFF2-40B4-BE49-F238E27FC236}">
                    <a16:creationId xmlns:a16="http://schemas.microsoft.com/office/drawing/2014/main" id="{B5B6BB5F-C572-4B26-9383-C1FFB8769217}"/>
                  </a:ext>
                </a:extLst>
              </p:cNvPr>
              <p:cNvSpPr txBox="1">
                <a:spLocks noRot="1" noChangeAspect="1" noMove="1" noResize="1" noEditPoints="1" noAdjustHandles="1" noChangeArrowheads="1" noChangeShapeType="1" noTextEdit="1"/>
              </p:cNvSpPr>
              <p:nvPr/>
            </p:nvSpPr>
            <p:spPr>
              <a:xfrm>
                <a:off x="8224020" y="2195231"/>
                <a:ext cx="857735" cy="707886"/>
              </a:xfrm>
              <a:prstGeom prst="rect">
                <a:avLst/>
              </a:prstGeom>
              <a:blipFill>
                <a:blip r:embed="rId1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E36DAE9-6E4B-491E-B720-FA2872334E14}"/>
                  </a:ext>
                </a:extLst>
              </p:cNvPr>
              <p:cNvSpPr txBox="1"/>
              <p:nvPr/>
            </p:nvSpPr>
            <p:spPr>
              <a:xfrm>
                <a:off x="8976864" y="2215682"/>
                <a:ext cx="86959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900" dirty="0"/>
              </a:p>
            </p:txBody>
          </p:sp>
        </mc:Choice>
        <mc:Fallback xmlns="">
          <p:sp>
            <p:nvSpPr>
              <p:cNvPr id="28" name="TextBox 27">
                <a:extLst>
                  <a:ext uri="{FF2B5EF4-FFF2-40B4-BE49-F238E27FC236}">
                    <a16:creationId xmlns:a16="http://schemas.microsoft.com/office/drawing/2014/main" id="{0E36DAE9-6E4B-491E-B720-FA2872334E14}"/>
                  </a:ext>
                </a:extLst>
              </p:cNvPr>
              <p:cNvSpPr txBox="1">
                <a:spLocks noRot="1" noChangeAspect="1" noMove="1" noResize="1" noEditPoints="1" noAdjustHandles="1" noChangeArrowheads="1" noChangeShapeType="1" noTextEdit="1"/>
              </p:cNvSpPr>
              <p:nvPr/>
            </p:nvSpPr>
            <p:spPr>
              <a:xfrm>
                <a:off x="8976864" y="2215682"/>
                <a:ext cx="869597" cy="707886"/>
              </a:xfrm>
              <a:prstGeom prst="rect">
                <a:avLst/>
              </a:prstGeom>
              <a:blipFill>
                <a:blip r:embed="rId1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7D28848-5326-4C1D-816D-2A85495C3048}"/>
                  </a:ext>
                </a:extLst>
              </p:cNvPr>
              <p:cNvSpPr txBox="1"/>
              <p:nvPr/>
            </p:nvSpPr>
            <p:spPr>
              <a:xfrm>
                <a:off x="10040647" y="2195231"/>
                <a:ext cx="85773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900" dirty="0"/>
              </a:p>
            </p:txBody>
          </p:sp>
        </mc:Choice>
        <mc:Fallback xmlns="">
          <p:sp>
            <p:nvSpPr>
              <p:cNvPr id="29" name="TextBox 28">
                <a:extLst>
                  <a:ext uri="{FF2B5EF4-FFF2-40B4-BE49-F238E27FC236}">
                    <a16:creationId xmlns:a16="http://schemas.microsoft.com/office/drawing/2014/main" id="{E7D28848-5326-4C1D-816D-2A85495C3048}"/>
                  </a:ext>
                </a:extLst>
              </p:cNvPr>
              <p:cNvSpPr txBox="1">
                <a:spLocks noRot="1" noChangeAspect="1" noMove="1" noResize="1" noEditPoints="1" noAdjustHandles="1" noChangeArrowheads="1" noChangeShapeType="1" noTextEdit="1"/>
              </p:cNvSpPr>
              <p:nvPr/>
            </p:nvSpPr>
            <p:spPr>
              <a:xfrm>
                <a:off x="10040647" y="2195231"/>
                <a:ext cx="857735" cy="707886"/>
              </a:xfrm>
              <a:prstGeom prst="rect">
                <a:avLst/>
              </a:prstGeom>
              <a:blipFill>
                <a:blip r:embed="rId1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8734B0C-F639-46ED-8DE9-A1FBE95A2C75}"/>
                  </a:ext>
                </a:extLst>
              </p:cNvPr>
              <p:cNvSpPr txBox="1"/>
              <p:nvPr/>
            </p:nvSpPr>
            <p:spPr>
              <a:xfrm>
                <a:off x="10793491" y="2215682"/>
                <a:ext cx="86959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900" dirty="0"/>
              </a:p>
            </p:txBody>
          </p:sp>
        </mc:Choice>
        <mc:Fallback xmlns="">
          <p:sp>
            <p:nvSpPr>
              <p:cNvPr id="30" name="TextBox 29">
                <a:extLst>
                  <a:ext uri="{FF2B5EF4-FFF2-40B4-BE49-F238E27FC236}">
                    <a16:creationId xmlns:a16="http://schemas.microsoft.com/office/drawing/2014/main" id="{08734B0C-F639-46ED-8DE9-A1FBE95A2C75}"/>
                  </a:ext>
                </a:extLst>
              </p:cNvPr>
              <p:cNvSpPr txBox="1">
                <a:spLocks noRot="1" noChangeAspect="1" noMove="1" noResize="1" noEditPoints="1" noAdjustHandles="1" noChangeArrowheads="1" noChangeShapeType="1" noTextEdit="1"/>
              </p:cNvSpPr>
              <p:nvPr/>
            </p:nvSpPr>
            <p:spPr>
              <a:xfrm>
                <a:off x="10793491" y="2215682"/>
                <a:ext cx="869597" cy="707886"/>
              </a:xfrm>
              <a:prstGeom prst="rect">
                <a:avLst/>
              </a:prstGeom>
              <a:blipFill>
                <a:blip r:embed="rId16"/>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247593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81025" y="122237"/>
            <a:ext cx="34194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CONTENTS</a:t>
            </a:r>
            <a:endParaRPr lang="en-US" sz="8000" b="1" dirty="0"/>
          </a:p>
        </p:txBody>
      </p:sp>
      <p:sp>
        <p:nvSpPr>
          <p:cNvPr id="2" name="Slide Number Placeholder 1">
            <a:extLst>
              <a:ext uri="{FF2B5EF4-FFF2-40B4-BE49-F238E27FC236}">
                <a16:creationId xmlns:a16="http://schemas.microsoft.com/office/drawing/2014/main" id="{0ADE0F96-EDAA-4357-B43E-A4CC24E0A393}"/>
              </a:ext>
            </a:extLst>
          </p:cNvPr>
          <p:cNvSpPr>
            <a:spLocks noGrp="1"/>
          </p:cNvSpPr>
          <p:nvPr>
            <p:ph type="sldNum" sz="quarter" idx="12"/>
          </p:nvPr>
        </p:nvSpPr>
        <p:spPr/>
        <p:txBody>
          <a:bodyPr/>
          <a:lstStyle/>
          <a:p>
            <a:fld id="{96C155CA-F9E4-4B7B-8778-BBE3591DE223}" type="slidenum">
              <a:rPr lang="en-US" smtClean="0"/>
              <a:t>2</a:t>
            </a:fld>
            <a:endParaRPr lang="en-US" dirty="0"/>
          </a:p>
        </p:txBody>
      </p:sp>
      <p:sp>
        <p:nvSpPr>
          <p:cNvPr id="12" name="Content Placeholder 2">
            <a:extLst>
              <a:ext uri="{FF2B5EF4-FFF2-40B4-BE49-F238E27FC236}">
                <a16:creationId xmlns:a16="http://schemas.microsoft.com/office/drawing/2014/main" id="{A7BDE9A2-12A4-4139-9D82-71BC4DCEB749}"/>
              </a:ext>
            </a:extLst>
          </p:cNvPr>
          <p:cNvSpPr>
            <a:spLocks noGrp="1"/>
          </p:cNvSpPr>
          <p:nvPr>
            <p:ph idx="1"/>
          </p:nvPr>
        </p:nvSpPr>
        <p:spPr>
          <a:xfrm>
            <a:off x="581025" y="1066800"/>
            <a:ext cx="9934575" cy="5574632"/>
          </a:xfrm>
        </p:spPr>
        <p:txBody>
          <a:bodyPr>
            <a:normAutofit/>
          </a:bodyPr>
          <a:lstStyle/>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5G Wireless networks……………………………………………………………………   1</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Contents ……………………………………………………………………………………   2</a:t>
            </a:r>
          </a:p>
          <a:p>
            <a:pPr marL="0" indent="0" algn="just">
              <a:buNone/>
            </a:pPr>
            <a:r>
              <a:rPr lang="en-US" altLang="en-US" sz="2400" b="1"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PART – I – Overviews</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MIMO channel ……………………………………………………………………………    5</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Training phase ………………….. ………………………………………………………   6</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Beam training  …… ……………………..………………………………………………    8</a:t>
            </a:r>
          </a:p>
          <a:p>
            <a:pPr marL="0" indent="0" algn="just">
              <a:buNone/>
            </a:pPr>
            <a:r>
              <a:rPr lang="en-US" altLang="en-US" sz="2400" dirty="0" err="1">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mmWave</a:t>
            </a: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 overview  ……………………..……………………………………………..   9</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5G conspiracies … … ……………………..……………………………………………   16</a:t>
            </a: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sz="2400" dirty="0">
              <a:ln w="0"/>
              <a:effectLst>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730470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1371602"/>
              </a:xfrm>
            </p:spPr>
            <p:txBody>
              <a:bodyPr>
                <a:normAutofit fontScale="85000" lnSpcReduction="20000"/>
              </a:bodyPr>
              <a:lstStyle/>
              <a:p>
                <a:pPr algn="just">
                  <a:buFont typeface="Wingdings" panose="05000000000000000000" pitchFamily="2" charset="2"/>
                  <a:buChar char="§"/>
                </a:pPr>
                <a:r>
                  <a:rPr lang="en-GB" sz="2400" b="0" dirty="0">
                    <a:ln w="0"/>
                    <a:effectLst>
                      <a:outerShdw blurRad="38100" dist="19050" dir="2700000" algn="tl" rotWithShape="0">
                        <a:schemeClr val="dk1">
                          <a:alpha val="40000"/>
                        </a:schemeClr>
                      </a:outerShdw>
                    </a:effectLst>
                  </a:rPr>
                  <a:t>Assume </a:t>
                </a:r>
                <a14:m>
                  <m:oMath xmlns:m="http://schemas.openxmlformats.org/officeDocument/2006/math">
                    <m:r>
                      <a:rPr lang="tr-TR" sz="2400" b="0" i="1" smtClean="0">
                        <a:ln w="0"/>
                        <a:effectLst>
                          <a:outerShdw blurRad="38100" dist="19050" dir="2700000" algn="tl" rotWithShape="0">
                            <a:schemeClr val="dk1">
                              <a:alpha val="40000"/>
                            </a:schemeClr>
                          </a:outerShdw>
                        </a:effectLst>
                        <a:latin typeface="Cambria Math" panose="02040503050406030204" pitchFamily="18" charset="0"/>
                      </a:rPr>
                      <m:t>𝐵</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=6, </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𝐾</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=3</m:t>
                    </m:r>
                  </m:oMath>
                </a14:m>
                <a:r>
                  <a:rPr lang="en-GB" sz="2400" dirty="0">
                    <a:ln w="0"/>
                    <a:effectLst>
                      <a:outerShdw blurRad="38100" dist="19050" dir="2700000" algn="tl" rotWithShape="0">
                        <a:schemeClr val="dk1">
                          <a:alpha val="40000"/>
                        </a:schemeClr>
                      </a:outerShdw>
                    </a:effectLst>
                  </a:rPr>
                  <a:t>. </a:t>
                </a:r>
                <a14:m>
                  <m:oMath xmlns:m="http://schemas.openxmlformats.org/officeDocument/2006/math">
                    <m:r>
                      <a:rPr lang="en-GB" sz="2400" b="1" i="1" smtClean="0">
                        <a:effectLst/>
                        <a:latin typeface="Cambria Math" panose="02040503050406030204" pitchFamily="18" charset="0"/>
                        <a:ea typeface="Times New Roman" panose="02020603050405020304" pitchFamily="18" charset="0"/>
                        <a:cs typeface="Times New Roman" panose="02020603050405020304" pitchFamily="18" charset="0"/>
                      </a:rPr>
                      <m:t>𝓤</m:t>
                    </m:r>
                    <m:r>
                      <a:rPr lang="en-GB"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SE" sz="2400" b="1"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SE" sz="24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GB" sz="24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4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400" b="0" i="1"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2400" b="0" i="1" smtClean="0">
                                <a:effectLst/>
                                <a:latin typeface="Cambria Math" panose="02040503050406030204" pitchFamily="18" charset="0"/>
                                <a:ea typeface="Calibri" panose="020F0502020204030204" pitchFamily="34" charset="0"/>
                                <a:cs typeface="Times New Roman" panose="02020603050405020304" pitchFamily="18" charset="0"/>
                              </a:rPr>
                              <m:t>6</m:t>
                            </m:r>
                          </m:sub>
                        </m:sSub>
                      </m:e>
                    </m:d>
                  </m:oMath>
                </a14:m>
                <a:r>
                  <a:rPr lang="en-GB" sz="2400" dirty="0">
                    <a:ln w="0"/>
                    <a:effectLst>
                      <a:outerShdw blurRad="38100" dist="19050" dir="2700000" algn="tl" rotWithShape="0">
                        <a:schemeClr val="dk1">
                          <a:alpha val="40000"/>
                        </a:schemeClr>
                      </a:outerShdw>
                    </a:effectLst>
                  </a:rPr>
                  <a:t> </a:t>
                </a:r>
              </a:p>
              <a:p>
                <a:pPr algn="just">
                  <a:buFont typeface="Wingdings" panose="05000000000000000000" pitchFamily="2" charset="2"/>
                  <a:buChar char="§"/>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𝐿</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4</a:t>
                </a:r>
              </a:p>
              <a:p>
                <a:pPr algn="just">
                  <a:buFont typeface="Wingdings" panose="05000000000000000000" pitchFamily="2" charset="2"/>
                  <a:buChar char="§"/>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=5</m:t>
                    </m:r>
                  </m:oMath>
                </a14:m>
                <a:r>
                  <a:rPr lang="en-GB" sz="2400" dirty="0">
                    <a:ln w="0"/>
                    <a:effectLst>
                      <a:outerShdw blurRad="38100" dist="19050" dir="2700000" algn="tl" rotWithShape="0">
                        <a:schemeClr val="dk1">
                          <a:alpha val="40000"/>
                        </a:schemeClr>
                      </a:outerShdw>
                    </a:effectLst>
                  </a:rPr>
                  <a:t>, number of training samples</a:t>
                </a:r>
              </a:p>
              <a:p>
                <a:pPr algn="just">
                  <a:buFont typeface="Wingdings" panose="05000000000000000000" pitchFamily="2" charset="2"/>
                  <a:buChar char="§"/>
                </a:pPr>
                <a14:m>
                  <m:oMath xmlns:m="http://schemas.openxmlformats.org/officeDocument/2006/math">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DL</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𝑘𝑙</m:t>
                        </m:r>
                      </m:sub>
                    </m:sSub>
                  </m:oMath>
                </a14:m>
                <a:r>
                  <a:rPr lang="en-GB" sz="2400" dirty="0">
                    <a:ln w="0"/>
                    <a:effectLst>
                      <a:outerShdw blurRad="38100" dist="19050" dir="2700000" algn="tl" rotWithShape="0">
                        <a:schemeClr val="dk1">
                          <a:alpha val="40000"/>
                        </a:schemeClr>
                      </a:outerShdw>
                    </a:effectLst>
                  </a:rPr>
                  <a:t>: features - direct link powers, </a:t>
                </a:r>
                <a14:m>
                  <m:oMath xmlns:m="http://schemas.openxmlformats.org/officeDocument/2006/math">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𝑏</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𝑘𝑙</m:t>
                        </m:r>
                      </m:sub>
                    </m:sSub>
                  </m:oMath>
                </a14:m>
                <a:r>
                  <a:rPr lang="en-GB" sz="2400" dirty="0">
                    <a:ln w="0"/>
                    <a:effectLst>
                      <a:outerShdw blurRad="38100" dist="19050" dir="2700000" algn="tl" rotWithShape="0">
                        <a:schemeClr val="dk1">
                          <a:alpha val="40000"/>
                        </a:schemeClr>
                      </a:outerShdw>
                    </a:effectLst>
                  </a:rPr>
                  <a:t>: labels </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647700" y="819149"/>
                <a:ext cx="11290300" cy="1371602"/>
              </a:xfrm>
              <a:blipFill>
                <a:blip r:embed="rId2"/>
                <a:stretch>
                  <a:fillRect l="-540" t="-8889" b="-7556"/>
                </a:stretch>
              </a:blipFill>
            </p:spPr>
            <p:txBody>
              <a:bodyPr/>
              <a:lstStyle/>
              <a:p>
                <a:r>
                  <a:rPr lang="en-US">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21005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MULTI-LABEL PROBLEMS</a:t>
            </a:r>
            <a:endParaRPr lang="en-US" sz="8000" b="1" dirty="0"/>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12FEA7FD-688B-4649-A75D-8F8697B7DC03}"/>
                  </a:ext>
                </a:extLst>
              </p:cNvPr>
              <p:cNvGraphicFramePr>
                <a:graphicFrameLocks noGrp="1"/>
              </p:cNvGraphicFramePr>
              <p:nvPr>
                <p:extLst>
                  <p:ext uri="{D42A27DB-BD31-4B8C-83A1-F6EECF244321}">
                    <p14:modId xmlns:p14="http://schemas.microsoft.com/office/powerpoint/2010/main" val="1361256753"/>
                  </p:ext>
                </p:extLst>
              </p:nvPr>
            </p:nvGraphicFramePr>
            <p:xfrm>
              <a:off x="647700" y="2466974"/>
              <a:ext cx="11290300" cy="1752600"/>
            </p:xfrm>
            <a:graphic>
              <a:graphicData uri="http://schemas.openxmlformats.org/drawingml/2006/table">
                <a:tbl>
                  <a:tblPr firstRow="1" bandRow="1">
                    <a:tableStyleId>{5C22544A-7EE6-4342-B048-85BDC9FD1C3A}</a:tableStyleId>
                  </a:tblPr>
                  <a:tblGrid>
                    <a:gridCol w="1216854">
                      <a:extLst>
                        <a:ext uri="{9D8B030D-6E8A-4147-A177-3AD203B41FA5}">
                          <a16:colId xmlns:a16="http://schemas.microsoft.com/office/drawing/2014/main" val="315020201"/>
                        </a:ext>
                      </a:extLst>
                    </a:gridCol>
                    <a:gridCol w="719532">
                      <a:extLst>
                        <a:ext uri="{9D8B030D-6E8A-4147-A177-3AD203B41FA5}">
                          <a16:colId xmlns:a16="http://schemas.microsoft.com/office/drawing/2014/main" val="1411102444"/>
                        </a:ext>
                      </a:extLst>
                    </a:gridCol>
                    <a:gridCol w="656043">
                      <a:extLst>
                        <a:ext uri="{9D8B030D-6E8A-4147-A177-3AD203B41FA5}">
                          <a16:colId xmlns:a16="http://schemas.microsoft.com/office/drawing/2014/main" val="3573719943"/>
                        </a:ext>
                      </a:extLst>
                    </a:gridCol>
                    <a:gridCol w="683084">
                      <a:extLst>
                        <a:ext uri="{9D8B030D-6E8A-4147-A177-3AD203B41FA5}">
                          <a16:colId xmlns:a16="http://schemas.microsoft.com/office/drawing/2014/main" val="2676354807"/>
                        </a:ext>
                      </a:extLst>
                    </a:gridCol>
                    <a:gridCol w="696413">
                      <a:extLst>
                        <a:ext uri="{9D8B030D-6E8A-4147-A177-3AD203B41FA5}">
                          <a16:colId xmlns:a16="http://schemas.microsoft.com/office/drawing/2014/main" val="3687652642"/>
                        </a:ext>
                      </a:extLst>
                    </a:gridCol>
                    <a:gridCol w="790575">
                      <a:extLst>
                        <a:ext uri="{9D8B030D-6E8A-4147-A177-3AD203B41FA5}">
                          <a16:colId xmlns:a16="http://schemas.microsoft.com/office/drawing/2014/main" val="129261449"/>
                        </a:ext>
                      </a:extLst>
                    </a:gridCol>
                    <a:gridCol w="742950">
                      <a:extLst>
                        <a:ext uri="{9D8B030D-6E8A-4147-A177-3AD203B41FA5}">
                          <a16:colId xmlns:a16="http://schemas.microsoft.com/office/drawing/2014/main" val="1534887724"/>
                        </a:ext>
                      </a:extLst>
                    </a:gridCol>
                    <a:gridCol w="1045578">
                      <a:extLst>
                        <a:ext uri="{9D8B030D-6E8A-4147-A177-3AD203B41FA5}">
                          <a16:colId xmlns:a16="http://schemas.microsoft.com/office/drawing/2014/main" val="2830866065"/>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r>
                            <a:rPr lang="en-GB" dirty="0"/>
                            <a:t>Training Samples</a:t>
                          </a:r>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1" i="0" smtClean="0">
                                        <a:latin typeface="Cambria Math" panose="02040503050406030204" pitchFamily="18" charset="0"/>
                                      </a:rPr>
                                      <m:t>𝐃𝐋</m:t>
                                    </m:r>
                                  </m:e>
                                  <m:sub>
                                    <m:r>
                                      <a:rPr lang="en-GB" b="0" i="1" smtClean="0">
                                        <a:latin typeface="Cambria Math" panose="02040503050406030204" pitchFamily="18" charset="0"/>
                                      </a:rPr>
                                      <m:t>11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1" i="0" smtClean="0">
                                        <a:latin typeface="Cambria Math" panose="02040503050406030204" pitchFamily="18" charset="0"/>
                                      </a:rPr>
                                      <m:t>𝐃𝐋</m:t>
                                    </m:r>
                                  </m:e>
                                  <m:sub>
                                    <m:r>
                                      <a:rPr lang="en-GB" b="0" i="0" smtClean="0">
                                        <a:latin typeface="Cambria Math" panose="02040503050406030204" pitchFamily="18" charset="0"/>
                                      </a:rPr>
                                      <m:t>21</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1" i="0" smtClean="0">
                                        <a:latin typeface="Cambria Math" panose="02040503050406030204" pitchFamily="18" charset="0"/>
                                      </a:rPr>
                                      <m:t>𝐃𝐋</m:t>
                                    </m:r>
                                  </m:e>
                                  <m:sub>
                                    <m:r>
                                      <a:rPr lang="en-GB" b="0" i="1" smtClean="0">
                                        <a:latin typeface="Cambria Math" panose="02040503050406030204" pitchFamily="18" charset="0"/>
                                      </a:rPr>
                                      <m:t>31</m:t>
                                    </m:r>
                                  </m:sub>
                                </m:sSub>
                              </m:oMath>
                            </m:oMathPara>
                          </a14:m>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1" i="0" smtClean="0">
                                        <a:latin typeface="Cambria Math" panose="02040503050406030204" pitchFamily="18" charset="0"/>
                                      </a:rPr>
                                      <m:t>𝐃𝐋</m:t>
                                    </m:r>
                                  </m:e>
                                  <m:sub>
                                    <m:r>
                                      <a:rPr lang="en-GB" b="0" i="1" smtClean="0">
                                        <a:latin typeface="Cambria Math" panose="02040503050406030204" pitchFamily="18" charset="0"/>
                                      </a:rPr>
                                      <m:t>14</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1" i="0" smtClean="0">
                                        <a:latin typeface="Cambria Math" panose="02040503050406030204" pitchFamily="18" charset="0"/>
                                      </a:rPr>
                                      <m:t>𝐃𝐋</m:t>
                                    </m:r>
                                  </m:e>
                                  <m:sub>
                                    <m:r>
                                      <a:rPr lang="en-GB" b="0" i="1" smtClean="0">
                                        <a:latin typeface="Cambria Math" panose="02040503050406030204" pitchFamily="18" charset="0"/>
                                      </a:rPr>
                                      <m:t>24</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1" i="0" smtClean="0">
                                        <a:latin typeface="Cambria Math" panose="02040503050406030204" pitchFamily="18" charset="0"/>
                                      </a:rPr>
                                      <m:t>𝐃𝐋</m:t>
                                    </m:r>
                                  </m:e>
                                  <m:sub>
                                    <m:r>
                                      <a:rPr lang="en-GB" b="0" i="1" smtClean="0">
                                        <a:latin typeface="Cambria Math" panose="02040503050406030204" pitchFamily="18" charset="0"/>
                                      </a:rPr>
                                      <m:t>34</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11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21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31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12</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22</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959142990"/>
                      </a:ext>
                    </a:extLst>
                  </a:tr>
                  <a:tr h="370840">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=1</m:t>
                                </m:r>
                              </m:oMath>
                            </m:oMathPara>
                          </a14:m>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tc>
                    <a:extLst>
                      <a:ext uri="{0D108BD9-81ED-4DB2-BD59-A6C34878D82A}">
                        <a16:rowId xmlns:a16="http://schemas.microsoft.com/office/drawing/2014/main" val="5174332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r>
                                  <a:rPr lang="en-GB" b="0" i="1" smtClean="0">
                                    <a:latin typeface="Cambria Math" panose="02040503050406030204" pitchFamily="18" charset="0"/>
                                  </a:rPr>
                                  <m:t>=5</m:t>
                                </m:r>
                              </m:oMath>
                            </m:oMathPara>
                          </a14:m>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7" name="Table 7">
                <a:extLst>
                  <a:ext uri="{FF2B5EF4-FFF2-40B4-BE49-F238E27FC236}">
                    <a16:creationId xmlns:a16="http://schemas.microsoft.com/office/drawing/2014/main" id="{12FEA7FD-688B-4649-A75D-8F8697B7DC03}"/>
                  </a:ext>
                </a:extLst>
              </p:cNvPr>
              <p:cNvGraphicFramePr>
                <a:graphicFrameLocks noGrp="1"/>
              </p:cNvGraphicFramePr>
              <p:nvPr>
                <p:extLst>
                  <p:ext uri="{D42A27DB-BD31-4B8C-83A1-F6EECF244321}">
                    <p14:modId xmlns:p14="http://schemas.microsoft.com/office/powerpoint/2010/main" val="1361256753"/>
                  </p:ext>
                </p:extLst>
              </p:nvPr>
            </p:nvGraphicFramePr>
            <p:xfrm>
              <a:off x="647700" y="2466974"/>
              <a:ext cx="11290300" cy="1752600"/>
            </p:xfrm>
            <a:graphic>
              <a:graphicData uri="http://schemas.openxmlformats.org/drawingml/2006/table">
                <a:tbl>
                  <a:tblPr firstRow="1" bandRow="1">
                    <a:tableStyleId>{5C22544A-7EE6-4342-B048-85BDC9FD1C3A}</a:tableStyleId>
                  </a:tblPr>
                  <a:tblGrid>
                    <a:gridCol w="1216854">
                      <a:extLst>
                        <a:ext uri="{9D8B030D-6E8A-4147-A177-3AD203B41FA5}">
                          <a16:colId xmlns:a16="http://schemas.microsoft.com/office/drawing/2014/main" val="315020201"/>
                        </a:ext>
                      </a:extLst>
                    </a:gridCol>
                    <a:gridCol w="719532">
                      <a:extLst>
                        <a:ext uri="{9D8B030D-6E8A-4147-A177-3AD203B41FA5}">
                          <a16:colId xmlns:a16="http://schemas.microsoft.com/office/drawing/2014/main" val="1411102444"/>
                        </a:ext>
                      </a:extLst>
                    </a:gridCol>
                    <a:gridCol w="656043">
                      <a:extLst>
                        <a:ext uri="{9D8B030D-6E8A-4147-A177-3AD203B41FA5}">
                          <a16:colId xmlns:a16="http://schemas.microsoft.com/office/drawing/2014/main" val="3573719943"/>
                        </a:ext>
                      </a:extLst>
                    </a:gridCol>
                    <a:gridCol w="683084">
                      <a:extLst>
                        <a:ext uri="{9D8B030D-6E8A-4147-A177-3AD203B41FA5}">
                          <a16:colId xmlns:a16="http://schemas.microsoft.com/office/drawing/2014/main" val="2676354807"/>
                        </a:ext>
                      </a:extLst>
                    </a:gridCol>
                    <a:gridCol w="696413">
                      <a:extLst>
                        <a:ext uri="{9D8B030D-6E8A-4147-A177-3AD203B41FA5}">
                          <a16:colId xmlns:a16="http://schemas.microsoft.com/office/drawing/2014/main" val="3687652642"/>
                        </a:ext>
                      </a:extLst>
                    </a:gridCol>
                    <a:gridCol w="790575">
                      <a:extLst>
                        <a:ext uri="{9D8B030D-6E8A-4147-A177-3AD203B41FA5}">
                          <a16:colId xmlns:a16="http://schemas.microsoft.com/office/drawing/2014/main" val="129261449"/>
                        </a:ext>
                      </a:extLst>
                    </a:gridCol>
                    <a:gridCol w="742950">
                      <a:extLst>
                        <a:ext uri="{9D8B030D-6E8A-4147-A177-3AD203B41FA5}">
                          <a16:colId xmlns:a16="http://schemas.microsoft.com/office/drawing/2014/main" val="1534887724"/>
                        </a:ext>
                      </a:extLst>
                    </a:gridCol>
                    <a:gridCol w="1045578">
                      <a:extLst>
                        <a:ext uri="{9D8B030D-6E8A-4147-A177-3AD203B41FA5}">
                          <a16:colId xmlns:a16="http://schemas.microsoft.com/office/drawing/2014/main" val="2830866065"/>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640080">
                    <a:tc>
                      <a:txBody>
                        <a:bodyPr/>
                        <a:lstStyle/>
                        <a:p>
                          <a:r>
                            <a:rPr lang="en-GB" dirty="0"/>
                            <a:t>Training Samples</a:t>
                          </a:r>
                          <a:endParaRPr lang="en-US" dirty="0"/>
                        </a:p>
                      </a:txBody>
                      <a:tcPr/>
                    </a:tc>
                    <a:tc>
                      <a:txBody>
                        <a:bodyPr/>
                        <a:lstStyle/>
                        <a:p>
                          <a:endParaRPr lang="en-SE"/>
                        </a:p>
                      </a:txBody>
                      <a:tcPr>
                        <a:blipFill>
                          <a:blip r:embed="rId3"/>
                          <a:stretch>
                            <a:fillRect l="-170339" t="-4717" r="-1304237" b="-185849"/>
                          </a:stretch>
                        </a:blipFill>
                      </a:tcPr>
                    </a:tc>
                    <a:tc>
                      <a:txBody>
                        <a:bodyPr/>
                        <a:lstStyle/>
                        <a:p>
                          <a:endParaRPr lang="en-SE"/>
                        </a:p>
                      </a:txBody>
                      <a:tcPr>
                        <a:blipFill>
                          <a:blip r:embed="rId3"/>
                          <a:stretch>
                            <a:fillRect l="-298131" t="-4717" r="-1338318" b="-185849"/>
                          </a:stretch>
                        </a:blipFill>
                      </a:tcPr>
                    </a:tc>
                    <a:tc>
                      <a:txBody>
                        <a:bodyPr/>
                        <a:lstStyle/>
                        <a:p>
                          <a:endParaRPr lang="en-SE"/>
                        </a:p>
                      </a:txBody>
                      <a:tcPr>
                        <a:blipFill>
                          <a:blip r:embed="rId3"/>
                          <a:stretch>
                            <a:fillRect l="-376991" t="-4717" r="-1167257" b="-185849"/>
                          </a:stretch>
                        </a:blipFill>
                      </a:tcPr>
                    </a:tc>
                    <a:tc>
                      <a:txBody>
                        <a:bodyPr/>
                        <a:lstStyle/>
                        <a:p>
                          <a:endParaRPr lang="en-SE"/>
                        </a:p>
                      </a:txBody>
                      <a:tcPr>
                        <a:blipFill>
                          <a:blip r:embed="rId3"/>
                          <a:stretch>
                            <a:fillRect l="-472807" t="-4717" r="-1057018" b="-185849"/>
                          </a:stretch>
                        </a:blipFill>
                      </a:tcPr>
                    </a:tc>
                    <a:tc>
                      <a:txBody>
                        <a:bodyPr/>
                        <a:lstStyle/>
                        <a:p>
                          <a:endParaRPr lang="en-SE"/>
                        </a:p>
                      </a:txBody>
                      <a:tcPr>
                        <a:blipFill>
                          <a:blip r:embed="rId3"/>
                          <a:stretch>
                            <a:fillRect l="-502308" t="-4717" r="-826923" b="-185849"/>
                          </a:stretch>
                        </a:blipFill>
                      </a:tcPr>
                    </a:tc>
                    <a:tc>
                      <a:txBody>
                        <a:bodyPr/>
                        <a:lstStyle/>
                        <a:p>
                          <a:endParaRPr lang="en-SE"/>
                        </a:p>
                      </a:txBody>
                      <a:tcPr>
                        <a:blipFill>
                          <a:blip r:embed="rId3"/>
                          <a:stretch>
                            <a:fillRect l="-641803" t="-4717" r="-781148" b="-185849"/>
                          </a:stretch>
                        </a:blipFill>
                      </a:tcPr>
                    </a:tc>
                    <a:tc>
                      <a:txBody>
                        <a:bodyPr/>
                        <a:lstStyle/>
                        <a:p>
                          <a:endParaRPr lang="en-SE"/>
                        </a:p>
                      </a:txBody>
                      <a:tcPr>
                        <a:blipFill>
                          <a:blip r:embed="rId3"/>
                          <a:stretch>
                            <a:fillRect l="-529240" t="-4717" r="-457310" b="-185849"/>
                          </a:stretch>
                        </a:blipFill>
                      </a:tcPr>
                    </a:tc>
                    <a:tc>
                      <a:txBody>
                        <a:bodyPr/>
                        <a:lstStyle/>
                        <a:p>
                          <a:endParaRPr lang="en-SE"/>
                        </a:p>
                      </a:txBody>
                      <a:tcPr>
                        <a:blipFill>
                          <a:blip r:embed="rId3"/>
                          <a:stretch>
                            <a:fillRect l="-847244" t="-4717" r="-515748" b="-185849"/>
                          </a:stretch>
                        </a:blipFill>
                      </a:tcPr>
                    </a:tc>
                    <a:tc>
                      <a:txBody>
                        <a:bodyPr/>
                        <a:lstStyle/>
                        <a:p>
                          <a:endParaRPr lang="en-SE"/>
                        </a:p>
                      </a:txBody>
                      <a:tcPr>
                        <a:blipFill>
                          <a:blip r:embed="rId3"/>
                          <a:stretch>
                            <a:fillRect l="-847183" t="-4717" r="-361268" b="-185849"/>
                          </a:stretch>
                        </a:blipFill>
                      </a:tcPr>
                    </a:tc>
                    <a:tc>
                      <a:txBody>
                        <a:bodyPr/>
                        <a:lstStyle/>
                        <a:p>
                          <a:endParaRPr lang="en-SE"/>
                        </a:p>
                      </a:txBody>
                      <a:tcPr>
                        <a:blipFill>
                          <a:blip r:embed="rId3"/>
                          <a:stretch>
                            <a:fillRect l="-1034615" t="-4717" r="-294615" b="-185849"/>
                          </a:stretch>
                        </a:blipFill>
                      </a:tcPr>
                    </a:tc>
                    <a:tc>
                      <a:txBody>
                        <a:bodyPr/>
                        <a:lstStyle/>
                        <a:p>
                          <a:endParaRPr lang="en-SE"/>
                        </a:p>
                      </a:txBody>
                      <a:tcPr>
                        <a:blipFill>
                          <a:blip r:embed="rId3"/>
                          <a:stretch>
                            <a:fillRect l="-1134615" t="-4717" r="-194615" b="-185849"/>
                          </a:stretch>
                        </a:blipFill>
                      </a:tcPr>
                    </a:tc>
                    <a:tc>
                      <a:txBody>
                        <a:bodyPr/>
                        <a:lstStyle/>
                        <a:p>
                          <a:endParaRPr lang="en-SE"/>
                        </a:p>
                      </a:txBody>
                      <a:tcPr>
                        <a:blipFill>
                          <a:blip r:embed="rId3"/>
                          <a:stretch>
                            <a:fillRect l="-1234615" t="-4717" r="-94615" b="-185849"/>
                          </a:stretch>
                        </a:blipFill>
                      </a:tcPr>
                    </a:tc>
                    <a:tc>
                      <a:txBody>
                        <a:bodyPr/>
                        <a:lstStyle/>
                        <a:p>
                          <a:endParaRPr lang="en-SE"/>
                        </a:p>
                      </a:txBody>
                      <a:tcPr>
                        <a:blipFill>
                          <a:blip r:embed="rId3"/>
                          <a:stretch>
                            <a:fillRect l="-1457983" t="-4717" r="-3361" b="-185849"/>
                          </a:stretch>
                        </a:blipFill>
                      </a:tcPr>
                    </a:tc>
                    <a:extLst>
                      <a:ext uri="{0D108BD9-81ED-4DB2-BD59-A6C34878D82A}">
                        <a16:rowId xmlns:a16="http://schemas.microsoft.com/office/drawing/2014/main" val="959142990"/>
                      </a:ext>
                    </a:extLst>
                  </a:tr>
                  <a:tr h="370840">
                    <a:tc>
                      <a:txBody>
                        <a:bodyPr/>
                        <a:lstStyle/>
                        <a:p>
                          <a:endParaRPr lang="en-SE"/>
                        </a:p>
                      </a:txBody>
                      <a:tcPr>
                        <a:blipFill>
                          <a:blip r:embed="rId3"/>
                          <a:stretch>
                            <a:fillRect l="-500" t="-181967" r="-828500" b="-222951"/>
                          </a:stretch>
                        </a:blip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3"/>
                          <a:stretch>
                            <a:fillRect l="-500" t="-281967" r="-828500" b="-122951"/>
                          </a:stretch>
                        </a:blip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endParaRPr lang="en-SE"/>
                        </a:p>
                      </a:txBody>
                      <a:tcPr>
                        <a:blipFill>
                          <a:blip r:embed="rId3"/>
                          <a:stretch>
                            <a:fillRect l="-500" t="-381967" r="-828500" b="-22951"/>
                          </a:stretch>
                        </a:blip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7">
                <a:extLst>
                  <a:ext uri="{FF2B5EF4-FFF2-40B4-BE49-F238E27FC236}">
                    <a16:creationId xmlns:a16="http://schemas.microsoft.com/office/drawing/2014/main" id="{A787B449-53CF-4E59-9AA9-46970E7C53CD}"/>
                  </a:ext>
                </a:extLst>
              </p:cNvPr>
              <p:cNvGraphicFramePr>
                <a:graphicFrameLocks noGrp="1"/>
              </p:cNvGraphicFramePr>
              <p:nvPr>
                <p:extLst>
                  <p:ext uri="{D42A27DB-BD31-4B8C-83A1-F6EECF244321}">
                    <p14:modId xmlns:p14="http://schemas.microsoft.com/office/powerpoint/2010/main" val="1702781562"/>
                  </p:ext>
                </p:extLst>
              </p:nvPr>
            </p:nvGraphicFramePr>
            <p:xfrm>
              <a:off x="3563448" y="4391026"/>
              <a:ext cx="5458803"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4</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5</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10" name="Table 7">
                <a:extLst>
                  <a:ext uri="{FF2B5EF4-FFF2-40B4-BE49-F238E27FC236}">
                    <a16:creationId xmlns:a16="http://schemas.microsoft.com/office/drawing/2014/main" id="{A787B449-53CF-4E59-9AA9-46970E7C53CD}"/>
                  </a:ext>
                </a:extLst>
              </p:cNvPr>
              <p:cNvGraphicFramePr>
                <a:graphicFrameLocks noGrp="1"/>
              </p:cNvGraphicFramePr>
              <p:nvPr>
                <p:extLst>
                  <p:ext uri="{D42A27DB-BD31-4B8C-83A1-F6EECF244321}">
                    <p14:modId xmlns:p14="http://schemas.microsoft.com/office/powerpoint/2010/main" val="1702781562"/>
                  </p:ext>
                </p:extLst>
              </p:nvPr>
            </p:nvGraphicFramePr>
            <p:xfrm>
              <a:off x="3563448" y="4391026"/>
              <a:ext cx="5458803"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endParaRPr lang="en-SE"/>
                        </a:p>
                      </a:txBody>
                      <a:tcPr>
                        <a:blipFill>
                          <a:blip r:embed="rId4"/>
                          <a:stretch>
                            <a:fillRect l="-847" t="-1639" r="-663559" b="-324590"/>
                          </a:stretch>
                        </a:blipFill>
                      </a:tcPr>
                    </a:tc>
                    <a:tc>
                      <a:txBody>
                        <a:bodyPr/>
                        <a:lstStyle/>
                        <a:p>
                          <a:endParaRPr lang="en-SE"/>
                        </a:p>
                      </a:txBody>
                      <a:tcPr>
                        <a:blipFill>
                          <a:blip r:embed="rId4"/>
                          <a:stretch>
                            <a:fillRect l="-93701" t="-1639" r="-516535" b="-324590"/>
                          </a:stretch>
                        </a:blipFill>
                      </a:tcPr>
                    </a:tc>
                    <a:tc>
                      <a:txBody>
                        <a:bodyPr/>
                        <a:lstStyle/>
                        <a:p>
                          <a:endParaRPr lang="en-SE"/>
                        </a:p>
                      </a:txBody>
                      <a:tcPr>
                        <a:blipFill>
                          <a:blip r:embed="rId4"/>
                          <a:stretch>
                            <a:fillRect l="-173239" t="-1639" r="-361972" b="-324590"/>
                          </a:stretch>
                        </a:blipFill>
                      </a:tcPr>
                    </a:tc>
                    <a:tc>
                      <a:txBody>
                        <a:bodyPr/>
                        <a:lstStyle/>
                        <a:p>
                          <a:endParaRPr lang="en-SE"/>
                        </a:p>
                      </a:txBody>
                      <a:tcPr>
                        <a:blipFill>
                          <a:blip r:embed="rId4"/>
                          <a:stretch>
                            <a:fillRect l="-296183" t="-1639" r="-292366" b="-324590"/>
                          </a:stretch>
                        </a:blipFill>
                      </a:tcPr>
                    </a:tc>
                    <a:tc>
                      <a:txBody>
                        <a:bodyPr/>
                        <a:lstStyle/>
                        <a:p>
                          <a:endParaRPr lang="en-SE"/>
                        </a:p>
                      </a:txBody>
                      <a:tcPr>
                        <a:blipFill>
                          <a:blip r:embed="rId4"/>
                          <a:stretch>
                            <a:fillRect l="-399231" t="-1639" r="-194615" b="-324590"/>
                          </a:stretch>
                        </a:blipFill>
                      </a:tcPr>
                    </a:tc>
                    <a:tc>
                      <a:txBody>
                        <a:bodyPr/>
                        <a:lstStyle/>
                        <a:p>
                          <a:endParaRPr lang="en-SE"/>
                        </a:p>
                      </a:txBody>
                      <a:tcPr>
                        <a:blipFill>
                          <a:blip r:embed="rId4"/>
                          <a:stretch>
                            <a:fillRect l="-499231" t="-1639" r="-94615" b="-324590"/>
                          </a:stretch>
                        </a:blipFill>
                      </a:tcPr>
                    </a:tc>
                    <a:tc>
                      <a:txBody>
                        <a:bodyPr/>
                        <a:lstStyle/>
                        <a:p>
                          <a:endParaRPr lang="en-SE"/>
                        </a:p>
                      </a:txBody>
                      <a:tcPr>
                        <a:blipFill>
                          <a:blip r:embed="rId4"/>
                          <a:stretch>
                            <a:fillRect l="-654622" t="-1639" r="-3361"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4"/>
                          <a:stretch>
                            <a:fillRect l="-847" t="-201639" r="-663559" b="-124590"/>
                          </a:stretch>
                        </a:blip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tc>
                    <a:extLst>
                      <a:ext uri="{0D108BD9-81ED-4DB2-BD59-A6C34878D82A}">
                        <a16:rowId xmlns:a16="http://schemas.microsoft.com/office/drawing/2014/main" val="3985449983"/>
                      </a:ext>
                    </a:extLst>
                  </a:tr>
                </a:tbl>
              </a:graphicData>
            </a:graphic>
          </p:graphicFrame>
        </mc:Fallback>
      </mc:AlternateContent>
      <p:sp>
        <p:nvSpPr>
          <p:cNvPr id="12" name="TextBox 11">
            <a:extLst>
              <a:ext uri="{FF2B5EF4-FFF2-40B4-BE49-F238E27FC236}">
                <a16:creationId xmlns:a16="http://schemas.microsoft.com/office/drawing/2014/main" id="{8A56A1A5-2985-4E3E-917A-B2C59EA0116B}"/>
              </a:ext>
            </a:extLst>
          </p:cNvPr>
          <p:cNvSpPr txBox="1"/>
          <p:nvPr/>
        </p:nvSpPr>
        <p:spPr>
          <a:xfrm>
            <a:off x="932984" y="5014844"/>
            <a:ext cx="2630464" cy="400110"/>
          </a:xfrm>
          <a:prstGeom prst="rect">
            <a:avLst/>
          </a:prstGeom>
          <a:noFill/>
        </p:spPr>
        <p:txBody>
          <a:bodyPr wrap="none" rtlCol="0">
            <a:spAutoFit/>
          </a:bodyPr>
          <a:lstStyle/>
          <a:p>
            <a:r>
              <a:rPr lang="en-GB" sz="2000" dirty="0">
                <a:ln w="0"/>
                <a:effectLst>
                  <a:outerShdw blurRad="38100" dist="19050" dir="2700000" algn="tl" rotWithShape="0">
                    <a:schemeClr val="dk1">
                      <a:alpha val="40000"/>
                    </a:schemeClr>
                  </a:outerShdw>
                </a:effectLst>
              </a:rPr>
              <a:t>Notation simplification:</a:t>
            </a:r>
            <a:endParaRPr lang="en-US" sz="2000" dirty="0">
              <a:ln w="0"/>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F81B57B1-5442-417F-B8EA-44EDCDA3CDE9}"/>
              </a:ext>
            </a:extLst>
          </p:cNvPr>
          <p:cNvSpPr>
            <a:spLocks noGrp="1"/>
          </p:cNvSpPr>
          <p:nvPr>
            <p:ph type="sldNum" sz="quarter" idx="12"/>
          </p:nvPr>
        </p:nvSpPr>
        <p:spPr/>
        <p:txBody>
          <a:bodyPr/>
          <a:lstStyle/>
          <a:p>
            <a:fld id="{96C155CA-F9E4-4B7B-8778-BBE3591DE223}" type="slidenum">
              <a:rPr lang="en-US" smtClean="0"/>
              <a:t>20</a:t>
            </a:fld>
            <a:endParaRPr lang="en-US" dirty="0"/>
          </a:p>
        </p:txBody>
      </p:sp>
    </p:spTree>
    <p:extLst>
      <p:ext uri="{BB962C8B-B14F-4D97-AF65-F5344CB8AC3E}">
        <p14:creationId xmlns:p14="http://schemas.microsoft.com/office/powerpoint/2010/main" val="32764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3076576"/>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Binary relevance: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𝐾𝐿</m:t>
                    </m:r>
                  </m:oMath>
                </a14:m>
                <a:r>
                  <a:rPr lang="en-GB" sz="2400" dirty="0">
                    <a:ln w="0"/>
                    <a:effectLst>
                      <a:outerShdw blurRad="38100" dist="19050" dir="2700000" algn="tl" rotWithShape="0">
                        <a:schemeClr val="dk1">
                          <a:alpha val="40000"/>
                        </a:schemeClr>
                      </a:outerShdw>
                    </a:effectLst>
                  </a:rPr>
                  <a:t> single label (i.e., multi-class problem) classification problems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Classifier chains: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𝐾𝐿</m:t>
                    </m:r>
                  </m:oMath>
                </a14:m>
                <a:r>
                  <a:rPr lang="en-GB" sz="2400" dirty="0">
                    <a:ln w="0"/>
                    <a:effectLst>
                      <a:outerShdw blurRad="38100" dist="19050" dir="2700000" algn="tl" rotWithShape="0">
                        <a:schemeClr val="dk1">
                          <a:alpha val="40000"/>
                        </a:schemeClr>
                      </a:outerShdw>
                    </a:effectLst>
                  </a:rPr>
                  <a:t> single label classification problems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647700" y="819149"/>
                <a:ext cx="11290300" cy="3076576"/>
              </a:xfrm>
              <a:blipFill>
                <a:blip r:embed="rId2"/>
                <a:stretch>
                  <a:fillRect l="-810" t="-2970"/>
                </a:stretch>
              </a:blipFill>
            </p:spPr>
            <p:txBody>
              <a:bodyPr/>
              <a:lstStyle/>
              <a:p>
                <a:r>
                  <a:rPr lang="en-US">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19100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MULTI-LABEL PROBLEMS</a:t>
            </a:r>
            <a:endParaRPr lang="en-US" sz="8000" b="1" dirty="0"/>
          </a:p>
        </p:txBody>
      </p:sp>
      <mc:AlternateContent xmlns:mc="http://schemas.openxmlformats.org/markup-compatibility/2006" xmlns:a14="http://schemas.microsoft.com/office/drawing/2010/main">
        <mc:Choice Requires="a14">
          <p:graphicFrame>
            <p:nvGraphicFramePr>
              <p:cNvPr id="10" name="Table 7">
                <a:extLst>
                  <a:ext uri="{FF2B5EF4-FFF2-40B4-BE49-F238E27FC236}">
                    <a16:creationId xmlns:a16="http://schemas.microsoft.com/office/drawing/2014/main" id="{A787B449-53CF-4E59-9AA9-46970E7C53CD}"/>
                  </a:ext>
                </a:extLst>
              </p:cNvPr>
              <p:cNvGraphicFramePr>
                <a:graphicFrameLocks noGrp="1"/>
              </p:cNvGraphicFramePr>
              <p:nvPr>
                <p:extLst>
                  <p:ext uri="{D42A27DB-BD31-4B8C-83A1-F6EECF244321}">
                    <p14:modId xmlns:p14="http://schemas.microsoft.com/office/powerpoint/2010/main" val="2838628354"/>
                  </p:ext>
                </p:extLst>
              </p:nvPr>
            </p:nvGraphicFramePr>
            <p:xfrm>
              <a:off x="847725" y="1358583"/>
              <a:ext cx="1493229"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1</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10" name="Table 7">
                <a:extLst>
                  <a:ext uri="{FF2B5EF4-FFF2-40B4-BE49-F238E27FC236}">
                    <a16:creationId xmlns:a16="http://schemas.microsoft.com/office/drawing/2014/main" id="{A787B449-53CF-4E59-9AA9-46970E7C53CD}"/>
                  </a:ext>
                </a:extLst>
              </p:cNvPr>
              <p:cNvGraphicFramePr>
                <a:graphicFrameLocks noGrp="1"/>
              </p:cNvGraphicFramePr>
              <p:nvPr>
                <p:extLst>
                  <p:ext uri="{D42A27DB-BD31-4B8C-83A1-F6EECF244321}">
                    <p14:modId xmlns:p14="http://schemas.microsoft.com/office/powerpoint/2010/main" val="2838628354"/>
                  </p:ext>
                </p:extLst>
              </p:nvPr>
            </p:nvGraphicFramePr>
            <p:xfrm>
              <a:off x="847725" y="1358583"/>
              <a:ext cx="1493229"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tblGrid>
                  <a:tr h="370840">
                    <a:tc>
                      <a:txBody>
                        <a:bodyPr/>
                        <a:lstStyle/>
                        <a:p>
                          <a:endParaRPr lang="en-SE"/>
                        </a:p>
                      </a:txBody>
                      <a:tcPr>
                        <a:blipFill>
                          <a:blip r:embed="rId3"/>
                          <a:stretch>
                            <a:fillRect l="-840" t="-1639" r="-110084" b="-324590"/>
                          </a:stretch>
                        </a:blipFill>
                      </a:tcPr>
                    </a:tc>
                    <a:tc>
                      <a:txBody>
                        <a:bodyPr/>
                        <a:lstStyle/>
                        <a:p>
                          <a:endParaRPr lang="en-SE"/>
                        </a:p>
                      </a:txBody>
                      <a:tcPr>
                        <a:blipFill>
                          <a:blip r:embed="rId3"/>
                          <a:stretch>
                            <a:fillRect l="-94488" t="-1639" r="-3150"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3"/>
                          <a:stretch>
                            <a:fillRect l="-840" t="-203279" r="-110084"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1</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7">
                <a:extLst>
                  <a:ext uri="{FF2B5EF4-FFF2-40B4-BE49-F238E27FC236}">
                    <a16:creationId xmlns:a16="http://schemas.microsoft.com/office/drawing/2014/main" id="{05FD69FB-F824-4E4E-BFE1-DEE5422D3818}"/>
                  </a:ext>
                </a:extLst>
              </p:cNvPr>
              <p:cNvGraphicFramePr>
                <a:graphicFrameLocks noGrp="1"/>
              </p:cNvGraphicFramePr>
              <p:nvPr>
                <p:extLst>
                  <p:ext uri="{D42A27DB-BD31-4B8C-83A1-F6EECF244321}">
                    <p14:modId xmlns:p14="http://schemas.microsoft.com/office/powerpoint/2010/main" val="4131057850"/>
                  </p:ext>
                </p:extLst>
              </p:nvPr>
            </p:nvGraphicFramePr>
            <p:xfrm>
              <a:off x="2543175" y="1358583"/>
              <a:ext cx="1583593"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864061">
                      <a:extLst>
                        <a:ext uri="{9D8B030D-6E8A-4147-A177-3AD203B41FA5}">
                          <a16:colId xmlns:a16="http://schemas.microsoft.com/office/drawing/2014/main" val="3731466911"/>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6</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6" name="Table 7">
                <a:extLst>
                  <a:ext uri="{FF2B5EF4-FFF2-40B4-BE49-F238E27FC236}">
                    <a16:creationId xmlns:a16="http://schemas.microsoft.com/office/drawing/2014/main" id="{05FD69FB-F824-4E4E-BFE1-DEE5422D3818}"/>
                  </a:ext>
                </a:extLst>
              </p:cNvPr>
              <p:cNvGraphicFramePr>
                <a:graphicFrameLocks noGrp="1"/>
              </p:cNvGraphicFramePr>
              <p:nvPr>
                <p:extLst>
                  <p:ext uri="{D42A27DB-BD31-4B8C-83A1-F6EECF244321}">
                    <p14:modId xmlns:p14="http://schemas.microsoft.com/office/powerpoint/2010/main" val="4131057850"/>
                  </p:ext>
                </p:extLst>
              </p:nvPr>
            </p:nvGraphicFramePr>
            <p:xfrm>
              <a:off x="2543175" y="1358583"/>
              <a:ext cx="1583593"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864061">
                      <a:extLst>
                        <a:ext uri="{9D8B030D-6E8A-4147-A177-3AD203B41FA5}">
                          <a16:colId xmlns:a16="http://schemas.microsoft.com/office/drawing/2014/main" val="3731466911"/>
                        </a:ext>
                      </a:extLst>
                    </a:gridCol>
                  </a:tblGrid>
                  <a:tr h="370840">
                    <a:tc>
                      <a:txBody>
                        <a:bodyPr/>
                        <a:lstStyle/>
                        <a:p>
                          <a:endParaRPr lang="en-SE"/>
                        </a:p>
                      </a:txBody>
                      <a:tcPr>
                        <a:blipFill>
                          <a:blip r:embed="rId4"/>
                          <a:stretch>
                            <a:fillRect l="-847" t="-1639" r="-124576" b="-324590"/>
                          </a:stretch>
                        </a:blipFill>
                      </a:tcPr>
                    </a:tc>
                    <a:tc>
                      <a:txBody>
                        <a:bodyPr/>
                        <a:lstStyle/>
                        <a:p>
                          <a:endParaRPr lang="en-SE"/>
                        </a:p>
                      </a:txBody>
                      <a:tcPr>
                        <a:blipFill>
                          <a:blip r:embed="rId4"/>
                          <a:stretch>
                            <a:fillRect l="-83803" t="-1639" r="-3521"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4"/>
                          <a:stretch>
                            <a:fillRect l="-847" t="-203279" r="-124576"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6</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FDC93AB6-6255-4C00-ACFD-D8FEC2E4E56F}"/>
                  </a:ext>
                </a:extLst>
              </p:cNvPr>
              <p:cNvGraphicFramePr>
                <a:graphicFrameLocks noGrp="1"/>
              </p:cNvGraphicFramePr>
              <p:nvPr>
                <p:extLst>
                  <p:ext uri="{D42A27DB-BD31-4B8C-83A1-F6EECF244321}">
                    <p14:modId xmlns:p14="http://schemas.microsoft.com/office/powerpoint/2010/main" val="3162278622"/>
                  </p:ext>
                </p:extLst>
              </p:nvPr>
            </p:nvGraphicFramePr>
            <p:xfrm>
              <a:off x="2543175" y="3669190"/>
              <a:ext cx="1583593"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864061">
                      <a:extLst>
                        <a:ext uri="{9D8B030D-6E8A-4147-A177-3AD203B41FA5}">
                          <a16:colId xmlns:a16="http://schemas.microsoft.com/office/drawing/2014/main" val="3731466911"/>
                        </a:ext>
                      </a:extLst>
                    </a:gridCol>
                  </a:tblGrid>
                  <a:tr h="370840">
                    <a:tc>
                      <a:txBody>
                        <a:bodyPr/>
                        <a:lstStyle/>
                        <a:p>
                          <a:pPr/>
                          <a14:m>
                            <m:oMathPara xmlns:m="http://schemas.openxmlformats.org/officeDocument/2006/math">
                              <m:oMathParaPr>
                                <m:jc m:val="centerGroup"/>
                              </m:oMathParaPr>
                              <m:oMath xmlns:m="http://schemas.openxmlformats.org/officeDocument/2006/math">
                                <m:r>
                                  <a:rPr lang="en-GB" b="0" i="0" smtClean="0">
                                    <a:latin typeface="Cambria Math" panose="02040503050406030204" pitchFamily="18" charset="0"/>
                                  </a:rPr>
                                  <m:t>[</m:t>
                                </m:r>
                                <m:r>
                                  <m:rPr>
                                    <m:sty m:val="p"/>
                                  </m:rPr>
                                  <a:rPr lang="en-GB" b="0" i="0" smtClean="0">
                                    <a:latin typeface="Cambria Math" panose="02040503050406030204" pitchFamily="18" charset="0"/>
                                  </a:rPr>
                                  <m:t>x</m:t>
                                </m:r>
                                <m:r>
                                  <a:rPr lang="en-GB" b="1"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r>
                                  <a:rPr lang="en-GB" b="0" i="0" smtClean="0">
                                    <a:latin typeface="Cambria Math" panose="02040503050406030204" pitchFamily="18" charset="0"/>
                                  </a:rPr>
                                  <m:t>]</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6</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9" name="Table 7">
                <a:extLst>
                  <a:ext uri="{FF2B5EF4-FFF2-40B4-BE49-F238E27FC236}">
                    <a16:creationId xmlns:a16="http://schemas.microsoft.com/office/drawing/2014/main" id="{FDC93AB6-6255-4C00-ACFD-D8FEC2E4E56F}"/>
                  </a:ext>
                </a:extLst>
              </p:cNvPr>
              <p:cNvGraphicFramePr>
                <a:graphicFrameLocks noGrp="1"/>
              </p:cNvGraphicFramePr>
              <p:nvPr>
                <p:extLst>
                  <p:ext uri="{D42A27DB-BD31-4B8C-83A1-F6EECF244321}">
                    <p14:modId xmlns:p14="http://schemas.microsoft.com/office/powerpoint/2010/main" val="3162278622"/>
                  </p:ext>
                </p:extLst>
              </p:nvPr>
            </p:nvGraphicFramePr>
            <p:xfrm>
              <a:off x="2543175" y="3669190"/>
              <a:ext cx="1583593"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864061">
                      <a:extLst>
                        <a:ext uri="{9D8B030D-6E8A-4147-A177-3AD203B41FA5}">
                          <a16:colId xmlns:a16="http://schemas.microsoft.com/office/drawing/2014/main" val="3731466911"/>
                        </a:ext>
                      </a:extLst>
                    </a:gridCol>
                  </a:tblGrid>
                  <a:tr h="370840">
                    <a:tc>
                      <a:txBody>
                        <a:bodyPr/>
                        <a:lstStyle/>
                        <a:p>
                          <a:endParaRPr lang="en-SE"/>
                        </a:p>
                      </a:txBody>
                      <a:tcPr>
                        <a:blipFill>
                          <a:blip r:embed="rId5"/>
                          <a:stretch>
                            <a:fillRect l="-847" t="-1639" r="-124576" b="-324590"/>
                          </a:stretch>
                        </a:blipFill>
                      </a:tcPr>
                    </a:tc>
                    <a:tc>
                      <a:txBody>
                        <a:bodyPr/>
                        <a:lstStyle/>
                        <a:p>
                          <a:endParaRPr lang="en-SE"/>
                        </a:p>
                      </a:txBody>
                      <a:tcPr>
                        <a:blipFill>
                          <a:blip r:embed="rId5"/>
                          <a:stretch>
                            <a:fillRect l="-83803" t="-1639" r="-3521"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5"/>
                          <a:stretch>
                            <a:fillRect l="-847" t="-203279" r="-124576"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6</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D5ABF70-D8CE-4CF8-A6BE-2A93EA347A1C}"/>
                  </a:ext>
                </a:extLst>
              </p:cNvPr>
              <p:cNvSpPr txBox="1"/>
              <p:nvPr/>
            </p:nvSpPr>
            <p:spPr>
              <a:xfrm>
                <a:off x="9324695" y="2078112"/>
                <a:ext cx="43871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p>
                <a:endParaRPr lang="en-US" dirty="0"/>
              </a:p>
            </p:txBody>
          </p:sp>
        </mc:Choice>
        <mc:Fallback xmlns="">
          <p:sp>
            <p:nvSpPr>
              <p:cNvPr id="14" name="TextBox 13">
                <a:extLst>
                  <a:ext uri="{FF2B5EF4-FFF2-40B4-BE49-F238E27FC236}">
                    <a16:creationId xmlns:a16="http://schemas.microsoft.com/office/drawing/2014/main" id="{5D5ABF70-D8CE-4CF8-A6BE-2A93EA347A1C}"/>
                  </a:ext>
                </a:extLst>
              </p:cNvPr>
              <p:cNvSpPr txBox="1">
                <a:spLocks noRot="1" noChangeAspect="1" noMove="1" noResize="1" noEditPoints="1" noAdjustHandles="1" noChangeArrowheads="1" noChangeShapeType="1" noTextEdit="1"/>
              </p:cNvSpPr>
              <p:nvPr/>
            </p:nvSpPr>
            <p:spPr>
              <a:xfrm>
                <a:off x="9324695" y="2078112"/>
                <a:ext cx="438710"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6" name="Table 7">
                <a:extLst>
                  <a:ext uri="{FF2B5EF4-FFF2-40B4-BE49-F238E27FC236}">
                    <a16:creationId xmlns:a16="http://schemas.microsoft.com/office/drawing/2014/main" id="{913ADB01-527D-464E-BA03-D3946D0A9EED}"/>
                  </a:ext>
                </a:extLst>
              </p:cNvPr>
              <p:cNvGraphicFramePr>
                <a:graphicFrameLocks noGrp="1"/>
              </p:cNvGraphicFramePr>
              <p:nvPr>
                <p:extLst>
                  <p:ext uri="{D42A27DB-BD31-4B8C-83A1-F6EECF244321}">
                    <p14:modId xmlns:p14="http://schemas.microsoft.com/office/powerpoint/2010/main" val="1692836009"/>
                  </p:ext>
                </p:extLst>
              </p:nvPr>
            </p:nvGraphicFramePr>
            <p:xfrm>
              <a:off x="4328989" y="1347520"/>
              <a:ext cx="1512821"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93289">
                      <a:extLst>
                        <a:ext uri="{9D8B030D-6E8A-4147-A177-3AD203B41FA5}">
                          <a16:colId xmlns:a16="http://schemas.microsoft.com/office/drawing/2014/main" val="2730807971"/>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16" name="Table 7">
                <a:extLst>
                  <a:ext uri="{FF2B5EF4-FFF2-40B4-BE49-F238E27FC236}">
                    <a16:creationId xmlns:a16="http://schemas.microsoft.com/office/drawing/2014/main" id="{913ADB01-527D-464E-BA03-D3946D0A9EED}"/>
                  </a:ext>
                </a:extLst>
              </p:cNvPr>
              <p:cNvGraphicFramePr>
                <a:graphicFrameLocks noGrp="1"/>
              </p:cNvGraphicFramePr>
              <p:nvPr>
                <p:extLst>
                  <p:ext uri="{D42A27DB-BD31-4B8C-83A1-F6EECF244321}">
                    <p14:modId xmlns:p14="http://schemas.microsoft.com/office/powerpoint/2010/main" val="1692836009"/>
                  </p:ext>
                </p:extLst>
              </p:nvPr>
            </p:nvGraphicFramePr>
            <p:xfrm>
              <a:off x="4328989" y="1347520"/>
              <a:ext cx="1512821"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93289">
                      <a:extLst>
                        <a:ext uri="{9D8B030D-6E8A-4147-A177-3AD203B41FA5}">
                          <a16:colId xmlns:a16="http://schemas.microsoft.com/office/drawing/2014/main" val="2730807971"/>
                        </a:ext>
                      </a:extLst>
                    </a:gridCol>
                  </a:tblGrid>
                  <a:tr h="370840">
                    <a:tc>
                      <a:txBody>
                        <a:bodyPr/>
                        <a:lstStyle/>
                        <a:p>
                          <a:endParaRPr lang="en-SE"/>
                        </a:p>
                      </a:txBody>
                      <a:tcPr>
                        <a:blipFill>
                          <a:blip r:embed="rId7"/>
                          <a:stretch>
                            <a:fillRect l="-847" t="-1639" r="-114407" b="-324590"/>
                          </a:stretch>
                        </a:blipFill>
                      </a:tcPr>
                    </a:tc>
                    <a:tc>
                      <a:txBody>
                        <a:bodyPr/>
                        <a:lstStyle/>
                        <a:p>
                          <a:endParaRPr lang="en-SE"/>
                        </a:p>
                      </a:txBody>
                      <a:tcPr>
                        <a:blipFill>
                          <a:blip r:embed="rId7"/>
                          <a:stretch>
                            <a:fillRect l="-90840" t="-1639" r="-3053"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7"/>
                          <a:stretch>
                            <a:fillRect l="-847" t="-201639" r="-114407" b="-124590"/>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7">
                <a:extLst>
                  <a:ext uri="{FF2B5EF4-FFF2-40B4-BE49-F238E27FC236}">
                    <a16:creationId xmlns:a16="http://schemas.microsoft.com/office/drawing/2014/main" id="{53CA5EA2-61B9-4E43-9785-CB8617A614D9}"/>
                  </a:ext>
                </a:extLst>
              </p:cNvPr>
              <p:cNvGraphicFramePr>
                <a:graphicFrameLocks noGrp="1"/>
              </p:cNvGraphicFramePr>
              <p:nvPr>
                <p:extLst>
                  <p:ext uri="{D42A27DB-BD31-4B8C-83A1-F6EECF244321}">
                    <p14:modId xmlns:p14="http://schemas.microsoft.com/office/powerpoint/2010/main" val="3747401969"/>
                  </p:ext>
                </p:extLst>
              </p:nvPr>
            </p:nvGraphicFramePr>
            <p:xfrm>
              <a:off x="6044031" y="1358583"/>
              <a:ext cx="1510107"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90575">
                      <a:extLst>
                        <a:ext uri="{9D8B030D-6E8A-4147-A177-3AD203B41FA5}">
                          <a16:colId xmlns:a16="http://schemas.microsoft.com/office/drawing/2014/main" val="1839546070"/>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4</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18" name="Table 7">
                <a:extLst>
                  <a:ext uri="{FF2B5EF4-FFF2-40B4-BE49-F238E27FC236}">
                    <a16:creationId xmlns:a16="http://schemas.microsoft.com/office/drawing/2014/main" id="{53CA5EA2-61B9-4E43-9785-CB8617A614D9}"/>
                  </a:ext>
                </a:extLst>
              </p:cNvPr>
              <p:cNvGraphicFramePr>
                <a:graphicFrameLocks noGrp="1"/>
              </p:cNvGraphicFramePr>
              <p:nvPr>
                <p:extLst>
                  <p:ext uri="{D42A27DB-BD31-4B8C-83A1-F6EECF244321}">
                    <p14:modId xmlns:p14="http://schemas.microsoft.com/office/powerpoint/2010/main" val="3747401969"/>
                  </p:ext>
                </p:extLst>
              </p:nvPr>
            </p:nvGraphicFramePr>
            <p:xfrm>
              <a:off x="6044031" y="1358583"/>
              <a:ext cx="1510107"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90575">
                      <a:extLst>
                        <a:ext uri="{9D8B030D-6E8A-4147-A177-3AD203B41FA5}">
                          <a16:colId xmlns:a16="http://schemas.microsoft.com/office/drawing/2014/main" val="1839546070"/>
                        </a:ext>
                      </a:extLst>
                    </a:gridCol>
                  </a:tblGrid>
                  <a:tr h="370840">
                    <a:tc>
                      <a:txBody>
                        <a:bodyPr/>
                        <a:lstStyle/>
                        <a:p>
                          <a:endParaRPr lang="en-SE"/>
                        </a:p>
                      </a:txBody>
                      <a:tcPr>
                        <a:blipFill>
                          <a:blip r:embed="rId8"/>
                          <a:stretch>
                            <a:fillRect l="-840" t="-1639" r="-112605" b="-324590"/>
                          </a:stretch>
                        </a:blipFill>
                      </a:tcPr>
                    </a:tc>
                    <a:tc>
                      <a:txBody>
                        <a:bodyPr/>
                        <a:lstStyle/>
                        <a:p>
                          <a:endParaRPr lang="en-SE"/>
                        </a:p>
                      </a:txBody>
                      <a:tcPr>
                        <a:blipFill>
                          <a:blip r:embed="rId8"/>
                          <a:stretch>
                            <a:fillRect l="-92308" t="-1639" r="-3077"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8"/>
                          <a:stretch>
                            <a:fillRect l="-840" t="-203279" r="-112605"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e 7">
                <a:extLst>
                  <a:ext uri="{FF2B5EF4-FFF2-40B4-BE49-F238E27FC236}">
                    <a16:creationId xmlns:a16="http://schemas.microsoft.com/office/drawing/2014/main" id="{A0F16604-B465-46E1-A438-EBB6BF259C21}"/>
                  </a:ext>
                </a:extLst>
              </p:cNvPr>
              <p:cNvGraphicFramePr>
                <a:graphicFrameLocks noGrp="1"/>
              </p:cNvGraphicFramePr>
              <p:nvPr>
                <p:extLst>
                  <p:ext uri="{D42A27DB-BD31-4B8C-83A1-F6EECF244321}">
                    <p14:modId xmlns:p14="http://schemas.microsoft.com/office/powerpoint/2010/main" val="2586688230"/>
                  </p:ext>
                </p:extLst>
              </p:nvPr>
            </p:nvGraphicFramePr>
            <p:xfrm>
              <a:off x="7733103" y="1347520"/>
              <a:ext cx="1510107"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90575">
                      <a:extLst>
                        <a:ext uri="{9D8B030D-6E8A-4147-A177-3AD203B41FA5}">
                          <a16:colId xmlns:a16="http://schemas.microsoft.com/office/drawing/2014/main" val="3665075080"/>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5</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20" name="Table 7">
                <a:extLst>
                  <a:ext uri="{FF2B5EF4-FFF2-40B4-BE49-F238E27FC236}">
                    <a16:creationId xmlns:a16="http://schemas.microsoft.com/office/drawing/2014/main" id="{A0F16604-B465-46E1-A438-EBB6BF259C21}"/>
                  </a:ext>
                </a:extLst>
              </p:cNvPr>
              <p:cNvGraphicFramePr>
                <a:graphicFrameLocks noGrp="1"/>
              </p:cNvGraphicFramePr>
              <p:nvPr>
                <p:extLst>
                  <p:ext uri="{D42A27DB-BD31-4B8C-83A1-F6EECF244321}">
                    <p14:modId xmlns:p14="http://schemas.microsoft.com/office/powerpoint/2010/main" val="2586688230"/>
                  </p:ext>
                </p:extLst>
              </p:nvPr>
            </p:nvGraphicFramePr>
            <p:xfrm>
              <a:off x="7733103" y="1347520"/>
              <a:ext cx="1510107"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90575">
                      <a:extLst>
                        <a:ext uri="{9D8B030D-6E8A-4147-A177-3AD203B41FA5}">
                          <a16:colId xmlns:a16="http://schemas.microsoft.com/office/drawing/2014/main" val="3665075080"/>
                        </a:ext>
                      </a:extLst>
                    </a:gridCol>
                  </a:tblGrid>
                  <a:tr h="370840">
                    <a:tc>
                      <a:txBody>
                        <a:bodyPr/>
                        <a:lstStyle/>
                        <a:p>
                          <a:endParaRPr lang="en-SE"/>
                        </a:p>
                      </a:txBody>
                      <a:tcPr>
                        <a:blipFill>
                          <a:blip r:embed="rId9"/>
                          <a:stretch>
                            <a:fillRect l="-840" t="-1639" r="-112605" b="-324590"/>
                          </a:stretch>
                        </a:blipFill>
                      </a:tcPr>
                    </a:tc>
                    <a:tc>
                      <a:txBody>
                        <a:bodyPr/>
                        <a:lstStyle/>
                        <a:p>
                          <a:endParaRPr lang="en-SE"/>
                        </a:p>
                      </a:txBody>
                      <a:tcPr>
                        <a:blipFill>
                          <a:blip r:embed="rId9"/>
                          <a:stretch>
                            <a:fillRect l="-92308" t="-1639" r="-3077"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9"/>
                          <a:stretch>
                            <a:fillRect l="-840" t="-201639" r="-112605" b="-124590"/>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2" name="Table 7">
                <a:extLst>
                  <a:ext uri="{FF2B5EF4-FFF2-40B4-BE49-F238E27FC236}">
                    <a16:creationId xmlns:a16="http://schemas.microsoft.com/office/drawing/2014/main" id="{339F3277-F6A9-4BBD-85F8-FA52FC9404C3}"/>
                  </a:ext>
                </a:extLst>
              </p:cNvPr>
              <p:cNvGraphicFramePr>
                <a:graphicFrameLocks noGrp="1"/>
              </p:cNvGraphicFramePr>
              <p:nvPr>
                <p:extLst>
                  <p:ext uri="{D42A27DB-BD31-4B8C-83A1-F6EECF244321}">
                    <p14:modId xmlns:p14="http://schemas.microsoft.com/office/powerpoint/2010/main" val="4116075508"/>
                  </p:ext>
                </p:extLst>
              </p:nvPr>
            </p:nvGraphicFramePr>
            <p:xfrm>
              <a:off x="835634" y="3669190"/>
              <a:ext cx="1493229"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1</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22" name="Table 7">
                <a:extLst>
                  <a:ext uri="{FF2B5EF4-FFF2-40B4-BE49-F238E27FC236}">
                    <a16:creationId xmlns:a16="http://schemas.microsoft.com/office/drawing/2014/main" id="{339F3277-F6A9-4BBD-85F8-FA52FC9404C3}"/>
                  </a:ext>
                </a:extLst>
              </p:cNvPr>
              <p:cNvGraphicFramePr>
                <a:graphicFrameLocks noGrp="1"/>
              </p:cNvGraphicFramePr>
              <p:nvPr>
                <p:extLst>
                  <p:ext uri="{D42A27DB-BD31-4B8C-83A1-F6EECF244321}">
                    <p14:modId xmlns:p14="http://schemas.microsoft.com/office/powerpoint/2010/main" val="4116075508"/>
                  </p:ext>
                </p:extLst>
              </p:nvPr>
            </p:nvGraphicFramePr>
            <p:xfrm>
              <a:off x="835634" y="3669190"/>
              <a:ext cx="1493229" cy="148336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tblGrid>
                  <a:tr h="370840">
                    <a:tc>
                      <a:txBody>
                        <a:bodyPr/>
                        <a:lstStyle/>
                        <a:p>
                          <a:endParaRPr lang="en-SE"/>
                        </a:p>
                      </a:txBody>
                      <a:tcPr>
                        <a:blipFill>
                          <a:blip r:embed="rId10"/>
                          <a:stretch>
                            <a:fillRect l="-840" t="-1639" r="-110084" b="-324590"/>
                          </a:stretch>
                        </a:blipFill>
                      </a:tcPr>
                    </a:tc>
                    <a:tc>
                      <a:txBody>
                        <a:bodyPr/>
                        <a:lstStyle/>
                        <a:p>
                          <a:endParaRPr lang="en-SE"/>
                        </a:p>
                      </a:txBody>
                      <a:tcPr>
                        <a:blipFill>
                          <a:blip r:embed="rId10"/>
                          <a:stretch>
                            <a:fillRect l="-94488" t="-1639" r="-3150"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10"/>
                          <a:stretch>
                            <a:fillRect l="-840" t="-203279" r="-110084"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1</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4" name="Table 7">
                <a:extLst>
                  <a:ext uri="{FF2B5EF4-FFF2-40B4-BE49-F238E27FC236}">
                    <a16:creationId xmlns:a16="http://schemas.microsoft.com/office/drawing/2014/main" id="{26B869D7-F34E-402F-8B4E-A522AABDA142}"/>
                  </a:ext>
                </a:extLst>
              </p:cNvPr>
              <p:cNvGraphicFramePr>
                <a:graphicFrameLocks noGrp="1"/>
              </p:cNvGraphicFramePr>
              <p:nvPr>
                <p:extLst>
                  <p:ext uri="{D42A27DB-BD31-4B8C-83A1-F6EECF244321}">
                    <p14:modId xmlns:p14="http://schemas.microsoft.com/office/powerpoint/2010/main" val="3824492114"/>
                  </p:ext>
                </p:extLst>
              </p:nvPr>
            </p:nvGraphicFramePr>
            <p:xfrm>
              <a:off x="4341080" y="3669190"/>
              <a:ext cx="1512821" cy="1483360"/>
            </p:xfrm>
            <a:graphic>
              <a:graphicData uri="http://schemas.openxmlformats.org/drawingml/2006/table">
                <a:tbl>
                  <a:tblPr firstRow="1" bandRow="1">
                    <a:tableStyleId>{5C22544A-7EE6-4342-B048-85BDC9FD1C3A}</a:tableStyleId>
                  </a:tblPr>
                  <a:tblGrid>
                    <a:gridCol w="961730">
                      <a:extLst>
                        <a:ext uri="{9D8B030D-6E8A-4147-A177-3AD203B41FA5}">
                          <a16:colId xmlns:a16="http://schemas.microsoft.com/office/drawing/2014/main" val="1411102444"/>
                        </a:ext>
                      </a:extLst>
                    </a:gridCol>
                    <a:gridCol w="551091">
                      <a:extLst>
                        <a:ext uri="{9D8B030D-6E8A-4147-A177-3AD203B41FA5}">
                          <a16:colId xmlns:a16="http://schemas.microsoft.com/office/drawing/2014/main" val="273080797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i="0" smtClean="0">
                                    <a:latin typeface="Cambria Math" panose="02040503050406030204" pitchFamily="18" charset="0"/>
                                  </a:rPr>
                                  <m:t>[</m:t>
                                </m:r>
                                <m:r>
                                  <m:rPr>
                                    <m:sty m:val="p"/>
                                  </m:rPr>
                                  <a:rPr lang="en-GB" b="0" i="0" smtClean="0">
                                    <a:latin typeface="Cambria Math" panose="02040503050406030204" pitchFamily="18" charset="0"/>
                                  </a:rPr>
                                  <m:t>x</m:t>
                                </m:r>
                                <m:r>
                                  <a:rPr lang="en-GB" b="1"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r>
                                  <a:rPr lang="en-GB" b="0" i="0" smtClean="0">
                                    <a:latin typeface="Cambria Math" panose="02040503050406030204" pitchFamily="18" charset="0"/>
                                  </a:rPr>
                                  <m:t>]</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24" name="Table 7">
                <a:extLst>
                  <a:ext uri="{FF2B5EF4-FFF2-40B4-BE49-F238E27FC236}">
                    <a16:creationId xmlns:a16="http://schemas.microsoft.com/office/drawing/2014/main" id="{26B869D7-F34E-402F-8B4E-A522AABDA142}"/>
                  </a:ext>
                </a:extLst>
              </p:cNvPr>
              <p:cNvGraphicFramePr>
                <a:graphicFrameLocks noGrp="1"/>
              </p:cNvGraphicFramePr>
              <p:nvPr>
                <p:extLst>
                  <p:ext uri="{D42A27DB-BD31-4B8C-83A1-F6EECF244321}">
                    <p14:modId xmlns:p14="http://schemas.microsoft.com/office/powerpoint/2010/main" val="3824492114"/>
                  </p:ext>
                </p:extLst>
              </p:nvPr>
            </p:nvGraphicFramePr>
            <p:xfrm>
              <a:off x="4341080" y="3669190"/>
              <a:ext cx="1512821" cy="1483360"/>
            </p:xfrm>
            <a:graphic>
              <a:graphicData uri="http://schemas.openxmlformats.org/drawingml/2006/table">
                <a:tbl>
                  <a:tblPr firstRow="1" bandRow="1">
                    <a:tableStyleId>{5C22544A-7EE6-4342-B048-85BDC9FD1C3A}</a:tableStyleId>
                  </a:tblPr>
                  <a:tblGrid>
                    <a:gridCol w="961730">
                      <a:extLst>
                        <a:ext uri="{9D8B030D-6E8A-4147-A177-3AD203B41FA5}">
                          <a16:colId xmlns:a16="http://schemas.microsoft.com/office/drawing/2014/main" val="1411102444"/>
                        </a:ext>
                      </a:extLst>
                    </a:gridCol>
                    <a:gridCol w="551091">
                      <a:extLst>
                        <a:ext uri="{9D8B030D-6E8A-4147-A177-3AD203B41FA5}">
                          <a16:colId xmlns:a16="http://schemas.microsoft.com/office/drawing/2014/main" val="2730807971"/>
                        </a:ext>
                      </a:extLst>
                    </a:gridCol>
                  </a:tblGrid>
                  <a:tr h="370840">
                    <a:tc>
                      <a:txBody>
                        <a:bodyPr/>
                        <a:lstStyle/>
                        <a:p>
                          <a:endParaRPr lang="en-SE"/>
                        </a:p>
                      </a:txBody>
                      <a:tcPr>
                        <a:blipFill>
                          <a:blip r:embed="rId11"/>
                          <a:stretch>
                            <a:fillRect l="-633" t="-1639" r="-60127" b="-324590"/>
                          </a:stretch>
                        </a:blipFill>
                      </a:tcPr>
                    </a:tc>
                    <a:tc>
                      <a:txBody>
                        <a:bodyPr/>
                        <a:lstStyle/>
                        <a:p>
                          <a:endParaRPr lang="en-SE"/>
                        </a:p>
                      </a:txBody>
                      <a:tcPr>
                        <a:blipFill>
                          <a:blip r:embed="rId11"/>
                          <a:stretch>
                            <a:fillRect l="-174725" t="-1639" r="-4396"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11"/>
                          <a:stretch>
                            <a:fillRect l="-633" t="-203279" r="-60127"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7">
                <a:extLst>
                  <a:ext uri="{FF2B5EF4-FFF2-40B4-BE49-F238E27FC236}">
                    <a16:creationId xmlns:a16="http://schemas.microsoft.com/office/drawing/2014/main" id="{8CE19D54-82E6-42B8-AC1C-6B1B6E60914A}"/>
                  </a:ext>
                </a:extLst>
              </p:cNvPr>
              <p:cNvGraphicFramePr>
                <a:graphicFrameLocks noGrp="1"/>
              </p:cNvGraphicFramePr>
              <p:nvPr>
                <p:extLst>
                  <p:ext uri="{D42A27DB-BD31-4B8C-83A1-F6EECF244321}">
                    <p14:modId xmlns:p14="http://schemas.microsoft.com/office/powerpoint/2010/main" val="209354122"/>
                  </p:ext>
                </p:extLst>
              </p:nvPr>
            </p:nvGraphicFramePr>
            <p:xfrm>
              <a:off x="6067425" y="3693479"/>
              <a:ext cx="1657350" cy="1483360"/>
            </p:xfrm>
            <a:graphic>
              <a:graphicData uri="http://schemas.openxmlformats.org/drawingml/2006/table">
                <a:tbl>
                  <a:tblPr firstRow="1" bandRow="1">
                    <a:tableStyleId>{5C22544A-7EE6-4342-B048-85BDC9FD1C3A}</a:tableStyleId>
                  </a:tblPr>
                  <a:tblGrid>
                    <a:gridCol w="1238250">
                      <a:extLst>
                        <a:ext uri="{9D8B030D-6E8A-4147-A177-3AD203B41FA5}">
                          <a16:colId xmlns:a16="http://schemas.microsoft.com/office/drawing/2014/main" val="1411102444"/>
                        </a:ext>
                      </a:extLst>
                    </a:gridCol>
                    <a:gridCol w="419100">
                      <a:extLst>
                        <a:ext uri="{9D8B030D-6E8A-4147-A177-3AD203B41FA5}">
                          <a16:colId xmlns:a16="http://schemas.microsoft.com/office/drawing/2014/main" val="1839546070"/>
                        </a:ext>
                      </a:extLst>
                    </a:gridCol>
                  </a:tblGrid>
                  <a:tr h="370840">
                    <a:tc>
                      <a:txBody>
                        <a:bodyPr/>
                        <a:lstStyle/>
                        <a:p>
                          <a:pPr/>
                          <a14:m>
                            <m:oMathPara xmlns:m="http://schemas.openxmlformats.org/officeDocument/2006/math">
                              <m:oMathParaPr>
                                <m:jc m:val="centerGroup"/>
                              </m:oMathParaPr>
                              <m:oMath xmlns:m="http://schemas.openxmlformats.org/officeDocument/2006/math">
                                <m:r>
                                  <a:rPr lang="en-GB" b="0" i="0" smtClean="0">
                                    <a:latin typeface="Cambria Math" panose="02040503050406030204" pitchFamily="18" charset="0"/>
                                  </a:rPr>
                                  <m:t>[</m:t>
                                </m:r>
                                <m:r>
                                  <m:rPr>
                                    <m:sty m:val="p"/>
                                  </m:rPr>
                                  <a:rPr lang="en-GB" b="0" i="0" smtClean="0">
                                    <a:latin typeface="Cambria Math" panose="02040503050406030204" pitchFamily="18" charset="0"/>
                                  </a:rPr>
                                  <m:t>x</m:t>
                                </m:r>
                                <m:r>
                                  <a:rPr lang="en-GB" b="1"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r>
                                  <a:rPr lang="en-GB" b="0"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r>
                                  <a:rPr lang="en-GB" b="0" i="0" smtClean="0">
                                    <a:latin typeface="Cambria Math" panose="02040503050406030204" pitchFamily="18" charset="0"/>
                                  </a:rPr>
                                  <m:t>]</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4</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26" name="Table 7">
                <a:extLst>
                  <a:ext uri="{FF2B5EF4-FFF2-40B4-BE49-F238E27FC236}">
                    <a16:creationId xmlns:a16="http://schemas.microsoft.com/office/drawing/2014/main" id="{8CE19D54-82E6-42B8-AC1C-6B1B6E60914A}"/>
                  </a:ext>
                </a:extLst>
              </p:cNvPr>
              <p:cNvGraphicFramePr>
                <a:graphicFrameLocks noGrp="1"/>
              </p:cNvGraphicFramePr>
              <p:nvPr>
                <p:extLst>
                  <p:ext uri="{D42A27DB-BD31-4B8C-83A1-F6EECF244321}">
                    <p14:modId xmlns:p14="http://schemas.microsoft.com/office/powerpoint/2010/main" val="209354122"/>
                  </p:ext>
                </p:extLst>
              </p:nvPr>
            </p:nvGraphicFramePr>
            <p:xfrm>
              <a:off x="6067425" y="3693479"/>
              <a:ext cx="1657350" cy="1483360"/>
            </p:xfrm>
            <a:graphic>
              <a:graphicData uri="http://schemas.openxmlformats.org/drawingml/2006/table">
                <a:tbl>
                  <a:tblPr firstRow="1" bandRow="1">
                    <a:tableStyleId>{5C22544A-7EE6-4342-B048-85BDC9FD1C3A}</a:tableStyleId>
                  </a:tblPr>
                  <a:tblGrid>
                    <a:gridCol w="1238250">
                      <a:extLst>
                        <a:ext uri="{9D8B030D-6E8A-4147-A177-3AD203B41FA5}">
                          <a16:colId xmlns:a16="http://schemas.microsoft.com/office/drawing/2014/main" val="1411102444"/>
                        </a:ext>
                      </a:extLst>
                    </a:gridCol>
                    <a:gridCol w="419100">
                      <a:extLst>
                        <a:ext uri="{9D8B030D-6E8A-4147-A177-3AD203B41FA5}">
                          <a16:colId xmlns:a16="http://schemas.microsoft.com/office/drawing/2014/main" val="1839546070"/>
                        </a:ext>
                      </a:extLst>
                    </a:gridCol>
                  </a:tblGrid>
                  <a:tr h="370840">
                    <a:tc>
                      <a:txBody>
                        <a:bodyPr/>
                        <a:lstStyle/>
                        <a:p>
                          <a:endParaRPr lang="en-SE"/>
                        </a:p>
                      </a:txBody>
                      <a:tcPr>
                        <a:blipFill>
                          <a:blip r:embed="rId12"/>
                          <a:stretch>
                            <a:fillRect l="-490" t="-1639" r="-35784" b="-324590"/>
                          </a:stretch>
                        </a:blipFill>
                      </a:tcPr>
                    </a:tc>
                    <a:tc>
                      <a:txBody>
                        <a:bodyPr/>
                        <a:lstStyle/>
                        <a:p>
                          <a:endParaRPr lang="en-SE"/>
                        </a:p>
                      </a:txBody>
                      <a:tcPr>
                        <a:blipFill>
                          <a:blip r:embed="rId12"/>
                          <a:stretch>
                            <a:fillRect l="-297101" t="-1639" r="-5797"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12"/>
                          <a:stretch>
                            <a:fillRect l="-490" t="-203279" r="-35784"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3</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7">
                <a:extLst>
                  <a:ext uri="{FF2B5EF4-FFF2-40B4-BE49-F238E27FC236}">
                    <a16:creationId xmlns:a16="http://schemas.microsoft.com/office/drawing/2014/main" id="{D70C415E-D5B1-427B-AAEE-403FBA92B2C2}"/>
                  </a:ext>
                </a:extLst>
              </p:cNvPr>
              <p:cNvGraphicFramePr>
                <a:graphicFrameLocks noGrp="1"/>
              </p:cNvGraphicFramePr>
              <p:nvPr>
                <p:extLst>
                  <p:ext uri="{D42A27DB-BD31-4B8C-83A1-F6EECF244321}">
                    <p14:modId xmlns:p14="http://schemas.microsoft.com/office/powerpoint/2010/main" val="1930832292"/>
                  </p:ext>
                </p:extLst>
              </p:nvPr>
            </p:nvGraphicFramePr>
            <p:xfrm>
              <a:off x="7858247" y="3693479"/>
              <a:ext cx="2038228" cy="1483360"/>
            </p:xfrm>
            <a:graphic>
              <a:graphicData uri="http://schemas.openxmlformats.org/drawingml/2006/table">
                <a:tbl>
                  <a:tblPr firstRow="1" bandRow="1">
                    <a:tableStyleId>{5C22544A-7EE6-4342-B048-85BDC9FD1C3A}</a:tableStyleId>
                  </a:tblPr>
                  <a:tblGrid>
                    <a:gridCol w="1495303">
                      <a:extLst>
                        <a:ext uri="{9D8B030D-6E8A-4147-A177-3AD203B41FA5}">
                          <a16:colId xmlns:a16="http://schemas.microsoft.com/office/drawing/2014/main" val="1411102444"/>
                        </a:ext>
                      </a:extLst>
                    </a:gridCol>
                    <a:gridCol w="542925">
                      <a:extLst>
                        <a:ext uri="{9D8B030D-6E8A-4147-A177-3AD203B41FA5}">
                          <a16:colId xmlns:a16="http://schemas.microsoft.com/office/drawing/2014/main" val="36650750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b="0" i="0" smtClean="0">
                                    <a:latin typeface="Cambria Math" panose="02040503050406030204" pitchFamily="18" charset="0"/>
                                  </a:rPr>
                                  <m:t>[</m:t>
                                </m:r>
                                <m:r>
                                  <m:rPr>
                                    <m:sty m:val="p"/>
                                  </m:rPr>
                                  <a:rPr lang="en-GB" b="0" i="0" smtClean="0">
                                    <a:latin typeface="Cambria Math" panose="02040503050406030204" pitchFamily="18" charset="0"/>
                                  </a:rPr>
                                  <m:t>x</m:t>
                                </m:r>
                                <m:r>
                                  <a:rPr lang="en-GB" b="1"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r>
                                  <a:rPr lang="en-GB" b="1"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r>
                                  <a:rPr lang="en-GB" b="1" i="1" smtClean="0">
                                    <a:latin typeface="Cambria Math" panose="02040503050406030204" pitchFamily="18" charset="0"/>
                                  </a:rPr>
                                  <m:t> </m:t>
                                </m:r>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4</m:t>
                                    </m:r>
                                  </m:sub>
                                </m:sSub>
                                <m:r>
                                  <a:rPr lang="en-GB" b="0" i="0" smtClean="0">
                                    <a:latin typeface="Cambria Math" panose="02040503050406030204" pitchFamily="18" charset="0"/>
                                  </a:rPr>
                                  <m:t>]</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5</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GB" i="1" smtClean="0">
                                    <a:latin typeface="Cambria Math" panose="02040503050406030204" pitchFamily="18" charset="0"/>
                                  </a:rPr>
                                  <m:t>…</m:t>
                                </m:r>
                              </m:oMath>
                            </m:oMathPara>
                          </a14:m>
                          <a:endParaRPr lang="en-US" dirty="0"/>
                        </a:p>
                      </a:txBody>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28" name="Table 7">
                <a:extLst>
                  <a:ext uri="{FF2B5EF4-FFF2-40B4-BE49-F238E27FC236}">
                    <a16:creationId xmlns:a16="http://schemas.microsoft.com/office/drawing/2014/main" id="{D70C415E-D5B1-427B-AAEE-403FBA92B2C2}"/>
                  </a:ext>
                </a:extLst>
              </p:cNvPr>
              <p:cNvGraphicFramePr>
                <a:graphicFrameLocks noGrp="1"/>
              </p:cNvGraphicFramePr>
              <p:nvPr>
                <p:extLst>
                  <p:ext uri="{D42A27DB-BD31-4B8C-83A1-F6EECF244321}">
                    <p14:modId xmlns:p14="http://schemas.microsoft.com/office/powerpoint/2010/main" val="1930832292"/>
                  </p:ext>
                </p:extLst>
              </p:nvPr>
            </p:nvGraphicFramePr>
            <p:xfrm>
              <a:off x="7858247" y="3693479"/>
              <a:ext cx="2038228" cy="1483360"/>
            </p:xfrm>
            <a:graphic>
              <a:graphicData uri="http://schemas.openxmlformats.org/drawingml/2006/table">
                <a:tbl>
                  <a:tblPr firstRow="1" bandRow="1">
                    <a:tableStyleId>{5C22544A-7EE6-4342-B048-85BDC9FD1C3A}</a:tableStyleId>
                  </a:tblPr>
                  <a:tblGrid>
                    <a:gridCol w="1495303">
                      <a:extLst>
                        <a:ext uri="{9D8B030D-6E8A-4147-A177-3AD203B41FA5}">
                          <a16:colId xmlns:a16="http://schemas.microsoft.com/office/drawing/2014/main" val="1411102444"/>
                        </a:ext>
                      </a:extLst>
                    </a:gridCol>
                    <a:gridCol w="542925">
                      <a:extLst>
                        <a:ext uri="{9D8B030D-6E8A-4147-A177-3AD203B41FA5}">
                          <a16:colId xmlns:a16="http://schemas.microsoft.com/office/drawing/2014/main" val="3665075080"/>
                        </a:ext>
                      </a:extLst>
                    </a:gridCol>
                  </a:tblGrid>
                  <a:tr h="370840">
                    <a:tc>
                      <a:txBody>
                        <a:bodyPr/>
                        <a:lstStyle/>
                        <a:p>
                          <a:endParaRPr lang="en-SE"/>
                        </a:p>
                      </a:txBody>
                      <a:tcPr>
                        <a:blipFill>
                          <a:blip r:embed="rId13"/>
                          <a:stretch>
                            <a:fillRect l="-407" t="-1639" r="-37805" b="-324590"/>
                          </a:stretch>
                        </a:blipFill>
                      </a:tcPr>
                    </a:tc>
                    <a:tc>
                      <a:txBody>
                        <a:bodyPr/>
                        <a:lstStyle/>
                        <a:p>
                          <a:endParaRPr lang="en-SE"/>
                        </a:p>
                      </a:txBody>
                      <a:tcPr>
                        <a:blipFill>
                          <a:blip r:embed="rId13"/>
                          <a:stretch>
                            <a:fillRect l="-277528" t="-1639" r="-4494" b="-324590"/>
                          </a:stretch>
                        </a:blipFill>
                      </a:tcPr>
                    </a:tc>
                    <a:extLst>
                      <a:ext uri="{0D108BD9-81ED-4DB2-BD59-A6C34878D82A}">
                        <a16:rowId xmlns:a16="http://schemas.microsoft.com/office/drawing/2014/main" val="959142990"/>
                      </a:ext>
                    </a:extLst>
                  </a:tr>
                  <a:tr h="370840">
                    <a:tc>
                      <a:txBody>
                        <a:bodyPr/>
                        <a:lstStyle/>
                        <a:p>
                          <a:pPr algn="ctr"/>
                          <a:endParaRPr lang="en-US" dirty="0"/>
                        </a:p>
                      </a:txBody>
                      <a:tcPr/>
                    </a:tc>
                    <a:tc>
                      <a:txBody>
                        <a:bodyPr/>
                        <a:lstStyle/>
                        <a:p>
                          <a:pPr algn="ctr"/>
                          <a:r>
                            <a:rPr lang="en-GB" dirty="0"/>
                            <a:t>5</a:t>
                          </a:r>
                          <a:endParaRPr lang="en-US" dirty="0"/>
                        </a:p>
                      </a:txBody>
                      <a:tcPr/>
                    </a:tc>
                    <a:extLst>
                      <a:ext uri="{0D108BD9-81ED-4DB2-BD59-A6C34878D82A}">
                        <a16:rowId xmlns:a16="http://schemas.microsoft.com/office/drawing/2014/main" val="517433254"/>
                      </a:ext>
                    </a:extLst>
                  </a:tr>
                  <a:tr h="370840">
                    <a:tc>
                      <a:txBody>
                        <a:bodyPr/>
                        <a:lstStyle/>
                        <a:p>
                          <a:endParaRPr lang="en-SE"/>
                        </a:p>
                      </a:txBody>
                      <a:tcPr>
                        <a:blipFill>
                          <a:blip r:embed="rId13"/>
                          <a:stretch>
                            <a:fillRect l="-407" t="-203279" r="-37805" b="-122951"/>
                          </a:stretch>
                        </a:blipFill>
                      </a:tcPr>
                    </a:tc>
                    <a:tc>
                      <a:txBody>
                        <a:bodyPr/>
                        <a:lstStyle/>
                        <a:p>
                          <a:pPr algn="ctr"/>
                          <a:endParaRPr lang="en-US" dirty="0"/>
                        </a:p>
                      </a:txBody>
                      <a:tcPr/>
                    </a:tc>
                    <a:extLst>
                      <a:ext uri="{0D108BD9-81ED-4DB2-BD59-A6C34878D82A}">
                        <a16:rowId xmlns:a16="http://schemas.microsoft.com/office/drawing/2014/main" val="2235717422"/>
                      </a:ext>
                    </a:extLst>
                  </a:tr>
                  <a:tr h="370840">
                    <a:tc>
                      <a:txBody>
                        <a:bodyPr/>
                        <a:lstStyle/>
                        <a:p>
                          <a:pPr algn="ct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701ABAA-1EAB-4765-AC8B-5313C4DEB502}"/>
                  </a:ext>
                </a:extLst>
              </p:cNvPr>
              <p:cNvSpPr txBox="1"/>
              <p:nvPr/>
            </p:nvSpPr>
            <p:spPr>
              <a:xfrm>
                <a:off x="10048997" y="4448622"/>
                <a:ext cx="43871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p>
                <a:endParaRPr lang="en-US" dirty="0"/>
              </a:p>
            </p:txBody>
          </p:sp>
        </mc:Choice>
        <mc:Fallback xmlns="">
          <p:sp>
            <p:nvSpPr>
              <p:cNvPr id="30" name="TextBox 29">
                <a:extLst>
                  <a:ext uri="{FF2B5EF4-FFF2-40B4-BE49-F238E27FC236}">
                    <a16:creationId xmlns:a16="http://schemas.microsoft.com/office/drawing/2014/main" id="{6701ABAA-1EAB-4765-AC8B-5313C4DEB502}"/>
                  </a:ext>
                </a:extLst>
              </p:cNvPr>
              <p:cNvSpPr txBox="1">
                <a:spLocks noRot="1" noChangeAspect="1" noMove="1" noResize="1" noEditPoints="1" noAdjustHandles="1" noChangeArrowheads="1" noChangeShapeType="1" noTextEdit="1"/>
              </p:cNvSpPr>
              <p:nvPr/>
            </p:nvSpPr>
            <p:spPr>
              <a:xfrm>
                <a:off x="10048997" y="4448622"/>
                <a:ext cx="438710" cy="646331"/>
              </a:xfrm>
              <a:prstGeom prst="rect">
                <a:avLst/>
              </a:prstGeom>
              <a:blipFill>
                <a:blip r:embed="rId14"/>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2EBE2D36-3B0E-4513-AF42-258767A2C197}"/>
              </a:ext>
            </a:extLst>
          </p:cNvPr>
          <p:cNvSpPr>
            <a:spLocks noGrp="1"/>
          </p:cNvSpPr>
          <p:nvPr>
            <p:ph type="sldNum" sz="quarter" idx="12"/>
          </p:nvPr>
        </p:nvSpPr>
        <p:spPr/>
        <p:txBody>
          <a:bodyPr/>
          <a:lstStyle/>
          <a:p>
            <a:fld id="{96C155CA-F9E4-4B7B-8778-BBE3591DE223}" type="slidenum">
              <a:rPr lang="en-US" smtClean="0"/>
              <a:t>21</a:t>
            </a:fld>
            <a:endParaRPr lang="en-US" dirty="0"/>
          </a:p>
        </p:txBody>
      </p:sp>
    </p:spTree>
    <p:extLst>
      <p:ext uri="{BB962C8B-B14F-4D97-AF65-F5344CB8AC3E}">
        <p14:creationId xmlns:p14="http://schemas.microsoft.com/office/powerpoint/2010/main" val="25198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3076576"/>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Label Powerset:</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19100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MULTI-LABEL PROBLEMS</a:t>
            </a:r>
            <a:endParaRPr lang="en-US" sz="8000" b="1"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D5ABF70-D8CE-4CF8-A6BE-2A93EA347A1C}"/>
                  </a:ext>
                </a:extLst>
              </p:cNvPr>
              <p:cNvSpPr txBox="1"/>
              <p:nvPr/>
            </p:nvSpPr>
            <p:spPr>
              <a:xfrm>
                <a:off x="9324695" y="2078112"/>
                <a:ext cx="43871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p>
                <a:endParaRPr lang="en-US" dirty="0"/>
              </a:p>
            </p:txBody>
          </p:sp>
        </mc:Choice>
        <mc:Fallback xmlns="">
          <p:sp>
            <p:nvSpPr>
              <p:cNvPr id="14" name="TextBox 13">
                <a:extLst>
                  <a:ext uri="{FF2B5EF4-FFF2-40B4-BE49-F238E27FC236}">
                    <a16:creationId xmlns:a16="http://schemas.microsoft.com/office/drawing/2014/main" id="{5D5ABF70-D8CE-4CF8-A6BE-2A93EA347A1C}"/>
                  </a:ext>
                </a:extLst>
              </p:cNvPr>
              <p:cNvSpPr txBox="1">
                <a:spLocks noRot="1" noChangeAspect="1" noMove="1" noResize="1" noEditPoints="1" noAdjustHandles="1" noChangeArrowheads="1" noChangeShapeType="1" noTextEdit="1"/>
              </p:cNvSpPr>
              <p:nvPr/>
            </p:nvSpPr>
            <p:spPr>
              <a:xfrm>
                <a:off x="9324695" y="2078112"/>
                <a:ext cx="438710" cy="6463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7">
                <a:extLst>
                  <a:ext uri="{FF2B5EF4-FFF2-40B4-BE49-F238E27FC236}">
                    <a16:creationId xmlns:a16="http://schemas.microsoft.com/office/drawing/2014/main" id="{AEECEABF-57C2-4F31-8179-9B255658CAC1}"/>
                  </a:ext>
                </a:extLst>
              </p:cNvPr>
              <p:cNvGraphicFramePr>
                <a:graphicFrameLocks noGrp="1"/>
              </p:cNvGraphicFramePr>
              <p:nvPr>
                <p:extLst>
                  <p:ext uri="{D42A27DB-BD31-4B8C-83A1-F6EECF244321}">
                    <p14:modId xmlns:p14="http://schemas.microsoft.com/office/powerpoint/2010/main" val="3294561254"/>
                  </p:ext>
                </p:extLst>
              </p:nvPr>
            </p:nvGraphicFramePr>
            <p:xfrm>
              <a:off x="934548" y="1336432"/>
              <a:ext cx="5458803" cy="222504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4</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5</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pattFill prst="pct80">
                          <a:fgClr>
                            <a:schemeClr val="accent1"/>
                          </a:fgClr>
                          <a:bgClr>
                            <a:schemeClr val="bg1"/>
                          </a:bgClr>
                        </a:pattFill>
                      </a:tcPr>
                    </a:tc>
                    <a:extLst>
                      <a:ext uri="{0D108BD9-81ED-4DB2-BD59-A6C34878D82A}">
                        <a16:rowId xmlns:a16="http://schemas.microsoft.com/office/drawing/2014/main" val="9591429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517433254"/>
                      </a:ext>
                    </a:extLst>
                  </a:tr>
                  <a:tr h="370840">
                    <a:tc>
                      <a:txBody>
                        <a:bodyPr/>
                        <a:lstStyle/>
                        <a:p>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2235717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tc>
                      <a:txBody>
                        <a:bodyPr/>
                        <a:lstStyle/>
                        <a:p>
                          <a:pPr algn="ctr"/>
                          <a:r>
                            <a:rPr lang="en-GB" dirty="0"/>
                            <a:t>1</a:t>
                          </a:r>
                          <a:endParaRPr lang="en-US" dirty="0"/>
                        </a:p>
                      </a:txBody>
                      <a:tcPr/>
                    </a:tc>
                    <a:tc>
                      <a:txBody>
                        <a:bodyPr/>
                        <a:lstStyle/>
                        <a:p>
                          <a:pPr algn="ctr"/>
                          <a:r>
                            <a:rPr lang="en-GB" dirty="0"/>
                            <a:t>0</a:t>
                          </a:r>
                          <a:endParaRPr lang="en-US" dirty="0"/>
                        </a:p>
                      </a:txBody>
                      <a:tcPr/>
                    </a:tc>
                    <a:tc>
                      <a:txBody>
                        <a:bodyPr/>
                        <a:lstStyle/>
                        <a:p>
                          <a:pPr algn="ctr"/>
                          <a:r>
                            <a:rPr lang="en-GB" dirty="0"/>
                            <a:t>4</a:t>
                          </a:r>
                          <a:endParaRPr lang="en-US" dirty="0"/>
                        </a:p>
                      </a:txBody>
                      <a:tcPr/>
                    </a:tc>
                    <a:tc>
                      <a:txBody>
                        <a:bodyPr/>
                        <a:lstStyle/>
                        <a:p>
                          <a:pPr algn="ctr"/>
                          <a:r>
                            <a:rPr lang="en-GB" dirty="0"/>
                            <a:t>3</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40901060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18609995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3985449983"/>
                      </a:ext>
                    </a:extLst>
                  </a:tr>
                </a:tbl>
              </a:graphicData>
            </a:graphic>
          </p:graphicFrame>
        </mc:Choice>
        <mc:Fallback xmlns="">
          <p:graphicFrame>
            <p:nvGraphicFramePr>
              <p:cNvPr id="2" name="Table 7">
                <a:extLst>
                  <a:ext uri="{FF2B5EF4-FFF2-40B4-BE49-F238E27FC236}">
                    <a16:creationId xmlns:a16="http://schemas.microsoft.com/office/drawing/2014/main" id="{AEECEABF-57C2-4F31-8179-9B255658CAC1}"/>
                  </a:ext>
                </a:extLst>
              </p:cNvPr>
              <p:cNvGraphicFramePr>
                <a:graphicFrameLocks noGrp="1"/>
              </p:cNvGraphicFramePr>
              <p:nvPr>
                <p:extLst>
                  <p:ext uri="{D42A27DB-BD31-4B8C-83A1-F6EECF244321}">
                    <p14:modId xmlns:p14="http://schemas.microsoft.com/office/powerpoint/2010/main" val="3294561254"/>
                  </p:ext>
                </p:extLst>
              </p:nvPr>
            </p:nvGraphicFramePr>
            <p:xfrm>
              <a:off x="934548" y="1336432"/>
              <a:ext cx="5458803" cy="222504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endParaRPr lang="en-SE"/>
                        </a:p>
                      </a:txBody>
                      <a:tcPr>
                        <a:blipFill>
                          <a:blip r:embed="rId3"/>
                          <a:stretch>
                            <a:fillRect l="-847" t="-1639" r="-662712" b="-522951"/>
                          </a:stretch>
                        </a:blipFill>
                      </a:tcPr>
                    </a:tc>
                    <a:tc>
                      <a:txBody>
                        <a:bodyPr/>
                        <a:lstStyle/>
                        <a:p>
                          <a:endParaRPr lang="en-SE"/>
                        </a:p>
                      </a:txBody>
                      <a:tcPr>
                        <a:blipFill>
                          <a:blip r:embed="rId3"/>
                          <a:stretch>
                            <a:fillRect l="-93701" t="-1639" r="-515748" b="-522951"/>
                          </a:stretch>
                        </a:blipFill>
                      </a:tcPr>
                    </a:tc>
                    <a:tc>
                      <a:txBody>
                        <a:bodyPr/>
                        <a:lstStyle/>
                        <a:p>
                          <a:endParaRPr lang="en-SE"/>
                        </a:p>
                      </a:txBody>
                      <a:tcPr>
                        <a:blipFill>
                          <a:blip r:embed="rId3"/>
                          <a:stretch>
                            <a:fillRect l="-173239" t="-1639" r="-361268" b="-522951"/>
                          </a:stretch>
                        </a:blipFill>
                      </a:tcPr>
                    </a:tc>
                    <a:tc>
                      <a:txBody>
                        <a:bodyPr/>
                        <a:lstStyle/>
                        <a:p>
                          <a:endParaRPr lang="en-SE"/>
                        </a:p>
                      </a:txBody>
                      <a:tcPr>
                        <a:blipFill>
                          <a:blip r:embed="rId3"/>
                          <a:stretch>
                            <a:fillRect l="-298462" t="-1639" r="-294615" b="-522951"/>
                          </a:stretch>
                        </a:blipFill>
                      </a:tcPr>
                    </a:tc>
                    <a:tc>
                      <a:txBody>
                        <a:bodyPr/>
                        <a:lstStyle/>
                        <a:p>
                          <a:endParaRPr lang="en-SE"/>
                        </a:p>
                      </a:txBody>
                      <a:tcPr>
                        <a:blipFill>
                          <a:blip r:embed="rId3"/>
                          <a:stretch>
                            <a:fillRect l="-398462" t="-1639" r="-194615" b="-522951"/>
                          </a:stretch>
                        </a:blipFill>
                      </a:tcPr>
                    </a:tc>
                    <a:tc>
                      <a:txBody>
                        <a:bodyPr/>
                        <a:lstStyle/>
                        <a:p>
                          <a:endParaRPr lang="en-SE"/>
                        </a:p>
                      </a:txBody>
                      <a:tcPr>
                        <a:blipFill>
                          <a:blip r:embed="rId3"/>
                          <a:stretch>
                            <a:fillRect l="-498462" t="-1639" r="-94615" b="-522951"/>
                          </a:stretch>
                        </a:blipFill>
                      </a:tcPr>
                    </a:tc>
                    <a:tc>
                      <a:txBody>
                        <a:bodyPr/>
                        <a:lstStyle/>
                        <a:p>
                          <a:endParaRPr lang="en-SE"/>
                        </a:p>
                      </a:txBody>
                      <a:tcPr>
                        <a:blipFill>
                          <a:blip r:embed="rId3"/>
                          <a:stretch>
                            <a:fillRect l="-653782" t="-1639" r="-3361" b="-522951"/>
                          </a:stretch>
                        </a:blipFill>
                      </a:tcPr>
                    </a:tc>
                    <a:extLst>
                      <a:ext uri="{0D108BD9-81ED-4DB2-BD59-A6C34878D82A}">
                        <a16:rowId xmlns:a16="http://schemas.microsoft.com/office/drawing/2014/main" val="9591429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517433254"/>
                      </a:ext>
                    </a:extLst>
                  </a:tr>
                  <a:tr h="370840">
                    <a:tc>
                      <a:txBody>
                        <a:bodyPr/>
                        <a:lstStyle/>
                        <a:p>
                          <a:pP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r>
                            <a:rPr lang="en-GB" dirty="0"/>
                            <a:t>3</a:t>
                          </a:r>
                          <a:endParaRPr lang="en-US" dirty="0"/>
                        </a:p>
                      </a:txBody>
                      <a:tcPr/>
                    </a:tc>
                    <a:tc>
                      <a:txBody>
                        <a:bodyPr/>
                        <a:lstStyle/>
                        <a:p>
                          <a:pPr algn="ctr"/>
                          <a:r>
                            <a:rPr lang="en-GB" dirty="0"/>
                            <a:t>0</a:t>
                          </a:r>
                          <a:endParaRPr lang="en-US" dirty="0"/>
                        </a:p>
                      </a:txBody>
                      <a:tcPr/>
                    </a:tc>
                    <a:tc>
                      <a:txBody>
                        <a:bodyPr/>
                        <a:lstStyle/>
                        <a:p>
                          <a:pPr algn="ctr"/>
                          <a:r>
                            <a:rPr lang="en-GB" dirty="0"/>
                            <a:t>5</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2235717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tc>
                      <a:txBody>
                        <a:bodyPr/>
                        <a:lstStyle/>
                        <a:p>
                          <a:pPr algn="ctr"/>
                          <a:r>
                            <a:rPr lang="en-GB" dirty="0"/>
                            <a:t>1</a:t>
                          </a:r>
                          <a:endParaRPr lang="en-US" dirty="0"/>
                        </a:p>
                      </a:txBody>
                      <a:tcPr/>
                    </a:tc>
                    <a:tc>
                      <a:txBody>
                        <a:bodyPr/>
                        <a:lstStyle/>
                        <a:p>
                          <a:pPr algn="ctr"/>
                          <a:r>
                            <a:rPr lang="en-GB" dirty="0"/>
                            <a:t>0</a:t>
                          </a:r>
                          <a:endParaRPr lang="en-US" dirty="0"/>
                        </a:p>
                      </a:txBody>
                      <a:tcPr/>
                    </a:tc>
                    <a:tc>
                      <a:txBody>
                        <a:bodyPr/>
                        <a:lstStyle/>
                        <a:p>
                          <a:pPr algn="ctr"/>
                          <a:r>
                            <a:rPr lang="en-GB" dirty="0"/>
                            <a:t>4</a:t>
                          </a:r>
                          <a:endParaRPr lang="en-US" dirty="0"/>
                        </a:p>
                      </a:txBody>
                      <a:tcPr/>
                    </a:tc>
                    <a:tc>
                      <a:txBody>
                        <a:bodyPr/>
                        <a:lstStyle/>
                        <a:p>
                          <a:pPr algn="ctr"/>
                          <a:r>
                            <a:rPr lang="en-GB" dirty="0"/>
                            <a:t>3</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40901060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18609995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1</a:t>
                          </a:r>
                          <a:endParaRPr lang="en-US" dirty="0"/>
                        </a:p>
                      </a:txBody>
                      <a:tcPr/>
                    </a:tc>
                    <a:tc>
                      <a:txBody>
                        <a:bodyPr/>
                        <a:lstStyle/>
                        <a:p>
                          <a:pPr algn="ctr"/>
                          <a:r>
                            <a:rPr lang="en-GB" dirty="0"/>
                            <a:t>6</a:t>
                          </a:r>
                          <a:endParaRPr lang="en-US" dirty="0"/>
                        </a:p>
                      </a:txBody>
                      <a:tcPr/>
                    </a:tc>
                    <a:tc>
                      <a:txBody>
                        <a:bodyPr/>
                        <a:lstStyle/>
                        <a:p>
                          <a:pPr algn="ctr"/>
                          <a:r>
                            <a:rPr lang="en-GB" dirty="0"/>
                            <a:t>0</a:t>
                          </a:r>
                          <a:endParaRPr lang="en-US" dirty="0"/>
                        </a:p>
                      </a:txBody>
                      <a:tcPr/>
                    </a:tc>
                    <a:tc>
                      <a:txBody>
                        <a:bodyPr/>
                        <a:lstStyle/>
                        <a:p>
                          <a:pPr algn="ctr"/>
                          <a:r>
                            <a:rPr lang="en-GB" dirty="0"/>
                            <a:t>3</a:t>
                          </a:r>
                          <a:endParaRPr lang="en-US" dirty="0"/>
                        </a:p>
                      </a:txBody>
                      <a:tcPr/>
                    </a:tc>
                    <a:tc>
                      <a:txBody>
                        <a:bodyPr/>
                        <a:lstStyle/>
                        <a:p>
                          <a:pPr algn="ctr"/>
                          <a:r>
                            <a:rPr lang="en-GB" dirty="0"/>
                            <a:t>2</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398544998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e 7">
                <a:extLst>
                  <a:ext uri="{FF2B5EF4-FFF2-40B4-BE49-F238E27FC236}">
                    <a16:creationId xmlns:a16="http://schemas.microsoft.com/office/drawing/2014/main" id="{8E99B623-38A7-407D-980B-14AD4C7ABD29}"/>
                  </a:ext>
                </a:extLst>
              </p:cNvPr>
              <p:cNvGraphicFramePr>
                <a:graphicFrameLocks noGrp="1"/>
              </p:cNvGraphicFramePr>
              <p:nvPr>
                <p:extLst>
                  <p:ext uri="{D42A27DB-BD31-4B8C-83A1-F6EECF244321}">
                    <p14:modId xmlns:p14="http://schemas.microsoft.com/office/powerpoint/2010/main" val="1710349216"/>
                  </p:ext>
                </p:extLst>
              </p:nvPr>
            </p:nvGraphicFramePr>
            <p:xfrm>
              <a:off x="934548" y="3895725"/>
              <a:ext cx="1493229" cy="222504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oMath>
                            </m:oMathPara>
                          </a14:m>
                          <a:endParaRPr lang="en-US" dirty="0"/>
                        </a:p>
                      </a:txBody>
                      <a:tcPr/>
                    </a:tc>
                    <a:extLst>
                      <a:ext uri="{0D108BD9-81ED-4DB2-BD59-A6C34878D82A}">
                        <a16:rowId xmlns:a16="http://schemas.microsoft.com/office/drawing/2014/main" val="9591429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2235717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1</a:t>
                          </a:r>
                          <a:endParaRPr lang="en-US" dirty="0"/>
                        </a:p>
                      </a:txBody>
                      <a:tcPr/>
                    </a:tc>
                    <a:extLst>
                      <a:ext uri="{0D108BD9-81ED-4DB2-BD59-A6C34878D82A}">
                        <a16:rowId xmlns:a16="http://schemas.microsoft.com/office/drawing/2014/main" val="40901060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18609995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3985449983"/>
                      </a:ext>
                    </a:extLst>
                  </a:tr>
                </a:tbl>
              </a:graphicData>
            </a:graphic>
          </p:graphicFrame>
        </mc:Choice>
        <mc:Fallback xmlns="">
          <p:graphicFrame>
            <p:nvGraphicFramePr>
              <p:cNvPr id="4" name="Table 7">
                <a:extLst>
                  <a:ext uri="{FF2B5EF4-FFF2-40B4-BE49-F238E27FC236}">
                    <a16:creationId xmlns:a16="http://schemas.microsoft.com/office/drawing/2014/main" id="{8E99B623-38A7-407D-980B-14AD4C7ABD29}"/>
                  </a:ext>
                </a:extLst>
              </p:cNvPr>
              <p:cNvGraphicFramePr>
                <a:graphicFrameLocks noGrp="1"/>
              </p:cNvGraphicFramePr>
              <p:nvPr>
                <p:extLst>
                  <p:ext uri="{D42A27DB-BD31-4B8C-83A1-F6EECF244321}">
                    <p14:modId xmlns:p14="http://schemas.microsoft.com/office/powerpoint/2010/main" val="1710349216"/>
                  </p:ext>
                </p:extLst>
              </p:nvPr>
            </p:nvGraphicFramePr>
            <p:xfrm>
              <a:off x="934548" y="3895725"/>
              <a:ext cx="1493229" cy="222504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tblGrid>
                  <a:tr h="370840">
                    <a:tc>
                      <a:txBody>
                        <a:bodyPr/>
                        <a:lstStyle/>
                        <a:p>
                          <a:endParaRPr lang="en-SE"/>
                        </a:p>
                      </a:txBody>
                      <a:tcPr>
                        <a:blipFill>
                          <a:blip r:embed="rId4"/>
                          <a:stretch>
                            <a:fillRect l="-840" t="-1639" r="-110084" b="-522951"/>
                          </a:stretch>
                        </a:blipFill>
                      </a:tcPr>
                    </a:tc>
                    <a:tc>
                      <a:txBody>
                        <a:bodyPr/>
                        <a:lstStyle/>
                        <a:p>
                          <a:endParaRPr lang="en-SE"/>
                        </a:p>
                      </a:txBody>
                      <a:tcPr>
                        <a:blipFill>
                          <a:blip r:embed="rId4"/>
                          <a:stretch>
                            <a:fillRect l="-94488" t="-1639" r="-3150" b="-522951"/>
                          </a:stretch>
                        </a:blipFill>
                      </a:tcPr>
                    </a:tc>
                    <a:extLst>
                      <a:ext uri="{0D108BD9-81ED-4DB2-BD59-A6C34878D82A}">
                        <a16:rowId xmlns:a16="http://schemas.microsoft.com/office/drawing/2014/main" val="9591429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517433254"/>
                      </a:ext>
                    </a:extLst>
                  </a:tr>
                  <a:tr h="370840">
                    <a:tc>
                      <a:txBody>
                        <a:bodyPr/>
                        <a:lstStyle/>
                        <a:p>
                          <a:endParaRPr lang="en-US" dirty="0"/>
                        </a:p>
                      </a:txBody>
                      <a:tcPr/>
                    </a:tc>
                    <a:tc>
                      <a:txBody>
                        <a:bodyPr/>
                        <a:lstStyle/>
                        <a:p>
                          <a:pPr algn="ctr"/>
                          <a:r>
                            <a:rPr lang="en-GB" dirty="0"/>
                            <a:t>0</a:t>
                          </a:r>
                          <a:endParaRPr lang="en-US" dirty="0"/>
                        </a:p>
                      </a:txBody>
                      <a:tcPr/>
                    </a:tc>
                    <a:extLst>
                      <a:ext uri="{0D108BD9-81ED-4DB2-BD59-A6C34878D82A}">
                        <a16:rowId xmlns:a16="http://schemas.microsoft.com/office/drawing/2014/main" val="2235717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1</a:t>
                          </a:r>
                          <a:endParaRPr lang="en-US" dirty="0"/>
                        </a:p>
                      </a:txBody>
                      <a:tcPr/>
                    </a:tc>
                    <a:extLst>
                      <a:ext uri="{0D108BD9-81ED-4DB2-BD59-A6C34878D82A}">
                        <a16:rowId xmlns:a16="http://schemas.microsoft.com/office/drawing/2014/main" val="40901060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18609995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extLst>
                      <a:ext uri="{0D108BD9-81ED-4DB2-BD59-A6C34878D82A}">
                        <a16:rowId xmlns:a16="http://schemas.microsoft.com/office/drawing/2014/main" val="3985449983"/>
                      </a:ext>
                    </a:extLst>
                  </a:tr>
                </a:tbl>
              </a:graphicData>
            </a:graphic>
          </p:graphicFrame>
        </mc:Fallback>
      </mc:AlternateContent>
      <p:sp>
        <p:nvSpPr>
          <p:cNvPr id="6" name="Slide Number Placeholder 5">
            <a:extLst>
              <a:ext uri="{FF2B5EF4-FFF2-40B4-BE49-F238E27FC236}">
                <a16:creationId xmlns:a16="http://schemas.microsoft.com/office/drawing/2014/main" id="{1828251C-88D0-4611-8EDD-B9A12FEE43A0}"/>
              </a:ext>
            </a:extLst>
          </p:cNvPr>
          <p:cNvSpPr>
            <a:spLocks noGrp="1"/>
          </p:cNvSpPr>
          <p:nvPr>
            <p:ph type="sldNum" sz="quarter" idx="12"/>
          </p:nvPr>
        </p:nvSpPr>
        <p:spPr/>
        <p:txBody>
          <a:bodyPr/>
          <a:lstStyle/>
          <a:p>
            <a:fld id="{96C155CA-F9E4-4B7B-8778-BBE3591DE223}" type="slidenum">
              <a:rPr lang="en-US" smtClean="0"/>
              <a:t>22</a:t>
            </a:fld>
            <a:endParaRPr lang="en-US" dirty="0"/>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DC61A3C3-E8FA-43C6-A69A-F38659D78779}"/>
                  </a:ext>
                </a:extLst>
              </p:cNvPr>
              <p:cNvGraphicFramePr>
                <a:graphicFrameLocks noGrp="1"/>
              </p:cNvGraphicFramePr>
              <p:nvPr>
                <p:extLst>
                  <p:ext uri="{D42A27DB-BD31-4B8C-83A1-F6EECF244321}">
                    <p14:modId xmlns:p14="http://schemas.microsoft.com/office/powerpoint/2010/main" val="2442568263"/>
                  </p:ext>
                </p:extLst>
              </p:nvPr>
            </p:nvGraphicFramePr>
            <p:xfrm>
              <a:off x="934547" y="1336432"/>
              <a:ext cx="5458803" cy="222504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x</m:t>
                                </m:r>
                              </m:oMath>
                            </m:oMathPara>
                          </a14:m>
                          <a:endParaRPr lang="en-US" b="0" i="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2</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3</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4</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5</m:t>
                                    </m:r>
                                  </m:sub>
                                </m:sSub>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oMath>
                            </m:oMathPara>
                          </a14:m>
                          <a:endParaRPr lang="en-US" dirty="0"/>
                        </a:p>
                      </a:txBody>
                      <a:tcPr>
                        <a:pattFill prst="pct80">
                          <a:fgClr>
                            <a:schemeClr val="accent1"/>
                          </a:fgClr>
                          <a:bgClr>
                            <a:schemeClr val="bg1"/>
                          </a:bgClr>
                        </a:pattFill>
                      </a:tcPr>
                    </a:tc>
                    <a:extLst>
                      <a:ext uri="{0D108BD9-81ED-4DB2-BD59-A6C34878D82A}">
                        <a16:rowId xmlns:a16="http://schemas.microsoft.com/office/drawing/2014/main" val="9591429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r>
                            <a:rPr lang="en-GB" dirty="0">
                              <a:highlight>
                                <a:srgbClr val="FFFF00"/>
                              </a:highlight>
                            </a:rPr>
                            <a:t>3</a:t>
                          </a:r>
                          <a:endParaRPr lang="en-US" dirty="0">
                            <a:highlight>
                              <a:srgbClr val="FFFF00"/>
                            </a:highlight>
                          </a:endParaRPr>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517433254"/>
                      </a:ext>
                    </a:extLst>
                  </a:tr>
                  <a:tr h="370840">
                    <a:tc>
                      <a:txBody>
                        <a:bodyPr/>
                        <a:lstStyle/>
                        <a:p>
                          <a:endParaRPr lang="en-US" dirty="0"/>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r>
                            <a:rPr lang="en-GB" dirty="0">
                              <a:highlight>
                                <a:srgbClr val="FFFF00"/>
                              </a:highlight>
                            </a:rPr>
                            <a:t>3</a:t>
                          </a:r>
                          <a:endParaRPr lang="en-US" dirty="0">
                            <a:highlight>
                              <a:srgbClr val="FFFF00"/>
                            </a:highlight>
                          </a:endParaRPr>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2235717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tc>
                      <a:txBody>
                        <a:bodyPr/>
                        <a:lstStyle/>
                        <a:p>
                          <a:pPr algn="ctr"/>
                          <a:r>
                            <a:rPr lang="en-GB" dirty="0"/>
                            <a:t>1</a:t>
                          </a:r>
                          <a:endParaRPr lang="en-US" dirty="0"/>
                        </a:p>
                      </a:txBody>
                      <a:tcPr/>
                    </a:tc>
                    <a:tc>
                      <a:txBody>
                        <a:bodyPr/>
                        <a:lstStyle/>
                        <a:p>
                          <a:pPr algn="ctr"/>
                          <a:r>
                            <a:rPr lang="en-GB" dirty="0"/>
                            <a:t>0</a:t>
                          </a:r>
                          <a:endParaRPr lang="en-US" dirty="0"/>
                        </a:p>
                      </a:txBody>
                      <a:tcPr/>
                    </a:tc>
                    <a:tc>
                      <a:txBody>
                        <a:bodyPr/>
                        <a:lstStyle/>
                        <a:p>
                          <a:pPr algn="ctr"/>
                          <a:r>
                            <a:rPr lang="en-GB" dirty="0"/>
                            <a:t>4</a:t>
                          </a:r>
                          <a:endParaRPr lang="en-US" dirty="0"/>
                        </a:p>
                      </a:txBody>
                      <a:tcPr/>
                    </a:tc>
                    <a:tc>
                      <a:txBody>
                        <a:bodyPr/>
                        <a:lstStyle/>
                        <a:p>
                          <a:pPr algn="ctr"/>
                          <a:r>
                            <a:rPr lang="en-GB" dirty="0"/>
                            <a:t>3</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40901060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highlight>
                                <a:srgbClr val="00FF00"/>
                              </a:highlight>
                            </a:rPr>
                            <a:t>1</a:t>
                          </a:r>
                          <a:endParaRPr lang="en-US" dirty="0">
                            <a:highlight>
                              <a:srgbClr val="00FF00"/>
                            </a:highlight>
                          </a:endParaRPr>
                        </a:p>
                      </a:txBody>
                      <a:tcPr/>
                    </a:tc>
                    <a:tc>
                      <a:txBody>
                        <a:bodyPr/>
                        <a:lstStyle/>
                        <a:p>
                          <a:pPr algn="ctr"/>
                          <a:r>
                            <a:rPr lang="en-GB" dirty="0">
                              <a:highlight>
                                <a:srgbClr val="00FF00"/>
                              </a:highlight>
                            </a:rPr>
                            <a:t>6</a:t>
                          </a:r>
                          <a:endParaRPr lang="en-US" dirty="0">
                            <a:highlight>
                              <a:srgbClr val="00FF00"/>
                            </a:highlight>
                          </a:endParaRPr>
                        </a:p>
                      </a:txBody>
                      <a:tcPr/>
                    </a:tc>
                    <a:tc>
                      <a:txBody>
                        <a:bodyPr/>
                        <a:lstStyle/>
                        <a:p>
                          <a:pPr algn="ctr"/>
                          <a:r>
                            <a:rPr lang="en-GB" dirty="0">
                              <a:highlight>
                                <a:srgbClr val="00FF00"/>
                              </a:highlight>
                            </a:rPr>
                            <a:t>0</a:t>
                          </a:r>
                          <a:endParaRPr lang="en-US" dirty="0">
                            <a:highlight>
                              <a:srgbClr val="00FF00"/>
                            </a:highlight>
                          </a:endParaRPr>
                        </a:p>
                      </a:txBody>
                      <a:tcPr/>
                    </a:tc>
                    <a:tc>
                      <a:txBody>
                        <a:bodyPr/>
                        <a:lstStyle/>
                        <a:p>
                          <a:pPr algn="ctr"/>
                          <a:r>
                            <a:rPr lang="en-GB" dirty="0">
                              <a:highlight>
                                <a:srgbClr val="00FF00"/>
                              </a:highlight>
                            </a:rPr>
                            <a:t>3</a:t>
                          </a:r>
                          <a:endParaRPr lang="en-US" dirty="0">
                            <a:highlight>
                              <a:srgbClr val="00FF00"/>
                            </a:highlight>
                          </a:endParaRPr>
                        </a:p>
                      </a:txBody>
                      <a:tcPr/>
                    </a:tc>
                    <a:tc>
                      <a:txBody>
                        <a:bodyPr/>
                        <a:lstStyle/>
                        <a:p>
                          <a:pPr algn="ctr"/>
                          <a:r>
                            <a:rPr lang="en-GB" dirty="0">
                              <a:highlight>
                                <a:srgbClr val="00FF00"/>
                              </a:highlight>
                            </a:rPr>
                            <a:t>2</a:t>
                          </a:r>
                          <a:endParaRPr lang="en-US" dirty="0">
                            <a:highlight>
                              <a:srgbClr val="00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18609995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highlight>
                                <a:srgbClr val="00FF00"/>
                              </a:highlight>
                            </a:rPr>
                            <a:t>1</a:t>
                          </a:r>
                          <a:endParaRPr lang="en-US" dirty="0">
                            <a:highlight>
                              <a:srgbClr val="00FF00"/>
                            </a:highlight>
                          </a:endParaRPr>
                        </a:p>
                      </a:txBody>
                      <a:tcPr/>
                    </a:tc>
                    <a:tc>
                      <a:txBody>
                        <a:bodyPr/>
                        <a:lstStyle/>
                        <a:p>
                          <a:pPr algn="ctr"/>
                          <a:r>
                            <a:rPr lang="en-GB" dirty="0">
                              <a:highlight>
                                <a:srgbClr val="00FF00"/>
                              </a:highlight>
                            </a:rPr>
                            <a:t>6</a:t>
                          </a:r>
                          <a:endParaRPr lang="en-US" dirty="0">
                            <a:highlight>
                              <a:srgbClr val="00FF00"/>
                            </a:highlight>
                          </a:endParaRPr>
                        </a:p>
                      </a:txBody>
                      <a:tcPr/>
                    </a:tc>
                    <a:tc>
                      <a:txBody>
                        <a:bodyPr/>
                        <a:lstStyle/>
                        <a:p>
                          <a:pPr algn="ctr"/>
                          <a:r>
                            <a:rPr lang="en-GB" dirty="0">
                              <a:highlight>
                                <a:srgbClr val="00FF00"/>
                              </a:highlight>
                            </a:rPr>
                            <a:t>0</a:t>
                          </a:r>
                          <a:endParaRPr lang="en-US" dirty="0">
                            <a:highlight>
                              <a:srgbClr val="00FF00"/>
                            </a:highlight>
                          </a:endParaRPr>
                        </a:p>
                      </a:txBody>
                      <a:tcPr/>
                    </a:tc>
                    <a:tc>
                      <a:txBody>
                        <a:bodyPr/>
                        <a:lstStyle/>
                        <a:p>
                          <a:pPr algn="ctr"/>
                          <a:r>
                            <a:rPr lang="en-GB" dirty="0">
                              <a:highlight>
                                <a:srgbClr val="00FF00"/>
                              </a:highlight>
                            </a:rPr>
                            <a:t>3</a:t>
                          </a:r>
                          <a:endParaRPr lang="en-US" dirty="0">
                            <a:highlight>
                              <a:srgbClr val="00FF00"/>
                            </a:highlight>
                          </a:endParaRPr>
                        </a:p>
                      </a:txBody>
                      <a:tcPr/>
                    </a:tc>
                    <a:tc>
                      <a:txBody>
                        <a:bodyPr/>
                        <a:lstStyle/>
                        <a:p>
                          <a:pPr algn="ctr"/>
                          <a:r>
                            <a:rPr lang="en-GB" dirty="0">
                              <a:highlight>
                                <a:srgbClr val="00FF00"/>
                              </a:highlight>
                            </a:rPr>
                            <a:t>2</a:t>
                          </a:r>
                          <a:endParaRPr lang="en-US" dirty="0">
                            <a:highlight>
                              <a:srgbClr val="00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3985449983"/>
                      </a:ext>
                    </a:extLst>
                  </a:tr>
                </a:tbl>
              </a:graphicData>
            </a:graphic>
          </p:graphicFrame>
        </mc:Choice>
        <mc:Fallback xmlns="">
          <p:graphicFrame>
            <p:nvGraphicFramePr>
              <p:cNvPr id="7" name="Table 7">
                <a:extLst>
                  <a:ext uri="{FF2B5EF4-FFF2-40B4-BE49-F238E27FC236}">
                    <a16:creationId xmlns:a16="http://schemas.microsoft.com/office/drawing/2014/main" id="{DC61A3C3-E8FA-43C6-A69A-F38659D78779}"/>
                  </a:ext>
                </a:extLst>
              </p:cNvPr>
              <p:cNvGraphicFramePr>
                <a:graphicFrameLocks noGrp="1"/>
              </p:cNvGraphicFramePr>
              <p:nvPr>
                <p:extLst>
                  <p:ext uri="{D42A27DB-BD31-4B8C-83A1-F6EECF244321}">
                    <p14:modId xmlns:p14="http://schemas.microsoft.com/office/powerpoint/2010/main" val="2442568263"/>
                  </p:ext>
                </p:extLst>
              </p:nvPr>
            </p:nvGraphicFramePr>
            <p:xfrm>
              <a:off x="934547" y="1336432"/>
              <a:ext cx="5458803" cy="2225040"/>
            </p:xfrm>
            <a:graphic>
              <a:graphicData uri="http://schemas.openxmlformats.org/drawingml/2006/table">
                <a:tbl>
                  <a:tblPr firstRow="1" bandRow="1">
                    <a:tableStyleId>{5C22544A-7EE6-4342-B048-85BDC9FD1C3A}</a:tableStyleId>
                  </a:tblPr>
                  <a:tblGrid>
                    <a:gridCol w="719532">
                      <a:extLst>
                        <a:ext uri="{9D8B030D-6E8A-4147-A177-3AD203B41FA5}">
                          <a16:colId xmlns:a16="http://schemas.microsoft.com/office/drawing/2014/main" val="1411102444"/>
                        </a:ext>
                      </a:extLst>
                    </a:gridCol>
                    <a:gridCol w="773697">
                      <a:extLst>
                        <a:ext uri="{9D8B030D-6E8A-4147-A177-3AD203B41FA5}">
                          <a16:colId xmlns:a16="http://schemas.microsoft.com/office/drawing/2014/main" val="4218452977"/>
                        </a:ext>
                      </a:extLst>
                    </a:gridCol>
                    <a:gridCol w="864061">
                      <a:extLst>
                        <a:ext uri="{9D8B030D-6E8A-4147-A177-3AD203B41FA5}">
                          <a16:colId xmlns:a16="http://schemas.microsoft.com/office/drawing/2014/main" val="3731466911"/>
                        </a:ext>
                      </a:extLst>
                    </a:gridCol>
                    <a:gridCol w="793289">
                      <a:extLst>
                        <a:ext uri="{9D8B030D-6E8A-4147-A177-3AD203B41FA5}">
                          <a16:colId xmlns:a16="http://schemas.microsoft.com/office/drawing/2014/main" val="2730807971"/>
                        </a:ext>
                      </a:extLst>
                    </a:gridCol>
                    <a:gridCol w="790575">
                      <a:extLst>
                        <a:ext uri="{9D8B030D-6E8A-4147-A177-3AD203B41FA5}">
                          <a16:colId xmlns:a16="http://schemas.microsoft.com/office/drawing/2014/main" val="1839546070"/>
                        </a:ext>
                      </a:extLst>
                    </a:gridCol>
                    <a:gridCol w="790575">
                      <a:extLst>
                        <a:ext uri="{9D8B030D-6E8A-4147-A177-3AD203B41FA5}">
                          <a16:colId xmlns:a16="http://schemas.microsoft.com/office/drawing/2014/main" val="3665075080"/>
                        </a:ext>
                      </a:extLst>
                    </a:gridCol>
                    <a:gridCol w="727074">
                      <a:extLst>
                        <a:ext uri="{9D8B030D-6E8A-4147-A177-3AD203B41FA5}">
                          <a16:colId xmlns:a16="http://schemas.microsoft.com/office/drawing/2014/main" val="3508590548"/>
                        </a:ext>
                      </a:extLst>
                    </a:gridCol>
                  </a:tblGrid>
                  <a:tr h="370840">
                    <a:tc>
                      <a:txBody>
                        <a:bodyPr/>
                        <a:lstStyle/>
                        <a:p>
                          <a:endParaRPr lang="en-SE"/>
                        </a:p>
                      </a:txBody>
                      <a:tcPr>
                        <a:blipFill>
                          <a:blip r:embed="rId5"/>
                          <a:stretch>
                            <a:fillRect l="-847" t="-1639" r="-662712" b="-522951"/>
                          </a:stretch>
                        </a:blipFill>
                      </a:tcPr>
                    </a:tc>
                    <a:tc>
                      <a:txBody>
                        <a:bodyPr/>
                        <a:lstStyle/>
                        <a:p>
                          <a:endParaRPr lang="en-SE"/>
                        </a:p>
                      </a:txBody>
                      <a:tcPr>
                        <a:blipFill>
                          <a:blip r:embed="rId5"/>
                          <a:stretch>
                            <a:fillRect l="-93701" t="-1639" r="-515748" b="-522951"/>
                          </a:stretch>
                        </a:blipFill>
                      </a:tcPr>
                    </a:tc>
                    <a:tc>
                      <a:txBody>
                        <a:bodyPr/>
                        <a:lstStyle/>
                        <a:p>
                          <a:endParaRPr lang="en-SE"/>
                        </a:p>
                      </a:txBody>
                      <a:tcPr>
                        <a:blipFill>
                          <a:blip r:embed="rId5"/>
                          <a:stretch>
                            <a:fillRect l="-173239" t="-1639" r="-361268" b="-522951"/>
                          </a:stretch>
                        </a:blipFill>
                      </a:tcPr>
                    </a:tc>
                    <a:tc>
                      <a:txBody>
                        <a:bodyPr/>
                        <a:lstStyle/>
                        <a:p>
                          <a:endParaRPr lang="en-SE"/>
                        </a:p>
                      </a:txBody>
                      <a:tcPr>
                        <a:blipFill>
                          <a:blip r:embed="rId5"/>
                          <a:stretch>
                            <a:fillRect l="-298462" t="-1639" r="-294615" b="-522951"/>
                          </a:stretch>
                        </a:blipFill>
                      </a:tcPr>
                    </a:tc>
                    <a:tc>
                      <a:txBody>
                        <a:bodyPr/>
                        <a:lstStyle/>
                        <a:p>
                          <a:endParaRPr lang="en-SE"/>
                        </a:p>
                      </a:txBody>
                      <a:tcPr>
                        <a:blipFill>
                          <a:blip r:embed="rId5"/>
                          <a:stretch>
                            <a:fillRect l="-398462" t="-1639" r="-194615" b="-522951"/>
                          </a:stretch>
                        </a:blipFill>
                      </a:tcPr>
                    </a:tc>
                    <a:tc>
                      <a:txBody>
                        <a:bodyPr/>
                        <a:lstStyle/>
                        <a:p>
                          <a:endParaRPr lang="en-SE"/>
                        </a:p>
                      </a:txBody>
                      <a:tcPr>
                        <a:blipFill>
                          <a:blip r:embed="rId5"/>
                          <a:stretch>
                            <a:fillRect l="-498462" t="-1639" r="-94615" b="-522951"/>
                          </a:stretch>
                        </a:blipFill>
                      </a:tcPr>
                    </a:tc>
                    <a:tc>
                      <a:txBody>
                        <a:bodyPr/>
                        <a:lstStyle/>
                        <a:p>
                          <a:endParaRPr lang="en-SE"/>
                        </a:p>
                      </a:txBody>
                      <a:tcPr>
                        <a:blipFill>
                          <a:blip r:embed="rId5"/>
                          <a:stretch>
                            <a:fillRect l="-653782" t="-1639" r="-3361" b="-522951"/>
                          </a:stretch>
                        </a:blipFill>
                      </a:tcPr>
                    </a:tc>
                    <a:extLst>
                      <a:ext uri="{0D108BD9-81ED-4DB2-BD59-A6C34878D82A}">
                        <a16:rowId xmlns:a16="http://schemas.microsoft.com/office/drawing/2014/main" val="9591429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r>
                            <a:rPr lang="en-GB" dirty="0">
                              <a:highlight>
                                <a:srgbClr val="FFFF00"/>
                              </a:highlight>
                            </a:rPr>
                            <a:t>3</a:t>
                          </a:r>
                          <a:endParaRPr lang="en-US" dirty="0">
                            <a:highlight>
                              <a:srgbClr val="FFFF00"/>
                            </a:highlight>
                          </a:endParaRPr>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517433254"/>
                      </a:ext>
                    </a:extLst>
                  </a:tr>
                  <a:tr h="370840">
                    <a:tc>
                      <a:txBody>
                        <a:bodyPr/>
                        <a:lstStyle/>
                        <a:p>
                          <a:endParaRPr lang="en-US" dirty="0"/>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r>
                            <a:rPr lang="en-GB" dirty="0">
                              <a:highlight>
                                <a:srgbClr val="FFFF00"/>
                              </a:highlight>
                            </a:rPr>
                            <a:t>3</a:t>
                          </a:r>
                          <a:endParaRPr lang="en-US" dirty="0">
                            <a:highlight>
                              <a:srgbClr val="FFFF00"/>
                            </a:highlight>
                          </a:endParaRPr>
                        </a:p>
                      </a:txBody>
                      <a:tcPr/>
                    </a:tc>
                    <a:tc>
                      <a:txBody>
                        <a:bodyPr/>
                        <a:lstStyle/>
                        <a:p>
                          <a:pPr algn="ctr"/>
                          <a:r>
                            <a:rPr lang="en-GB" dirty="0">
                              <a:highlight>
                                <a:srgbClr val="FFFF00"/>
                              </a:highlight>
                            </a:rPr>
                            <a:t>0</a:t>
                          </a:r>
                          <a:endParaRPr lang="en-US" dirty="0">
                            <a:highlight>
                              <a:srgbClr val="FFFF00"/>
                            </a:highlight>
                          </a:endParaRPr>
                        </a:p>
                      </a:txBody>
                      <a:tcPr/>
                    </a:tc>
                    <a:tc>
                      <a:txBody>
                        <a:bodyPr/>
                        <a:lstStyle/>
                        <a:p>
                          <a:pPr algn="ctr"/>
                          <a:r>
                            <a:rPr lang="en-GB" dirty="0">
                              <a:highlight>
                                <a:srgbClr val="FFFF00"/>
                              </a:highlight>
                            </a:rPr>
                            <a:t>5</a:t>
                          </a:r>
                          <a:endParaRPr lang="en-US" dirty="0">
                            <a:highlight>
                              <a:srgbClr val="FF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22357174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t>2</a:t>
                          </a:r>
                          <a:endParaRPr lang="en-US" dirty="0"/>
                        </a:p>
                      </a:txBody>
                      <a:tcPr/>
                    </a:tc>
                    <a:tc>
                      <a:txBody>
                        <a:bodyPr/>
                        <a:lstStyle/>
                        <a:p>
                          <a:pPr algn="ctr"/>
                          <a:r>
                            <a:rPr lang="en-GB" dirty="0"/>
                            <a:t>1</a:t>
                          </a:r>
                          <a:endParaRPr lang="en-US" dirty="0"/>
                        </a:p>
                      </a:txBody>
                      <a:tcPr/>
                    </a:tc>
                    <a:tc>
                      <a:txBody>
                        <a:bodyPr/>
                        <a:lstStyle/>
                        <a:p>
                          <a:pPr algn="ctr"/>
                          <a:r>
                            <a:rPr lang="en-GB" dirty="0"/>
                            <a:t>0</a:t>
                          </a:r>
                          <a:endParaRPr lang="en-US" dirty="0"/>
                        </a:p>
                      </a:txBody>
                      <a:tcPr/>
                    </a:tc>
                    <a:tc>
                      <a:txBody>
                        <a:bodyPr/>
                        <a:lstStyle/>
                        <a:p>
                          <a:pPr algn="ctr"/>
                          <a:r>
                            <a:rPr lang="en-GB" dirty="0"/>
                            <a:t>4</a:t>
                          </a:r>
                          <a:endParaRPr lang="en-US" dirty="0"/>
                        </a:p>
                      </a:txBody>
                      <a:tcPr/>
                    </a:tc>
                    <a:tc>
                      <a:txBody>
                        <a:bodyPr/>
                        <a:lstStyle/>
                        <a:p>
                          <a:pPr algn="ctr"/>
                          <a:r>
                            <a:rPr lang="en-GB" dirty="0"/>
                            <a:t>3</a:t>
                          </a:r>
                          <a:endParaRPr lang="en-US" dirty="0"/>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40901060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highlight>
                                <a:srgbClr val="00FF00"/>
                              </a:highlight>
                            </a:rPr>
                            <a:t>1</a:t>
                          </a:r>
                          <a:endParaRPr lang="en-US" dirty="0">
                            <a:highlight>
                              <a:srgbClr val="00FF00"/>
                            </a:highlight>
                          </a:endParaRPr>
                        </a:p>
                      </a:txBody>
                      <a:tcPr/>
                    </a:tc>
                    <a:tc>
                      <a:txBody>
                        <a:bodyPr/>
                        <a:lstStyle/>
                        <a:p>
                          <a:pPr algn="ctr"/>
                          <a:r>
                            <a:rPr lang="en-GB" dirty="0">
                              <a:highlight>
                                <a:srgbClr val="00FF00"/>
                              </a:highlight>
                            </a:rPr>
                            <a:t>6</a:t>
                          </a:r>
                          <a:endParaRPr lang="en-US" dirty="0">
                            <a:highlight>
                              <a:srgbClr val="00FF00"/>
                            </a:highlight>
                          </a:endParaRPr>
                        </a:p>
                      </a:txBody>
                      <a:tcPr/>
                    </a:tc>
                    <a:tc>
                      <a:txBody>
                        <a:bodyPr/>
                        <a:lstStyle/>
                        <a:p>
                          <a:pPr algn="ctr"/>
                          <a:r>
                            <a:rPr lang="en-GB" dirty="0">
                              <a:highlight>
                                <a:srgbClr val="00FF00"/>
                              </a:highlight>
                            </a:rPr>
                            <a:t>0</a:t>
                          </a:r>
                          <a:endParaRPr lang="en-US" dirty="0">
                            <a:highlight>
                              <a:srgbClr val="00FF00"/>
                            </a:highlight>
                          </a:endParaRPr>
                        </a:p>
                      </a:txBody>
                      <a:tcPr/>
                    </a:tc>
                    <a:tc>
                      <a:txBody>
                        <a:bodyPr/>
                        <a:lstStyle/>
                        <a:p>
                          <a:pPr algn="ctr"/>
                          <a:r>
                            <a:rPr lang="en-GB" dirty="0">
                              <a:highlight>
                                <a:srgbClr val="00FF00"/>
                              </a:highlight>
                            </a:rPr>
                            <a:t>3</a:t>
                          </a:r>
                          <a:endParaRPr lang="en-US" dirty="0">
                            <a:highlight>
                              <a:srgbClr val="00FF00"/>
                            </a:highlight>
                          </a:endParaRPr>
                        </a:p>
                      </a:txBody>
                      <a:tcPr/>
                    </a:tc>
                    <a:tc>
                      <a:txBody>
                        <a:bodyPr/>
                        <a:lstStyle/>
                        <a:p>
                          <a:pPr algn="ctr"/>
                          <a:r>
                            <a:rPr lang="en-GB" dirty="0">
                              <a:highlight>
                                <a:srgbClr val="00FF00"/>
                              </a:highlight>
                            </a:rPr>
                            <a:t>2</a:t>
                          </a:r>
                          <a:endParaRPr lang="en-US" dirty="0">
                            <a:highlight>
                              <a:srgbClr val="00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18609995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GB" dirty="0">
                              <a:highlight>
                                <a:srgbClr val="00FF00"/>
                              </a:highlight>
                            </a:rPr>
                            <a:t>1</a:t>
                          </a:r>
                          <a:endParaRPr lang="en-US" dirty="0">
                            <a:highlight>
                              <a:srgbClr val="00FF00"/>
                            </a:highlight>
                          </a:endParaRPr>
                        </a:p>
                      </a:txBody>
                      <a:tcPr/>
                    </a:tc>
                    <a:tc>
                      <a:txBody>
                        <a:bodyPr/>
                        <a:lstStyle/>
                        <a:p>
                          <a:pPr algn="ctr"/>
                          <a:r>
                            <a:rPr lang="en-GB" dirty="0">
                              <a:highlight>
                                <a:srgbClr val="00FF00"/>
                              </a:highlight>
                            </a:rPr>
                            <a:t>6</a:t>
                          </a:r>
                          <a:endParaRPr lang="en-US" dirty="0">
                            <a:highlight>
                              <a:srgbClr val="00FF00"/>
                            </a:highlight>
                          </a:endParaRPr>
                        </a:p>
                      </a:txBody>
                      <a:tcPr/>
                    </a:tc>
                    <a:tc>
                      <a:txBody>
                        <a:bodyPr/>
                        <a:lstStyle/>
                        <a:p>
                          <a:pPr algn="ctr"/>
                          <a:r>
                            <a:rPr lang="en-GB" dirty="0">
                              <a:highlight>
                                <a:srgbClr val="00FF00"/>
                              </a:highlight>
                            </a:rPr>
                            <a:t>0</a:t>
                          </a:r>
                          <a:endParaRPr lang="en-US" dirty="0">
                            <a:highlight>
                              <a:srgbClr val="00FF00"/>
                            </a:highlight>
                          </a:endParaRPr>
                        </a:p>
                      </a:txBody>
                      <a:tcPr/>
                    </a:tc>
                    <a:tc>
                      <a:txBody>
                        <a:bodyPr/>
                        <a:lstStyle/>
                        <a:p>
                          <a:pPr algn="ctr"/>
                          <a:r>
                            <a:rPr lang="en-GB" dirty="0">
                              <a:highlight>
                                <a:srgbClr val="00FF00"/>
                              </a:highlight>
                            </a:rPr>
                            <a:t>3</a:t>
                          </a:r>
                          <a:endParaRPr lang="en-US" dirty="0">
                            <a:highlight>
                              <a:srgbClr val="00FF00"/>
                            </a:highlight>
                          </a:endParaRPr>
                        </a:p>
                      </a:txBody>
                      <a:tcPr/>
                    </a:tc>
                    <a:tc>
                      <a:txBody>
                        <a:bodyPr/>
                        <a:lstStyle/>
                        <a:p>
                          <a:pPr algn="ctr"/>
                          <a:r>
                            <a:rPr lang="en-GB" dirty="0">
                              <a:highlight>
                                <a:srgbClr val="00FF00"/>
                              </a:highlight>
                            </a:rPr>
                            <a:t>2</a:t>
                          </a:r>
                          <a:endParaRPr lang="en-US" dirty="0">
                            <a:highlight>
                              <a:srgbClr val="00FF00"/>
                            </a:highlight>
                          </a:endParaRPr>
                        </a:p>
                      </a:txBody>
                      <a:tcPr/>
                    </a:tc>
                    <a:tc>
                      <a:txBody>
                        <a:bodyPr/>
                        <a:lstStyle/>
                        <a:p>
                          <a:pPr algn="ctr"/>
                          <a:endParaRPr lang="en-US" dirty="0"/>
                        </a:p>
                      </a:txBody>
                      <a:tcPr>
                        <a:pattFill prst="pct80">
                          <a:fgClr>
                            <a:schemeClr val="accent1"/>
                          </a:fgClr>
                          <a:bgClr>
                            <a:schemeClr val="bg1"/>
                          </a:bgClr>
                        </a:pattFill>
                      </a:tcPr>
                    </a:tc>
                    <a:extLst>
                      <a:ext uri="{0D108BD9-81ED-4DB2-BD59-A6C34878D82A}">
                        <a16:rowId xmlns:a16="http://schemas.microsoft.com/office/drawing/2014/main" val="3985449983"/>
                      </a:ext>
                    </a:extLst>
                  </a:tr>
                </a:tbl>
              </a:graphicData>
            </a:graphic>
          </p:graphicFrame>
        </mc:Fallback>
      </mc:AlternateContent>
    </p:spTree>
    <p:extLst>
      <p:ext uri="{BB962C8B-B14F-4D97-AF65-F5344CB8AC3E}">
        <p14:creationId xmlns:p14="http://schemas.microsoft.com/office/powerpoint/2010/main" val="343574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90A059-2D9D-4488-B29E-1F3FEAFC04B5}"/>
              </a:ext>
            </a:extLst>
          </p:cNvPr>
          <p:cNvPicPr>
            <a:picLocks noChangeAspect="1"/>
          </p:cNvPicPr>
          <p:nvPr/>
        </p:nvPicPr>
        <p:blipFill>
          <a:blip r:embed="rId3"/>
          <a:stretch>
            <a:fillRect/>
          </a:stretch>
        </p:blipFill>
        <p:spPr>
          <a:xfrm>
            <a:off x="-62239" y="1271270"/>
            <a:ext cx="6301114" cy="3315118"/>
          </a:xfrm>
          <a:prstGeom prst="rect">
            <a:avLst/>
          </a:prstGeom>
        </p:spPr>
      </p:pic>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3076576"/>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Sum-rates and simulation durations of selection algorithms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19100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NUMERICAL RESULTS</a:t>
            </a:r>
            <a:endParaRPr lang="en-US" sz="8000" b="1" dirty="0"/>
          </a:p>
        </p:txBody>
      </p:sp>
      <p:sp>
        <p:nvSpPr>
          <p:cNvPr id="8" name="TextBox 7">
            <a:extLst>
              <a:ext uri="{FF2B5EF4-FFF2-40B4-BE49-F238E27FC236}">
                <a16:creationId xmlns:a16="http://schemas.microsoft.com/office/drawing/2014/main" id="{A94116A9-AE63-45CB-8E0C-D6CD6A13C9BF}"/>
              </a:ext>
            </a:extLst>
          </p:cNvPr>
          <p:cNvSpPr txBox="1"/>
          <p:nvPr/>
        </p:nvSpPr>
        <p:spPr>
          <a:xfrm>
            <a:off x="0" y="4707890"/>
            <a:ext cx="2908617" cy="646331"/>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init: Number of initializations</a:t>
            </a:r>
          </a:p>
          <a:p>
            <a:r>
              <a:rPr lang="en-GB" dirty="0">
                <a:ln w="0"/>
                <a:effectLst>
                  <a:outerShdw blurRad="38100" dist="19050" dir="2700000" algn="tl" rotWithShape="0">
                    <a:schemeClr val="dk1">
                      <a:alpha val="40000"/>
                    </a:schemeClr>
                  </a:outerShdw>
                </a:effectLst>
              </a:rPr>
              <a:t>iter: Number of iterations</a:t>
            </a:r>
          </a:p>
        </p:txBody>
      </p:sp>
      <p:graphicFrame>
        <p:nvGraphicFramePr>
          <p:cNvPr id="10" name="Chart 9">
            <a:extLst>
              <a:ext uri="{FF2B5EF4-FFF2-40B4-BE49-F238E27FC236}">
                <a16:creationId xmlns:a16="http://schemas.microsoft.com/office/drawing/2014/main" id="{651756A1-4DDA-4E4F-85BA-8B3194DC7C3F}"/>
              </a:ext>
            </a:extLst>
          </p:cNvPr>
          <p:cNvGraphicFramePr/>
          <p:nvPr>
            <p:extLst>
              <p:ext uri="{D42A27DB-BD31-4B8C-83A1-F6EECF244321}">
                <p14:modId xmlns:p14="http://schemas.microsoft.com/office/powerpoint/2010/main" val="3228600109"/>
              </p:ext>
            </p:extLst>
          </p:nvPr>
        </p:nvGraphicFramePr>
        <p:xfrm>
          <a:off x="6016625" y="1271270"/>
          <a:ext cx="6204585" cy="325374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1AA7983-9079-4D43-97EA-C973E32EB700}"/>
              </a:ext>
            </a:extLst>
          </p:cNvPr>
          <p:cNvSpPr txBox="1"/>
          <p:nvPr/>
        </p:nvSpPr>
        <p:spPr>
          <a:xfrm>
            <a:off x="3133725" y="4707890"/>
            <a:ext cx="4293163" cy="2031325"/>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Linear &amp; Direct link power metric (DL)</a:t>
            </a:r>
          </a:p>
          <a:p>
            <a:r>
              <a:rPr lang="en-GB" dirty="0">
                <a:ln w="0"/>
                <a:effectLst>
                  <a:outerShdw blurRad="38100" dist="19050" dir="2700000" algn="tl" rotWithShape="0">
                    <a:schemeClr val="dk1">
                      <a:alpha val="40000"/>
                    </a:schemeClr>
                  </a:outerShdw>
                </a:effectLst>
              </a:rPr>
              <a:t>(Disjoint design. All others are joint designs)</a:t>
            </a:r>
          </a:p>
          <a:p>
            <a:endParaRPr lang="en-GB" dirty="0">
              <a:ln w="0"/>
              <a:effectLst>
                <a:outerShdw blurRad="38100" dist="19050" dir="2700000" algn="tl" rotWithShape="0">
                  <a:schemeClr val="dk1">
                    <a:alpha val="40000"/>
                  </a:schemeClr>
                </a:outerShdw>
              </a:effectLst>
            </a:endParaRPr>
          </a:p>
          <a:p>
            <a:r>
              <a:rPr lang="en-GB" dirty="0">
                <a:ln w="0"/>
                <a:effectLst>
                  <a:outerShdw blurRad="38100" dist="19050" dir="2700000" algn="tl" rotWithShape="0">
                    <a:schemeClr val="dk1">
                      <a:alpha val="40000"/>
                    </a:schemeClr>
                  </a:outerShdw>
                </a:effectLst>
              </a:rPr>
              <a:t>Linear &amp; DL</a:t>
            </a:r>
          </a:p>
          <a:p>
            <a:r>
              <a:rPr lang="en-GB" dirty="0">
                <a:ln w="0"/>
                <a:effectLst>
                  <a:outerShdw blurRad="38100" dist="19050" dir="2700000" algn="tl" rotWithShape="0">
                    <a:schemeClr val="dk1">
                      <a:alpha val="40000"/>
                    </a:schemeClr>
                  </a:outerShdw>
                </a:effectLst>
              </a:rPr>
              <a:t>Linear &amp; Sum-rate metric*</a:t>
            </a:r>
          </a:p>
          <a:p>
            <a:r>
              <a:rPr lang="en-GB" dirty="0">
                <a:ln w="0"/>
                <a:effectLst>
                  <a:outerShdw blurRad="38100" dist="19050" dir="2700000" algn="tl" rotWithShape="0">
                    <a:schemeClr val="dk1">
                      <a:alpha val="40000"/>
                    </a:schemeClr>
                  </a:outerShdw>
                </a:effectLst>
              </a:rPr>
              <a:t>Semi-centralized &amp; Sum-rate</a:t>
            </a:r>
          </a:p>
          <a:p>
            <a:r>
              <a:rPr lang="en-GB" dirty="0">
                <a:ln w="0"/>
                <a:effectLst>
                  <a:outerShdw blurRad="38100" dist="19050" dir="2700000" algn="tl" rotWithShape="0">
                    <a:schemeClr val="dk1">
                      <a:alpha val="40000"/>
                    </a:schemeClr>
                  </a:outerShdw>
                </a:effectLst>
              </a:rPr>
              <a:t>Linear &amp; Sum-rate &amp; Selection</a:t>
            </a:r>
          </a:p>
        </p:txBody>
      </p:sp>
      <p:sp>
        <p:nvSpPr>
          <p:cNvPr id="12" name="TextBox 11">
            <a:extLst>
              <a:ext uri="{FF2B5EF4-FFF2-40B4-BE49-F238E27FC236}">
                <a16:creationId xmlns:a16="http://schemas.microsoft.com/office/drawing/2014/main" id="{B0AF95F3-4E57-47FC-A249-F6FC558451F0}"/>
              </a:ext>
            </a:extLst>
          </p:cNvPr>
          <p:cNvSpPr txBox="1"/>
          <p:nvPr/>
        </p:nvSpPr>
        <p:spPr>
          <a:xfrm>
            <a:off x="6543647" y="6331784"/>
            <a:ext cx="5212196"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*Sum-rate metric is not noted in the figure for brevity</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5DCBA4F-CD71-4B40-95C7-4D79DD925009}"/>
                  </a:ext>
                </a:extLst>
              </p:cNvPr>
              <p:cNvSpPr txBox="1"/>
              <p:nvPr/>
            </p:nvSpPr>
            <p:spPr>
              <a:xfrm>
                <a:off x="4743450" y="4186367"/>
                <a:ext cx="2015167" cy="369332"/>
              </a:xfrm>
              <a:prstGeom prst="rect">
                <a:avLst/>
              </a:prstGeom>
              <a:noFill/>
            </p:spPr>
            <p:txBody>
              <a:bodyPr wrap="none" rtlCol="0">
                <a:spAutoFit/>
              </a:bodyPr>
              <a:lstStyle/>
              <a:p>
                <a14:m>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𝐿</m:t>
                    </m:r>
                    <m:r>
                      <a:rPr lang="en-GB" b="0" i="1" smtClean="0">
                        <a:ln w="0"/>
                        <a:effectLst>
                          <a:outerShdw blurRad="38100" dist="19050" dir="2700000" algn="tl" rotWithShape="0">
                            <a:schemeClr val="dk1">
                              <a:alpha val="40000"/>
                            </a:schemeClr>
                          </a:outerShdw>
                        </a:effectLst>
                        <a:latin typeface="Cambria Math" panose="02040503050406030204" pitchFamily="18" charset="0"/>
                      </a:rPr>
                      <m:t>3</m:t>
                    </m:r>
                    <m:r>
                      <a:rPr lang="en-GB" b="0" i="1" smtClean="0">
                        <a:ln w="0"/>
                        <a:effectLst>
                          <a:outerShdw blurRad="38100" dist="19050" dir="2700000" algn="tl" rotWithShape="0">
                            <a:schemeClr val="dk1">
                              <a:alpha val="40000"/>
                            </a:schemeClr>
                          </a:outerShdw>
                        </a:effectLst>
                        <a:latin typeface="Cambria Math" panose="02040503050406030204" pitchFamily="18" charset="0"/>
                      </a:rPr>
                      <m:t>𝐾</m:t>
                    </m:r>
                    <m:r>
                      <a:rPr lang="en-GB" b="0" i="1" smtClean="0">
                        <a:ln w="0"/>
                        <a:effectLst>
                          <a:outerShdw blurRad="38100" dist="19050" dir="2700000" algn="tl" rotWithShape="0">
                            <a:schemeClr val="dk1">
                              <a:alpha val="40000"/>
                            </a:schemeClr>
                          </a:outerShdw>
                        </a:effectLst>
                        <a:latin typeface="Cambria Math" panose="02040503050406030204" pitchFamily="18" charset="0"/>
                      </a:rPr>
                      <m:t>2</m:t>
                    </m:r>
                    <m:r>
                      <a:rPr lang="en-GB"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16</m:t>
                    </m:r>
                  </m:oMath>
                </a14:m>
                <a:r>
                  <a:rPr lang="en-GB" dirty="0">
                    <a:ln w="0"/>
                    <a:effectLst>
                      <a:outerShdw blurRad="38100" dist="19050" dir="2700000" algn="tl" rotWithShape="0">
                        <a:schemeClr val="dk1">
                          <a:alpha val="40000"/>
                        </a:schemeClr>
                      </a:outerShdw>
                    </a:effectLst>
                  </a:rPr>
                  <a:t> network</a:t>
                </a:r>
              </a:p>
            </p:txBody>
          </p:sp>
        </mc:Choice>
        <mc:Fallback xmlns="">
          <p:sp>
            <p:nvSpPr>
              <p:cNvPr id="19" name="TextBox 18">
                <a:extLst>
                  <a:ext uri="{FF2B5EF4-FFF2-40B4-BE49-F238E27FC236}">
                    <a16:creationId xmlns:a16="http://schemas.microsoft.com/office/drawing/2014/main" id="{35DCBA4F-CD71-4B40-95C7-4D79DD925009}"/>
                  </a:ext>
                </a:extLst>
              </p:cNvPr>
              <p:cNvSpPr txBox="1">
                <a:spLocks noRot="1" noChangeAspect="1" noMove="1" noResize="1" noEditPoints="1" noAdjustHandles="1" noChangeArrowheads="1" noChangeShapeType="1" noTextEdit="1"/>
              </p:cNvSpPr>
              <p:nvPr/>
            </p:nvSpPr>
            <p:spPr>
              <a:xfrm>
                <a:off x="4743450" y="4186367"/>
                <a:ext cx="2015167" cy="369332"/>
              </a:xfrm>
              <a:prstGeom prst="rect">
                <a:avLst/>
              </a:prstGeom>
              <a:blipFill>
                <a:blip r:embed="rId5"/>
                <a:stretch>
                  <a:fillRect t="-11667" r="-3323" b="-3166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913B4A3-B17C-4A55-B20D-AE3EE51391C2}"/>
              </a:ext>
            </a:extLst>
          </p:cNvPr>
          <p:cNvSpPr>
            <a:spLocks noGrp="1"/>
          </p:cNvSpPr>
          <p:nvPr>
            <p:ph type="sldNum" sz="quarter" idx="12"/>
          </p:nvPr>
        </p:nvSpPr>
        <p:spPr/>
        <p:txBody>
          <a:bodyPr/>
          <a:lstStyle/>
          <a:p>
            <a:fld id="{96C155CA-F9E4-4B7B-8778-BBE3591DE223}" type="slidenum">
              <a:rPr lang="en-US" smtClean="0"/>
              <a:t>23</a:t>
            </a:fld>
            <a:endParaRPr lang="en-US" dirty="0"/>
          </a:p>
        </p:txBody>
      </p:sp>
    </p:spTree>
    <p:extLst>
      <p:ext uri="{BB962C8B-B14F-4D97-AF65-F5344CB8AC3E}">
        <p14:creationId xmlns:p14="http://schemas.microsoft.com/office/powerpoint/2010/main" val="17859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3076576"/>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Sum-rates of ML algorithms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19100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NUMERICAL RESULTS</a:t>
            </a:r>
            <a:endParaRPr lang="en-US" sz="8000" b="1"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42C9552-88DC-4023-A7C1-1A773A83EE04}"/>
                  </a:ext>
                </a:extLst>
              </p:cNvPr>
              <p:cNvSpPr txBox="1"/>
              <p:nvPr/>
            </p:nvSpPr>
            <p:spPr>
              <a:xfrm>
                <a:off x="4975061" y="4862309"/>
                <a:ext cx="1885324" cy="369332"/>
              </a:xfrm>
              <a:prstGeom prst="rect">
                <a:avLst/>
              </a:prstGeom>
              <a:noFill/>
            </p:spPr>
            <p:txBody>
              <a:bodyPr wrap="none" rtlCol="0">
                <a:spAutoFit/>
              </a:bodyPr>
              <a:lstStyle/>
              <a:p>
                <a14:m>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𝐿</m:t>
                    </m:r>
                    <m:r>
                      <a:rPr lang="en-GB" b="0" i="1" smtClean="0">
                        <a:ln w="0"/>
                        <a:effectLst>
                          <a:outerShdw blurRad="38100" dist="19050" dir="2700000" algn="tl" rotWithShape="0">
                            <a:schemeClr val="dk1">
                              <a:alpha val="40000"/>
                            </a:schemeClr>
                          </a:outerShdw>
                        </a:effectLst>
                        <a:latin typeface="Cambria Math" panose="02040503050406030204" pitchFamily="18" charset="0"/>
                      </a:rPr>
                      <m:t>3</m:t>
                    </m:r>
                    <m:r>
                      <a:rPr lang="en-GB" b="0" i="1" smtClean="0">
                        <a:ln w="0"/>
                        <a:effectLst>
                          <a:outerShdw blurRad="38100" dist="19050" dir="2700000" algn="tl" rotWithShape="0">
                            <a:schemeClr val="dk1">
                              <a:alpha val="40000"/>
                            </a:schemeClr>
                          </a:outerShdw>
                        </a:effectLst>
                        <a:latin typeface="Cambria Math" panose="02040503050406030204" pitchFamily="18" charset="0"/>
                      </a:rPr>
                      <m:t>𝐾</m:t>
                    </m:r>
                    <m:r>
                      <a:rPr lang="en-GB" b="0" i="1" smtClean="0">
                        <a:ln w="0"/>
                        <a:effectLst>
                          <a:outerShdw blurRad="38100" dist="19050" dir="2700000" algn="tl" rotWithShape="0">
                            <a:schemeClr val="dk1">
                              <a:alpha val="40000"/>
                            </a:schemeClr>
                          </a:outerShdw>
                        </a:effectLst>
                        <a:latin typeface="Cambria Math" panose="02040503050406030204" pitchFamily="18" charset="0"/>
                      </a:rPr>
                      <m:t>2</m:t>
                    </m:r>
                    <m:r>
                      <a:rPr lang="en-GB"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8 </m:t>
                    </m:r>
                  </m:oMath>
                </a14:m>
                <a:r>
                  <a:rPr lang="en-GB" dirty="0">
                    <a:ln w="0"/>
                    <a:effectLst>
                      <a:outerShdw blurRad="38100" dist="19050" dir="2700000" algn="tl" rotWithShape="0">
                        <a:schemeClr val="dk1">
                          <a:alpha val="40000"/>
                        </a:schemeClr>
                      </a:outerShdw>
                    </a:effectLst>
                  </a:rPr>
                  <a:t>network</a:t>
                </a:r>
              </a:p>
            </p:txBody>
          </p:sp>
        </mc:Choice>
        <mc:Fallback xmlns="">
          <p:sp>
            <p:nvSpPr>
              <p:cNvPr id="2" name="TextBox 1">
                <a:extLst>
                  <a:ext uri="{FF2B5EF4-FFF2-40B4-BE49-F238E27FC236}">
                    <a16:creationId xmlns:a16="http://schemas.microsoft.com/office/drawing/2014/main" id="{642C9552-88DC-4023-A7C1-1A773A83EE04}"/>
                  </a:ext>
                </a:extLst>
              </p:cNvPr>
              <p:cNvSpPr txBox="1">
                <a:spLocks noRot="1" noChangeAspect="1" noMove="1" noResize="1" noEditPoints="1" noAdjustHandles="1" noChangeArrowheads="1" noChangeShapeType="1" noTextEdit="1"/>
              </p:cNvSpPr>
              <p:nvPr/>
            </p:nvSpPr>
            <p:spPr>
              <a:xfrm>
                <a:off x="4975061" y="4862309"/>
                <a:ext cx="1885324" cy="369332"/>
              </a:xfrm>
              <a:prstGeom prst="rect">
                <a:avLst/>
              </a:prstGeom>
              <a:blipFill>
                <a:blip r:embed="rId3"/>
                <a:stretch>
                  <a:fillRect t="-11667" r="-3560" b="-3166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627D76E-CC7C-4E06-92D8-A64E02D0D3C4}"/>
              </a:ext>
            </a:extLst>
          </p:cNvPr>
          <p:cNvSpPr txBox="1"/>
          <p:nvPr/>
        </p:nvSpPr>
        <p:spPr>
          <a:xfrm>
            <a:off x="8928504" y="1434107"/>
            <a:ext cx="2904065" cy="923330"/>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Linear-II-Rate algorithm </a:t>
            </a:r>
          </a:p>
          <a:p>
            <a:r>
              <a:rPr lang="en-GB" dirty="0">
                <a:ln w="0"/>
                <a:effectLst>
                  <a:outerShdw blurRad="38100" dist="19050" dir="2700000" algn="tl" rotWithShape="0">
                    <a:schemeClr val="dk1">
                      <a:alpha val="40000"/>
                    </a:schemeClr>
                  </a:outerShdw>
                </a:effectLst>
              </a:rPr>
              <a:t>with init=2 and iter=2 is used</a:t>
            </a:r>
          </a:p>
          <a:p>
            <a:r>
              <a:rPr lang="en-GB" dirty="0">
                <a:ln w="0"/>
                <a:effectLst>
                  <a:outerShdw blurRad="38100" dist="19050" dir="2700000" algn="tl" rotWithShape="0">
                    <a:schemeClr val="dk1">
                      <a:alpha val="40000"/>
                    </a:schemeClr>
                  </a:outerShdw>
                </a:effectLst>
              </a:rPr>
              <a:t>for the training</a:t>
            </a:r>
          </a:p>
        </p:txBody>
      </p:sp>
      <p:graphicFrame>
        <p:nvGraphicFramePr>
          <p:cNvPr id="7" name="Chart 6">
            <a:extLst>
              <a:ext uri="{FF2B5EF4-FFF2-40B4-BE49-F238E27FC236}">
                <a16:creationId xmlns:a16="http://schemas.microsoft.com/office/drawing/2014/main" id="{79CF7CA8-E9A0-49E4-A825-4E952693D9C0}"/>
              </a:ext>
            </a:extLst>
          </p:cNvPr>
          <p:cNvGraphicFramePr/>
          <p:nvPr>
            <p:extLst>
              <p:ext uri="{D42A27DB-BD31-4B8C-83A1-F6EECF244321}">
                <p14:modId xmlns:p14="http://schemas.microsoft.com/office/powerpoint/2010/main" val="1975588308"/>
              </p:ext>
            </p:extLst>
          </p:nvPr>
        </p:nvGraphicFramePr>
        <p:xfrm>
          <a:off x="2157571" y="1303194"/>
          <a:ext cx="6604953" cy="362521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9719BE0-C897-4B5D-AFD6-369445081DF8}"/>
              </a:ext>
            </a:extLst>
          </p:cNvPr>
          <p:cNvSpPr txBox="1"/>
          <p:nvPr/>
        </p:nvSpPr>
        <p:spPr>
          <a:xfrm>
            <a:off x="7147378" y="4847818"/>
            <a:ext cx="5132431" cy="1754326"/>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RF &amp; DL: Random forest &amp; Direct link power metric </a:t>
            </a:r>
          </a:p>
          <a:p>
            <a:r>
              <a:rPr lang="en-GB" dirty="0">
                <a:ln w="0"/>
                <a:effectLst>
                  <a:outerShdw blurRad="38100" dist="19050" dir="2700000" algn="tl" rotWithShape="0">
                    <a:schemeClr val="dk1">
                      <a:alpha val="40000"/>
                    </a:schemeClr>
                  </a:outerShdw>
                </a:effectLst>
              </a:rPr>
              <a:t>(All others use sum-rate metrics)</a:t>
            </a:r>
          </a:p>
          <a:p>
            <a:endParaRPr lang="en-GB" dirty="0">
              <a:ln w="0"/>
              <a:effectLst>
                <a:outerShdw blurRad="38100" dist="19050" dir="2700000" algn="tl" rotWithShape="0">
                  <a:schemeClr val="dk1">
                    <a:alpha val="40000"/>
                  </a:schemeClr>
                </a:outerShdw>
              </a:effectLst>
            </a:endParaRPr>
          </a:p>
          <a:p>
            <a:r>
              <a:rPr lang="en-GB" dirty="0">
                <a:ln w="0"/>
                <a:effectLst>
                  <a:outerShdw blurRad="38100" dist="19050" dir="2700000" algn="tl" rotWithShape="0">
                    <a:schemeClr val="dk1">
                      <a:alpha val="40000"/>
                    </a:schemeClr>
                  </a:outerShdw>
                </a:effectLst>
              </a:rPr>
              <a:t>RF (init=1,iter=1): Only for this case </a:t>
            </a:r>
          </a:p>
          <a:p>
            <a:r>
              <a:rPr lang="en-GB" dirty="0">
                <a:ln w="0"/>
                <a:effectLst>
                  <a:outerShdw blurRad="38100" dist="19050" dir="2700000" algn="tl" rotWithShape="0">
                    <a:schemeClr val="dk1">
                      <a:alpha val="40000"/>
                    </a:schemeClr>
                  </a:outerShdw>
                </a:effectLst>
              </a:rPr>
              <a:t>linear-II-Rate algorithm with init=1 and iter=1 is used</a:t>
            </a:r>
          </a:p>
          <a:p>
            <a:r>
              <a:rPr lang="en-GB" dirty="0">
                <a:ln w="0"/>
                <a:effectLst>
                  <a:outerShdw blurRad="38100" dist="19050" dir="2700000" algn="tl" rotWithShape="0">
                    <a:schemeClr val="dk1">
                      <a:alpha val="40000"/>
                    </a:schemeClr>
                  </a:outerShdw>
                </a:effectLst>
              </a:rPr>
              <a:t>for the training</a:t>
            </a:r>
          </a:p>
        </p:txBody>
      </p:sp>
      <p:sp>
        <p:nvSpPr>
          <p:cNvPr id="9" name="TextBox 8">
            <a:extLst>
              <a:ext uri="{FF2B5EF4-FFF2-40B4-BE49-F238E27FC236}">
                <a16:creationId xmlns:a16="http://schemas.microsoft.com/office/drawing/2014/main" id="{6D2D91D2-1E0C-4F12-AB33-9197ECA4296A}"/>
              </a:ext>
            </a:extLst>
          </p:cNvPr>
          <p:cNvSpPr txBox="1"/>
          <p:nvPr/>
        </p:nvSpPr>
        <p:spPr>
          <a:xfrm>
            <a:off x="647700" y="4862309"/>
            <a:ext cx="3698769" cy="923330"/>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LSVM: Linear support vector machine</a:t>
            </a:r>
          </a:p>
          <a:p>
            <a:r>
              <a:rPr lang="en-GB" dirty="0">
                <a:ln w="0"/>
                <a:effectLst>
                  <a:outerShdw blurRad="38100" dist="19050" dir="2700000" algn="tl" rotWithShape="0">
                    <a:schemeClr val="dk1">
                      <a:alpha val="40000"/>
                    </a:schemeClr>
                  </a:outerShdw>
                </a:effectLst>
              </a:rPr>
              <a:t>GSVM: Gaussian SVM</a:t>
            </a:r>
          </a:p>
          <a:p>
            <a:r>
              <a:rPr lang="en-GB" dirty="0">
                <a:ln w="0"/>
                <a:effectLst>
                  <a:outerShdw blurRad="38100" dist="19050" dir="2700000" algn="tl" rotWithShape="0">
                    <a:schemeClr val="dk1">
                      <a:alpha val="40000"/>
                    </a:schemeClr>
                  </a:outerShdw>
                </a:effectLst>
              </a:rPr>
              <a:t>MLP: Multi-layer perceptron</a:t>
            </a:r>
          </a:p>
        </p:txBody>
      </p:sp>
      <p:sp>
        <p:nvSpPr>
          <p:cNvPr id="13" name="TextBox 12">
            <a:extLst>
              <a:ext uri="{FF2B5EF4-FFF2-40B4-BE49-F238E27FC236}">
                <a16:creationId xmlns:a16="http://schemas.microsoft.com/office/drawing/2014/main" id="{0CDB1D71-E089-45AA-9592-922C636080CB}"/>
              </a:ext>
            </a:extLst>
          </p:cNvPr>
          <p:cNvSpPr txBox="1"/>
          <p:nvPr/>
        </p:nvSpPr>
        <p:spPr>
          <a:xfrm>
            <a:off x="647699" y="5812433"/>
            <a:ext cx="5886548" cy="923330"/>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Simulation durations: </a:t>
            </a:r>
          </a:p>
          <a:p>
            <a:r>
              <a:rPr lang="en-GB" dirty="0">
                <a:ln w="0"/>
                <a:effectLst>
                  <a:outerShdw blurRad="38100" dist="19050" dir="2700000" algn="tl" rotWithShape="0">
                    <a:schemeClr val="dk1">
                      <a:alpha val="40000"/>
                    </a:schemeClr>
                  </a:outerShdw>
                </a:effectLst>
              </a:rPr>
              <a:t>RF-01:30, MLP-01:00, GSVM-15:00, and LSVM-00:05 (mm:ss)</a:t>
            </a:r>
          </a:p>
          <a:p>
            <a:r>
              <a:rPr lang="en-GB" dirty="0">
                <a:ln w="0"/>
                <a:effectLst>
                  <a:outerShdw blurRad="38100" dist="19050" dir="2700000" algn="tl" rotWithShape="0">
                    <a:schemeClr val="dk1">
                      <a:alpha val="40000"/>
                    </a:schemeClr>
                  </a:outerShdw>
                </a:effectLst>
              </a:rPr>
              <a:t>Linear-II-Rate-12:00</a:t>
            </a:r>
          </a:p>
        </p:txBody>
      </p:sp>
      <p:sp>
        <p:nvSpPr>
          <p:cNvPr id="8" name="Slide Number Placeholder 7">
            <a:extLst>
              <a:ext uri="{FF2B5EF4-FFF2-40B4-BE49-F238E27FC236}">
                <a16:creationId xmlns:a16="http://schemas.microsoft.com/office/drawing/2014/main" id="{424DA789-BAE1-44B7-9450-B5C982EA4637}"/>
              </a:ext>
            </a:extLst>
          </p:cNvPr>
          <p:cNvSpPr>
            <a:spLocks noGrp="1"/>
          </p:cNvSpPr>
          <p:nvPr>
            <p:ph type="sldNum" sz="quarter" idx="12"/>
          </p:nvPr>
        </p:nvSpPr>
        <p:spPr/>
        <p:txBody>
          <a:bodyPr/>
          <a:lstStyle/>
          <a:p>
            <a:fld id="{96C155CA-F9E4-4B7B-8778-BBE3591DE223}" type="slidenum">
              <a:rPr lang="en-US" smtClean="0"/>
              <a:t>24</a:t>
            </a:fld>
            <a:endParaRPr lang="en-US" dirty="0"/>
          </a:p>
        </p:txBody>
      </p:sp>
    </p:spTree>
    <p:extLst>
      <p:ext uri="{BB962C8B-B14F-4D97-AF65-F5344CB8AC3E}">
        <p14:creationId xmlns:p14="http://schemas.microsoft.com/office/powerpoint/2010/main" val="14402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Team members: </a:t>
            </a:r>
          </a:p>
          <a:p>
            <a:pPr marL="1079500" indent="-355600" algn="just">
              <a:buFont typeface="Wingdings" panose="05000000000000000000" pitchFamily="2" charset="2"/>
              <a:buChar char="ü"/>
            </a:pPr>
            <a:r>
              <a:rPr lang="en-GB" sz="2400" dirty="0" err="1">
                <a:ln w="0"/>
                <a:effectLst>
                  <a:outerShdw blurRad="38100" dist="19050" dir="2700000" algn="tl" rotWithShape="0">
                    <a:schemeClr val="dk1">
                      <a:alpha val="40000"/>
                    </a:schemeClr>
                  </a:outerShdw>
                </a:effectLst>
              </a:rPr>
              <a:t>Dr.</a:t>
            </a:r>
            <a:r>
              <a:rPr lang="en-GB" sz="2400" dirty="0">
                <a:ln w="0"/>
                <a:effectLst>
                  <a:outerShdw blurRad="38100" dist="19050" dir="2700000" algn="tl" rotWithShape="0">
                    <a:schemeClr val="dk1">
                      <a:alpha val="40000"/>
                    </a:schemeClr>
                  </a:outerShdw>
                </a:effectLst>
              </a:rPr>
              <a:t> Cenk M. Yetis - Lund University</a:t>
            </a:r>
          </a:p>
          <a:p>
            <a:pPr marL="1079500" indent="-35560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Prof. Pontus </a:t>
            </a:r>
            <a:r>
              <a:rPr lang="en-GB" sz="2400" dirty="0" err="1">
                <a:ln w="0"/>
                <a:effectLst>
                  <a:outerShdw blurRad="38100" dist="19050" dir="2700000" algn="tl" rotWithShape="0">
                    <a:schemeClr val="dk1">
                      <a:alpha val="40000"/>
                    </a:schemeClr>
                  </a:outerShdw>
                </a:effectLst>
              </a:rPr>
              <a:t>Giselsson</a:t>
            </a:r>
            <a:r>
              <a:rPr lang="en-GB" sz="2400" dirty="0">
                <a:ln w="0"/>
                <a:effectLst>
                  <a:outerShdw blurRad="38100" dist="19050" dir="2700000" algn="tl" rotWithShape="0">
                    <a:schemeClr val="dk1">
                      <a:alpha val="40000"/>
                    </a:schemeClr>
                  </a:outerShdw>
                </a:effectLst>
              </a:rPr>
              <a:t> - Lund University </a:t>
            </a:r>
          </a:p>
          <a:p>
            <a:pPr marL="1079500" indent="-355600" algn="just">
              <a:buFont typeface="Wingdings" panose="05000000000000000000" pitchFamily="2" charset="2"/>
              <a:buChar char="ü"/>
            </a:pPr>
            <a:r>
              <a:rPr lang="en-GB" sz="2400" dirty="0" err="1">
                <a:ln w="0"/>
                <a:effectLst>
                  <a:outerShdw blurRad="38100" dist="19050" dir="2700000" algn="tl" rotWithShape="0">
                    <a:schemeClr val="dk1">
                      <a:alpha val="40000"/>
                    </a:schemeClr>
                  </a:outerShdw>
                </a:effectLst>
              </a:rPr>
              <a:t>Dr.</a:t>
            </a:r>
            <a:r>
              <a:rPr lang="en-GB" sz="2400" dirty="0">
                <a:ln w="0"/>
                <a:effectLst>
                  <a:outerShdw blurRad="38100" dist="19050" dir="2700000" algn="tl" rotWithShape="0">
                    <a:schemeClr val="dk1">
                      <a:alpha val="40000"/>
                    </a:schemeClr>
                  </a:outerShdw>
                </a:effectLst>
              </a:rPr>
              <a:t> </a:t>
            </a:r>
            <a:r>
              <a:rPr lang="en-GB" sz="2400" dirty="0" err="1">
                <a:ln w="0"/>
                <a:effectLst>
                  <a:outerShdw blurRad="38100" dist="19050" dir="2700000" algn="tl" rotWithShape="0">
                    <a:schemeClr val="dk1">
                      <a:alpha val="40000"/>
                    </a:schemeClr>
                  </a:outerShdw>
                </a:effectLst>
              </a:rPr>
              <a:t>Özlem</a:t>
            </a:r>
            <a:r>
              <a:rPr lang="en-GB" sz="2400" dirty="0">
                <a:ln w="0"/>
                <a:effectLst>
                  <a:outerShdw blurRad="38100" dist="19050" dir="2700000" algn="tl" rotWithShape="0">
                    <a:schemeClr val="dk1">
                      <a:alpha val="40000"/>
                    </a:schemeClr>
                  </a:outerShdw>
                </a:effectLst>
              </a:rPr>
              <a:t> </a:t>
            </a:r>
            <a:r>
              <a:rPr lang="en-GB" sz="2400" dirty="0" err="1">
                <a:ln w="0"/>
                <a:effectLst>
                  <a:outerShdw blurRad="38100" dist="19050" dir="2700000" algn="tl" rotWithShape="0">
                    <a:schemeClr val="dk1">
                      <a:alpha val="40000"/>
                    </a:schemeClr>
                  </a:outerShdw>
                </a:effectLst>
              </a:rPr>
              <a:t>Tugfe</a:t>
            </a:r>
            <a:r>
              <a:rPr lang="en-GB" sz="2400" dirty="0">
                <a:ln w="0"/>
                <a:effectLst>
                  <a:outerShdw blurRad="38100" dist="19050" dir="2700000" algn="tl" rotWithShape="0">
                    <a:schemeClr val="dk1">
                      <a:alpha val="40000"/>
                    </a:schemeClr>
                  </a:outerShdw>
                </a:effectLst>
              </a:rPr>
              <a:t> Demir - Linköping University (|→ KTH)</a:t>
            </a:r>
          </a:p>
          <a:p>
            <a:pPr marL="1079500" indent="-35560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Prof. Emil </a:t>
            </a:r>
            <a:r>
              <a:rPr lang="en-GB" sz="2400" dirty="0" err="1">
                <a:ln w="0"/>
                <a:effectLst>
                  <a:outerShdw blurRad="38100" dist="19050" dir="2700000" algn="tl" rotWithShape="0">
                    <a:schemeClr val="dk1">
                      <a:alpha val="40000"/>
                    </a:schemeClr>
                  </a:outerShdw>
                </a:effectLst>
              </a:rPr>
              <a:t>Björnson</a:t>
            </a:r>
            <a:r>
              <a:rPr lang="en-GB" sz="2400" dirty="0">
                <a:ln w="0"/>
                <a:effectLst>
                  <a:outerShdw blurRad="38100" dist="19050" dir="2700000" algn="tl" rotWithShape="0">
                    <a:schemeClr val="dk1">
                      <a:alpha val="40000"/>
                    </a:schemeClr>
                  </a:outerShdw>
                </a:effectLst>
              </a:rPr>
              <a:t> - Linköping University (→| KTH)</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International Telecommunication Union (ITU) challenge in Artificial Intelligence (AI) and Machine Learning (ML) for 5G networks – ITU AI/ML in 5G </a:t>
            </a:r>
            <a:r>
              <a:rPr lang="en-GB" sz="2400" dirty="0">
                <a:ln w="0"/>
                <a:effectLst>
                  <a:outerShdw blurRad="38100" dist="19050" dir="2700000" algn="tl" rotWithShape="0">
                    <a:schemeClr val="dk1">
                      <a:alpha val="40000"/>
                    </a:schemeClr>
                  </a:outerShdw>
                </a:effectLst>
                <a:hlinkClick r:id="rId3"/>
              </a:rPr>
              <a:t>Challenge</a:t>
            </a:r>
            <a:endParaRPr lang="en-GB" sz="2400" dirty="0">
              <a:ln w="0"/>
              <a:effectLst>
                <a:outerShdw blurRad="38100" dist="19050" dir="2700000" algn="tl" rotWithShape="0">
                  <a:schemeClr val="dk1">
                    <a:alpha val="40000"/>
                  </a:schemeClr>
                </a:outerShdw>
              </a:effectLst>
            </a:endParaRPr>
          </a:p>
          <a:p>
            <a:pPr marL="1076325" indent="-36195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There are about 40 chapters</a:t>
            </a:r>
          </a:p>
          <a:p>
            <a:pPr marL="1076325" indent="-361950"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Off-line competition (few months)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International Collegiate Programming Contest (ICPC) </a:t>
            </a:r>
            <a:r>
              <a:rPr lang="en-GB" sz="2400" dirty="0">
                <a:ln w="0"/>
                <a:effectLst>
                  <a:outerShdw blurRad="38100" dist="19050" dir="2700000" algn="tl" rotWithShape="0">
                    <a:schemeClr val="dk1">
                      <a:alpha val="40000"/>
                    </a:schemeClr>
                  </a:outerShdw>
                </a:effectLst>
                <a:hlinkClick r:id="rId4"/>
              </a:rPr>
              <a:t>challenge</a:t>
            </a:r>
            <a:endParaRPr lang="en-GB" sz="2400" dirty="0">
              <a:ln w="0"/>
              <a:effectLst>
                <a:outerShdw blurRad="38100" dist="19050" dir="2700000" algn="tl" rotWithShape="0">
                  <a:schemeClr val="dk1">
                    <a:alpha val="40000"/>
                  </a:schemeClr>
                </a:outerShdw>
              </a:effectLst>
            </a:endParaRPr>
          </a:p>
          <a:p>
            <a:pPr marL="1076325" lvl="1" indent="-361950" algn="just">
              <a:buFont typeface="Wingdings" panose="05000000000000000000" pitchFamily="2" charset="2"/>
              <a:buChar char="ü"/>
            </a:pPr>
            <a:r>
              <a:rPr lang="en-GB" dirty="0">
                <a:ln w="0"/>
                <a:effectLst>
                  <a:outerShdw blurRad="38100" dist="19050" dir="2700000" algn="tl" rotWithShape="0">
                    <a:schemeClr val="dk1">
                      <a:alpha val="40000"/>
                    </a:schemeClr>
                  </a:outerShdw>
                </a:effectLst>
              </a:rPr>
              <a:t>On-line competition (few hours)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958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WASP – CHANNEL ESTIMATION</a:t>
            </a:r>
            <a:endParaRPr lang="en-US" sz="8000" b="1" dirty="0"/>
          </a:p>
        </p:txBody>
      </p:sp>
      <p:sp>
        <p:nvSpPr>
          <p:cNvPr id="2" name="Slide Number Placeholder 1">
            <a:extLst>
              <a:ext uri="{FF2B5EF4-FFF2-40B4-BE49-F238E27FC236}">
                <a16:creationId xmlns:a16="http://schemas.microsoft.com/office/drawing/2014/main" id="{5F53899A-818B-4D8E-9FA5-AEE2C62973AF}"/>
              </a:ext>
            </a:extLst>
          </p:cNvPr>
          <p:cNvSpPr>
            <a:spLocks noGrp="1"/>
          </p:cNvSpPr>
          <p:nvPr>
            <p:ph type="sldNum" sz="quarter" idx="12"/>
          </p:nvPr>
        </p:nvSpPr>
        <p:spPr/>
        <p:txBody>
          <a:bodyPr/>
          <a:lstStyle/>
          <a:p>
            <a:fld id="{96C155CA-F9E4-4B7B-8778-BBE3591DE223}" type="slidenum">
              <a:rPr lang="en-US" smtClean="0"/>
              <a:t>25</a:t>
            </a:fld>
            <a:endParaRPr lang="en-US"/>
          </a:p>
        </p:txBody>
      </p:sp>
    </p:spTree>
    <p:extLst>
      <p:ext uri="{BB962C8B-B14F-4D97-AF65-F5344CB8AC3E}">
        <p14:creationId xmlns:p14="http://schemas.microsoft.com/office/powerpoint/2010/main" val="3557004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16613"/>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Proposed a </a:t>
                </a:r>
                <a:r>
                  <a:rPr lang="en-GB" sz="2400" dirty="0">
                    <a:ln w="0"/>
                    <a:solidFill>
                      <a:schemeClr val="accent6"/>
                    </a:solidFill>
                    <a:effectLst>
                      <a:outerShdw blurRad="38100" dist="19050" dir="2700000" algn="tl" rotWithShape="0">
                        <a:schemeClr val="dk1">
                          <a:alpha val="40000"/>
                        </a:schemeClr>
                      </a:outerShdw>
                    </a:effectLst>
                  </a:rPr>
                  <a:t>sparse</a:t>
                </a:r>
                <a:r>
                  <a:rPr lang="en-GB" sz="2400" dirty="0">
                    <a:ln w="0"/>
                    <a:effectLst>
                      <a:outerShdw blurRad="38100" dist="19050" dir="2700000" algn="tl" rotWithShape="0">
                        <a:schemeClr val="dk1">
                          <a:alpha val="40000"/>
                        </a:schemeClr>
                      </a:outerShdw>
                    </a:effectLst>
                  </a:rPr>
                  <a:t> </a:t>
                </a:r>
                <a:r>
                  <a:rPr lang="en-GB" sz="2400" dirty="0">
                    <a:ln w="0"/>
                    <a:solidFill>
                      <a:schemeClr val="accent4">
                        <a:lumMod val="50000"/>
                      </a:schemeClr>
                    </a:solidFill>
                    <a:effectLst>
                      <a:outerShdw blurRad="38100" dist="19050" dir="2700000" algn="tl" rotWithShape="0">
                        <a:schemeClr val="dk1">
                          <a:alpha val="40000"/>
                        </a:schemeClr>
                      </a:outerShdw>
                    </a:effectLst>
                  </a:rPr>
                  <a:t>channel estimation</a:t>
                </a:r>
                <a:r>
                  <a:rPr lang="en-GB" sz="2400" dirty="0">
                    <a:ln w="0"/>
                    <a:effectLst>
                      <a:outerShdw blurRad="38100" dist="19050" dir="2700000" algn="tl" rotWithShape="0">
                        <a:schemeClr val="dk1">
                          <a:alpha val="40000"/>
                        </a:schemeClr>
                      </a:outerShdw>
                    </a:effectLst>
                  </a:rPr>
                  <a:t> algorithm to be used for the training of ML algorithms</a:t>
                </a:r>
              </a:p>
              <a:p>
                <a:pPr marL="1079500" indent="-363538"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Proposed </a:t>
                </a:r>
                <a:r>
                  <a:rPr lang="en-GB" sz="2400" dirty="0">
                    <a:ln w="0"/>
                    <a:solidFill>
                      <a:schemeClr val="accent6"/>
                    </a:solidFill>
                    <a:effectLst>
                      <a:outerShdw blurRad="38100" dist="19050" dir="2700000" algn="tl" rotWithShape="0">
                        <a:schemeClr val="dk1">
                          <a:alpha val="40000"/>
                        </a:schemeClr>
                      </a:outerShdw>
                    </a:effectLst>
                  </a:rPr>
                  <a:t>expectation maximization (EM)</a:t>
                </a:r>
                <a:r>
                  <a:rPr lang="en-GB" sz="2400" dirty="0">
                    <a:ln w="0"/>
                    <a:effectLst>
                      <a:outerShdw blurRad="38100" dist="19050" dir="2700000" algn="tl" rotWithShape="0">
                        <a:schemeClr val="dk1">
                          <a:alpha val="40000"/>
                        </a:schemeClr>
                      </a:outerShdw>
                    </a:effectLst>
                  </a:rPr>
                  <a:t> vector </a:t>
                </a:r>
                <a:r>
                  <a:rPr lang="en-GB" sz="2400" dirty="0">
                    <a:ln w="0"/>
                    <a:solidFill>
                      <a:schemeClr val="accent2"/>
                    </a:solidFill>
                    <a:effectLst>
                      <a:outerShdw blurRad="38100" dist="19050" dir="2700000" algn="tl" rotWithShape="0">
                        <a:schemeClr val="dk1">
                          <a:alpha val="40000"/>
                        </a:schemeClr>
                      </a:outerShdw>
                    </a:effectLst>
                  </a:rPr>
                  <a:t>approximate message passing </a:t>
                </a:r>
                <a:r>
                  <a:rPr lang="en-GB" sz="2400" dirty="0">
                    <a:ln w="0"/>
                    <a:effectLst>
                      <a:outerShdw blurRad="38100" dist="19050" dir="2700000" algn="tl" rotWithShape="0">
                        <a:schemeClr val="dk1">
                          <a:alpha val="40000"/>
                        </a:schemeClr>
                      </a:outerShdw>
                    </a:effectLst>
                  </a:rPr>
                  <a:t>(</a:t>
                </a:r>
                <a:r>
                  <a:rPr lang="en-GB" sz="2400" dirty="0">
                    <a:ln w="0"/>
                    <a:solidFill>
                      <a:schemeClr val="accent4">
                        <a:lumMod val="50000"/>
                      </a:schemeClr>
                    </a:solidFill>
                    <a:effectLst>
                      <a:outerShdw blurRad="38100" dist="19050" dir="2700000" algn="tl" rotWithShape="0">
                        <a:schemeClr val="dk1">
                          <a:alpha val="40000"/>
                        </a:schemeClr>
                      </a:outerShdw>
                    </a:effectLst>
                  </a:rPr>
                  <a:t>VAMP</a:t>
                </a:r>
                <a:r>
                  <a:rPr lang="en-GB" sz="2400" dirty="0">
                    <a:ln w="0"/>
                    <a:effectLst>
                      <a:outerShdw blurRad="38100" dist="19050" dir="2700000" algn="tl" rotWithShape="0">
                        <a:schemeClr val="dk1">
                          <a:alpha val="40000"/>
                        </a:schemeClr>
                      </a:outerShdw>
                    </a:effectLst>
                  </a:rPr>
                  <a:t>) application to </a:t>
                </a:r>
                <a:r>
                  <a:rPr lang="en-GB" sz="2400" dirty="0">
                    <a:ln w="0"/>
                    <a:solidFill>
                      <a:srgbClr val="00B0F0"/>
                    </a:solidFill>
                    <a:effectLst>
                      <a:outerShdw blurRad="38100" dist="19050" dir="2700000" algn="tl" rotWithShape="0">
                        <a:schemeClr val="dk1">
                          <a:alpha val="40000"/>
                        </a:schemeClr>
                      </a:outerShdw>
                    </a:effectLst>
                  </a:rPr>
                  <a:t>Bayesian inference </a:t>
                </a:r>
                <a:r>
                  <a:rPr lang="en-GB" sz="2400" dirty="0">
                    <a:ln w="0"/>
                    <a:effectLst>
                      <a:outerShdw blurRad="38100" dist="19050" dir="2700000" algn="tl" rotWithShape="0">
                        <a:schemeClr val="dk1">
                          <a:alpha val="40000"/>
                        </a:schemeClr>
                      </a:outerShdw>
                    </a:effectLst>
                  </a:rPr>
                  <a:t>framework [Rangan2019], i.e., statistical approaches, compressed sensing techniques</a:t>
                </a:r>
              </a:p>
              <a:p>
                <a:pPr marL="1079500" indent="-363538"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Deterministic approaches, e.g.,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𝑝</m:t>
                        </m:r>
                      </m:sub>
                    </m:sSub>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minimization</m:t>
                    </m:r>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err="1">
                    <a:ln w="0"/>
                    <a:effectLst>
                      <a:outerShdw blurRad="38100" dist="19050" dir="2700000" algn="tl" rotWithShape="0">
                        <a:schemeClr val="dk1">
                          <a:alpha val="40000"/>
                        </a:schemeClr>
                      </a:outerShdw>
                    </a:effectLst>
                  </a:rPr>
                  <a:t>Matlab</a:t>
                </a:r>
                <a:r>
                  <a:rPr lang="en-GB" sz="2400" dirty="0">
                    <a:ln w="0"/>
                    <a:effectLst>
                      <a:outerShdw blurRad="38100" dist="19050" dir="2700000" algn="tl" rotWithShape="0">
                        <a:schemeClr val="dk1">
                          <a:alpha val="40000"/>
                        </a:schemeClr>
                      </a:outerShdw>
                    </a:effectLst>
                  </a:rPr>
                  <a:t> object-oriented programming (</a:t>
                </a:r>
                <a:r>
                  <a:rPr lang="en-GB" sz="2400" dirty="0">
                    <a:ln w="0"/>
                    <a:effectLst>
                      <a:outerShdw blurRad="38100" dist="19050" dir="2700000" algn="tl" rotWithShape="0">
                        <a:schemeClr val="dk1">
                          <a:alpha val="40000"/>
                        </a:schemeClr>
                      </a:outerShdw>
                    </a:effectLst>
                    <a:hlinkClick r:id="rId3"/>
                  </a:rPr>
                  <a:t>AMP-</a:t>
                </a:r>
                <a:r>
                  <a:rPr lang="en-GB" sz="2400" dirty="0" err="1">
                    <a:ln w="0"/>
                    <a:effectLst>
                      <a:outerShdw blurRad="38100" dist="19050" dir="2700000" algn="tl" rotWithShape="0">
                        <a:schemeClr val="dk1">
                          <a:alpha val="40000"/>
                        </a:schemeClr>
                      </a:outerShdw>
                    </a:effectLst>
                    <a:hlinkClick r:id="rId3"/>
                  </a:rPr>
                  <a:t>Matlab</a:t>
                </a:r>
                <a:r>
                  <a:rPr lang="en-GB" sz="2400" dirty="0">
                    <a:ln w="0"/>
                    <a:effectLst>
                      <a:outerShdw blurRad="38100" dist="19050" dir="2700000" algn="tl" rotWithShape="0">
                        <a:schemeClr val="dk1">
                          <a:alpha val="40000"/>
                        </a:schemeClr>
                      </a:outerShdw>
                    </a:effectLst>
                  </a:rPr>
                  <a:t>) and TensorFlow (</a:t>
                </a:r>
                <a:r>
                  <a:rPr lang="en-GB" sz="2400" dirty="0">
                    <a:ln w="0"/>
                    <a:effectLst>
                      <a:outerShdw blurRad="38100" dist="19050" dir="2700000" algn="tl" rotWithShape="0">
                        <a:schemeClr val="dk1">
                          <a:alpha val="40000"/>
                        </a:schemeClr>
                      </a:outerShdw>
                    </a:effectLst>
                    <a:hlinkClick r:id="rId4"/>
                  </a:rPr>
                  <a:t>AMP-Deep Learning</a:t>
                </a:r>
                <a:r>
                  <a:rPr lang="en-GB" sz="2400" dirty="0">
                    <a:ln w="0"/>
                    <a:effectLst>
                      <a:outerShdw blurRad="38100" dist="19050" dir="2700000" algn="tl" rotWithShape="0">
                        <a:schemeClr val="dk1">
                          <a:alpha val="40000"/>
                        </a:schemeClr>
                      </a:outerShdw>
                    </a:effectLst>
                  </a:rPr>
                  <a:t>). </a:t>
                </a:r>
              </a:p>
              <a:p>
                <a:pPr marL="1079500" indent="-363538"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Continued to build on these existing libraries</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Prof. Phil </a:t>
                </a:r>
                <a:r>
                  <a:rPr lang="en-GB" sz="2400" dirty="0" err="1">
                    <a:ln w="0"/>
                    <a:effectLst>
                      <a:outerShdw blurRad="38100" dist="19050" dir="2700000" algn="tl" rotWithShape="0">
                        <a:schemeClr val="dk1">
                          <a:alpha val="40000"/>
                        </a:schemeClr>
                      </a:outerShdw>
                    </a:effectLst>
                    <a:hlinkClick r:id="rId5"/>
                  </a:rPr>
                  <a:t>Schniter</a:t>
                </a:r>
                <a:r>
                  <a:rPr lang="en-GB" sz="2400" dirty="0">
                    <a:ln w="0"/>
                    <a:effectLst>
                      <a:outerShdw blurRad="38100" dist="19050" dir="2700000" algn="tl" rotWithShape="0">
                        <a:schemeClr val="dk1">
                          <a:alpha val="40000"/>
                        </a:schemeClr>
                      </a:outerShdw>
                    </a:effectLst>
                  </a:rPr>
                  <a:t>,  Prof. Chao-Kai </a:t>
                </a:r>
                <a:r>
                  <a:rPr lang="en-GB" sz="2400" dirty="0">
                    <a:ln w="0"/>
                    <a:effectLst>
                      <a:outerShdw blurRad="38100" dist="19050" dir="2700000" algn="tl" rotWithShape="0">
                        <a:schemeClr val="dk1">
                          <a:alpha val="40000"/>
                        </a:schemeClr>
                      </a:outerShdw>
                    </a:effectLst>
                    <a:hlinkClick r:id="rId6"/>
                  </a:rPr>
                  <a:t>Wen</a:t>
                </a: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Sparse Bayesian learning proposed by the other post-doc won the 2</a:t>
                </a:r>
                <a:r>
                  <a:rPr lang="en-GB" sz="2400" baseline="30000" dirty="0">
                    <a:ln w="0"/>
                    <a:effectLst>
                      <a:outerShdw blurRad="38100" dist="19050" dir="2700000" algn="tl" rotWithShape="0">
                        <a:schemeClr val="dk1">
                          <a:alpha val="40000"/>
                        </a:schemeClr>
                      </a:outerShdw>
                    </a:effectLst>
                  </a:rPr>
                  <a:t>nd</a:t>
                </a:r>
                <a:r>
                  <a:rPr lang="en-GB"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hlinkClick r:id="rId7"/>
                  </a:rPr>
                  <a:t>place</a:t>
                </a:r>
                <a:r>
                  <a:rPr lang="en-GB" sz="2400" dirty="0">
                    <a:ln w="0"/>
                    <a:effectLst>
                      <a:outerShdw blurRad="38100" dist="19050" dir="2700000" algn="tl" rotWithShape="0">
                        <a:schemeClr val="dk1">
                          <a:alpha val="40000"/>
                        </a:schemeClr>
                      </a:outerShdw>
                    </a:effectLst>
                  </a:rPr>
                  <a:t> at the ITU competition (3</a:t>
                </a:r>
                <a:r>
                  <a:rPr lang="en-GB" sz="2400" baseline="30000" dirty="0">
                    <a:ln w="0"/>
                    <a:effectLst>
                      <a:outerShdw blurRad="38100" dist="19050" dir="2700000" algn="tl" rotWithShape="0">
                        <a:schemeClr val="dk1">
                          <a:alpha val="40000"/>
                        </a:schemeClr>
                      </a:outerShdw>
                    </a:effectLst>
                  </a:rPr>
                  <a:t>rd</a:t>
                </a:r>
                <a:r>
                  <a:rPr lang="en-GB" sz="2400" dirty="0">
                    <a:ln w="0"/>
                    <a:effectLst>
                      <a:outerShdw blurRad="38100" dist="19050" dir="2700000" algn="tl" rotWithShape="0">
                        <a:schemeClr val="dk1">
                          <a:alpha val="40000"/>
                        </a:schemeClr>
                      </a:outerShdw>
                    </a:effectLst>
                  </a:rPr>
                  <a:t> place, Prof. Chandra </a:t>
                </a:r>
                <a:r>
                  <a:rPr lang="en-GB" sz="2400" dirty="0">
                    <a:ln w="0"/>
                    <a:effectLst>
                      <a:outerShdw blurRad="38100" dist="19050" dir="2700000" algn="tl" rotWithShape="0">
                        <a:schemeClr val="dk1">
                          <a:alpha val="40000"/>
                        </a:schemeClr>
                      </a:outerShdw>
                    </a:effectLst>
                    <a:hlinkClick r:id="rId8"/>
                  </a:rPr>
                  <a:t>Murthy</a:t>
                </a:r>
                <a:r>
                  <a:rPr lang="en-GB" sz="2400" dirty="0">
                    <a:ln w="0"/>
                    <a:effectLst>
                      <a:outerShdw blurRad="38100" dist="19050" dir="2700000" algn="tl" rotWithShape="0">
                        <a:schemeClr val="dk1">
                          <a:alpha val="40000"/>
                        </a:schemeClr>
                      </a:outerShdw>
                    </a:effectLst>
                  </a:rPr>
                  <a:t>)</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647700" y="819149"/>
                <a:ext cx="11455400" cy="5916613"/>
              </a:xfrm>
              <a:blipFill>
                <a:blip r:embed="rId9"/>
                <a:stretch>
                  <a:fillRect l="-798" t="-1545" r="-1064"/>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958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WASP – CHANNEL ESTIMATION</a:t>
            </a:r>
            <a:endParaRPr lang="en-US" sz="8000" b="1" dirty="0"/>
          </a:p>
        </p:txBody>
      </p:sp>
      <p:sp>
        <p:nvSpPr>
          <p:cNvPr id="2" name="Slide Number Placeholder 1">
            <a:extLst>
              <a:ext uri="{FF2B5EF4-FFF2-40B4-BE49-F238E27FC236}">
                <a16:creationId xmlns:a16="http://schemas.microsoft.com/office/drawing/2014/main" id="{5F53899A-818B-4D8E-9FA5-AEE2C62973AF}"/>
              </a:ext>
            </a:extLst>
          </p:cNvPr>
          <p:cNvSpPr>
            <a:spLocks noGrp="1"/>
          </p:cNvSpPr>
          <p:nvPr>
            <p:ph type="sldNum" sz="quarter" idx="12"/>
          </p:nvPr>
        </p:nvSpPr>
        <p:spPr/>
        <p:txBody>
          <a:bodyPr/>
          <a:lstStyle/>
          <a:p>
            <a:fld id="{96C155CA-F9E4-4B7B-8778-BBE3591DE223}" type="slidenum">
              <a:rPr lang="en-US" smtClean="0"/>
              <a:t>26</a:t>
            </a:fld>
            <a:endParaRPr lang="en-US"/>
          </a:p>
        </p:txBody>
      </p:sp>
    </p:spTree>
    <p:extLst>
      <p:ext uri="{BB962C8B-B14F-4D97-AF65-F5344CB8AC3E}">
        <p14:creationId xmlns:p14="http://schemas.microsoft.com/office/powerpoint/2010/main" val="2104465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484928" y="881784"/>
                <a:ext cx="11455400" cy="5823815"/>
              </a:xfrm>
            </p:spPr>
            <p:txBody>
              <a:bodyPr>
                <a:normAutofit lnSpcReduction="10000"/>
              </a:bodyPr>
              <a:lstStyle/>
              <a:p>
                <a:pPr marL="0" indent="0" algn="just">
                  <a:buNone/>
                </a:pPr>
                <a14:m>
                  <m:oMath xmlns:m="http://schemas.openxmlformats.org/officeDocument/2006/math">
                    <m:r>
                      <a:rPr lang="en-GB" sz="2400" b="1" smtClean="0">
                        <a:latin typeface="Cambria Math" panose="02040503050406030204" pitchFamily="18" charset="0"/>
                      </a:rPr>
                      <m:t>𝐲</m:t>
                    </m:r>
                    <m:r>
                      <a:rPr lang="en-GB" sz="2400" b="1" smtClean="0">
                        <a:latin typeface="Cambria Math" panose="02040503050406030204" pitchFamily="18" charset="0"/>
                      </a:rPr>
                      <m:t>=</m:t>
                    </m:r>
                    <m:r>
                      <a:rPr lang="en-GB" sz="2400" b="1" smtClean="0">
                        <a:latin typeface="Cambria Math" panose="02040503050406030204" pitchFamily="18" charset="0"/>
                      </a:rPr>
                      <m:t>𝐇𝐱</m:t>
                    </m:r>
                    <m:r>
                      <a:rPr lang="en-GB" sz="2400" b="1" smtClean="0">
                        <a:latin typeface="Cambria Math" panose="02040503050406030204" pitchFamily="18" charset="0"/>
                      </a:rPr>
                      <m:t>+</m:t>
                    </m:r>
                    <m:r>
                      <a:rPr lang="en-GB" sz="2400" b="1" smtClean="0">
                        <a:latin typeface="Cambria Math" panose="02040503050406030204" pitchFamily="18" charset="0"/>
                      </a:rPr>
                      <m:t>𝐧</m:t>
                    </m:r>
                  </m:oMath>
                </a14:m>
                <a:r>
                  <a:rPr lang="en-GB" sz="2400" dirty="0"/>
                  <a:t>, where  </a:t>
                </a:r>
                <a14:m>
                  <m:oMath xmlns:m="http://schemas.openxmlformats.org/officeDocument/2006/math">
                    <m:r>
                      <a:rPr lang="en-GB" sz="2400" b="1">
                        <a:latin typeface="Cambria Math" panose="02040503050406030204" pitchFamily="18" charset="0"/>
                      </a:rPr>
                      <m:t>𝐱</m:t>
                    </m:r>
                    <m:r>
                      <a:rPr lang="en-GB" sz="2400" b="1">
                        <a:latin typeface="Cambria Math" panose="02040503050406030204" pitchFamily="18" charset="0"/>
                      </a:rPr>
                      <m:t>=</m:t>
                    </m:r>
                    <m:r>
                      <a:rPr lang="en-GB" sz="2400" b="1">
                        <a:latin typeface="Cambria Math" panose="02040503050406030204" pitchFamily="18" charset="0"/>
                      </a:rPr>
                      <m:t>𝐔𝐬</m:t>
                    </m:r>
                  </m:oMath>
                </a14:m>
                <a:r>
                  <a:rPr lang="en-GB" sz="2400" dirty="0"/>
                  <a:t>  (</a:t>
                </a:r>
                <a:r>
                  <a:rPr lang="en-GB" sz="2400" dirty="0">
                    <a:ln w="0"/>
                    <a:effectLst>
                      <a:outerShdw blurRad="38100" dist="19050" dir="2700000" algn="tl" rotWithShape="0">
                        <a:schemeClr val="dk1">
                          <a:alpha val="40000"/>
                        </a:schemeClr>
                      </a:outerShdw>
                    </a:effectLst>
                  </a:rPr>
                  <a:t>data transmission</a:t>
                </a:r>
                <a:r>
                  <a:rPr lang="en-GB" sz="2400" dirty="0"/>
                  <a:t>)</a:t>
                </a:r>
                <a:endParaRPr lang="tr-TR" sz="2400" dirty="0"/>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Beam</a:t>
                </a:r>
                <a:r>
                  <a:rPr lang="en-GB" sz="1600" b="1" dirty="0">
                    <a:latin typeface="Cambria Math" panose="02040503050406030204" pitchFamily="18" charset="0"/>
                  </a:rPr>
                  <a:t> </a:t>
                </a:r>
                <a:r>
                  <a:rPr lang="en-GB" sz="2400" dirty="0">
                    <a:ln w="0"/>
                    <a:effectLst>
                      <a:outerShdw blurRad="38100" dist="19050" dir="2700000" algn="tl" rotWithShape="0">
                        <a:schemeClr val="dk1">
                          <a:alpha val="40000"/>
                        </a:schemeClr>
                      </a:outerShdw>
                    </a:effectLst>
                  </a:rPr>
                  <a:t>training,</a:t>
                </a:r>
                <a:r>
                  <a:rPr lang="en-GB" sz="2400" b="1" dirty="0"/>
                  <a:t> </a:t>
                </a:r>
                <a14:m>
                  <m:oMath xmlns:m="http://schemas.openxmlformats.org/officeDocument/2006/math">
                    <m:r>
                      <a:rPr lang="en-GB" sz="2400" b="1" smtClean="0">
                        <a:latin typeface="Cambria Math" panose="02040503050406030204" pitchFamily="18" charset="0"/>
                      </a:rPr>
                      <m:t>𝐔</m:t>
                    </m:r>
                    <m:r>
                      <a:rPr lang="tr-TR" sz="2400" b="1" i="0" smtClean="0">
                        <a:latin typeface="Cambria Math" panose="02040503050406030204" pitchFamily="18" charset="0"/>
                      </a:rPr>
                      <m:t>=</m:t>
                    </m:r>
                    <m:r>
                      <a:rPr lang="tr-TR" sz="2400" b="0" i="1" smtClean="0">
                        <a:latin typeface="Cambria Math" panose="02040503050406030204" pitchFamily="18" charset="0"/>
                      </a:rPr>
                      <m:t>𝑓</m:t>
                    </m:r>
                    <m:r>
                      <a:rPr lang="tr-TR" sz="2400" b="1" i="0" smtClean="0">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(no CSIT)</a:t>
                </a:r>
                <a:endParaRPr lang="en-GB" sz="1100" dirty="0"/>
              </a:p>
              <a:p>
                <a:pPr lvl="1" algn="just">
                  <a:buFont typeface="Wingdings" panose="05000000000000000000" pitchFamily="2" charset="2"/>
                  <a:buChar char="ü"/>
                </a:pPr>
                <a:r>
                  <a:rPr lang="en-GB" dirty="0">
                    <a:ln w="0"/>
                    <a:effectLst>
                      <a:outerShdw blurRad="38100" dist="19050" dir="2700000" algn="tl" rotWithShape="0">
                        <a:schemeClr val="dk1">
                          <a:alpha val="40000"/>
                        </a:schemeClr>
                      </a:outerShdw>
                    </a:effectLst>
                  </a:rPr>
                  <a:t>Design </a:t>
                </a:r>
                <a14:m>
                  <m:oMath xmlns:m="http://schemas.openxmlformats.org/officeDocument/2006/math">
                    <m:r>
                      <a:rPr lang="en-GB" smtClean="0">
                        <a:ln w="0"/>
                        <a:effectLst>
                          <a:outerShdw blurRad="38100" dist="19050" dir="2700000" algn="tl" rotWithShape="0">
                            <a:schemeClr val="dk1">
                              <a:alpha val="40000"/>
                            </a:schemeClr>
                          </a:outerShdw>
                        </a:effectLst>
                        <a:latin typeface="Cambria Math" panose="02040503050406030204" pitchFamily="18" charset="0"/>
                      </a:rPr>
                      <m:t>𝓤</m:t>
                    </m:r>
                    <m:r>
                      <a:rPr lang="en-GB" smtClean="0">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SE"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SE" i="1">
                                <a:ln w="0"/>
                                <a:effectLst>
                                  <a:outerShdw blurRad="38100" dist="19050" dir="2700000" algn="tl" rotWithShape="0">
                                    <a:schemeClr val="dk1">
                                      <a:alpha val="40000"/>
                                    </a:schemeClr>
                                  </a:outerShdw>
                                </a:effectLst>
                                <a:latin typeface="Cambria Math" panose="02040503050406030204" pitchFamily="18" charset="0"/>
                              </a:rPr>
                            </m:ctrlPr>
                          </m:sSubPr>
                          <m:e>
                            <m:r>
                              <a:rPr lang="en-SE">
                                <a:ln w="0"/>
                                <a:effectLst>
                                  <a:outerShdw blurRad="38100" dist="19050" dir="2700000" algn="tl" rotWithShape="0">
                                    <a:schemeClr val="dk1">
                                      <a:alpha val="40000"/>
                                    </a:schemeClr>
                                  </a:outerShdw>
                                </a:effectLst>
                                <a:latin typeface="Cambria Math" panose="02040503050406030204" pitchFamily="18" charset="0"/>
                              </a:rPr>
                              <m:t>𝒖</m:t>
                            </m:r>
                          </m:e>
                          <m:sub>
                            <m:r>
                              <a:rPr lang="en-SE">
                                <a:ln w="0"/>
                                <a:effectLst>
                                  <a:outerShdw blurRad="38100" dist="19050" dir="2700000" algn="tl" rotWithShape="0">
                                    <a:schemeClr val="dk1">
                                      <a:alpha val="40000"/>
                                    </a:schemeClr>
                                  </a:outerShdw>
                                </a:effectLst>
                                <a:latin typeface="Cambria Math" panose="02040503050406030204" pitchFamily="18" charset="0"/>
                              </a:rPr>
                              <m:t>1</m:t>
                            </m:r>
                          </m:sub>
                        </m:sSub>
                        <m:r>
                          <a:rPr lang="en-SE">
                            <a:ln w="0"/>
                            <a:effectLst>
                              <a:outerShdw blurRad="38100" dist="19050" dir="2700000" algn="tl" rotWithShape="0">
                                <a:schemeClr val="dk1">
                                  <a:alpha val="40000"/>
                                </a:schemeClr>
                              </a:outerShdw>
                            </a:effectLst>
                            <a:latin typeface="Cambria Math" panose="02040503050406030204" pitchFamily="18" charset="0"/>
                          </a:rPr>
                          <m:t>,</m:t>
                        </m:r>
                        <m:sSub>
                          <m:sSubPr>
                            <m:ctrlPr>
                              <a:rPr lang="en-SE" i="1">
                                <a:ln w="0"/>
                                <a:effectLst>
                                  <a:outerShdw blurRad="38100" dist="19050" dir="2700000" algn="tl" rotWithShape="0">
                                    <a:schemeClr val="dk1">
                                      <a:alpha val="40000"/>
                                    </a:schemeClr>
                                  </a:outerShdw>
                                </a:effectLst>
                                <a:latin typeface="Cambria Math" panose="02040503050406030204" pitchFamily="18" charset="0"/>
                              </a:rPr>
                            </m:ctrlPr>
                          </m:sSubPr>
                          <m:e>
                            <m:r>
                              <a:rPr lang="en-SE">
                                <a:ln w="0"/>
                                <a:effectLst>
                                  <a:outerShdw blurRad="38100" dist="19050" dir="2700000" algn="tl" rotWithShape="0">
                                    <a:schemeClr val="dk1">
                                      <a:alpha val="40000"/>
                                    </a:schemeClr>
                                  </a:outerShdw>
                                </a:effectLst>
                                <a:latin typeface="Cambria Math" panose="02040503050406030204" pitchFamily="18" charset="0"/>
                              </a:rPr>
                              <m:t>𝒖</m:t>
                            </m:r>
                          </m:e>
                          <m:sub>
                            <m:r>
                              <a:rPr lang="en-SE">
                                <a:ln w="0"/>
                                <a:effectLst>
                                  <a:outerShdw blurRad="38100" dist="19050" dir="2700000" algn="tl" rotWithShape="0">
                                    <a:schemeClr val="dk1">
                                      <a:alpha val="40000"/>
                                    </a:schemeClr>
                                  </a:outerShdw>
                                </a:effectLst>
                                <a:latin typeface="Cambria Math" panose="02040503050406030204" pitchFamily="18" charset="0"/>
                              </a:rPr>
                              <m:t>2</m:t>
                            </m:r>
                          </m:sub>
                        </m:sSub>
                        <m:r>
                          <a:rPr lang="en-GB">
                            <a:ln w="0"/>
                            <a:effectLst>
                              <a:outerShdw blurRad="38100" dist="19050" dir="2700000" algn="tl" rotWithShape="0">
                                <a:schemeClr val="dk1">
                                  <a:alpha val="40000"/>
                                </a:schemeClr>
                              </a:outerShdw>
                            </a:effectLst>
                            <a:latin typeface="Cambria Math" panose="02040503050406030204" pitchFamily="18" charset="0"/>
                          </a:rPr>
                          <m:t>,…</m:t>
                        </m:r>
                        <m:sSub>
                          <m:sSubPr>
                            <m:ctrlPr>
                              <a:rPr lang="en-SE" i="1">
                                <a:ln w="0"/>
                                <a:effectLst>
                                  <a:outerShdw blurRad="38100" dist="19050" dir="2700000" algn="tl" rotWithShape="0">
                                    <a:schemeClr val="dk1">
                                      <a:alpha val="40000"/>
                                    </a:schemeClr>
                                  </a:outerShdw>
                                </a:effectLst>
                                <a:latin typeface="Cambria Math" panose="02040503050406030204" pitchFamily="18" charset="0"/>
                              </a:rPr>
                            </m:ctrlPr>
                          </m:sSubPr>
                          <m:e>
                            <m:r>
                              <a:rPr lang="en-SE">
                                <a:ln w="0"/>
                                <a:effectLst>
                                  <a:outerShdw blurRad="38100" dist="19050" dir="2700000" algn="tl" rotWithShape="0">
                                    <a:schemeClr val="dk1">
                                      <a:alpha val="40000"/>
                                    </a:schemeClr>
                                  </a:outerShdw>
                                </a:effectLst>
                                <a:latin typeface="Cambria Math" panose="02040503050406030204" pitchFamily="18" charset="0"/>
                              </a:rPr>
                              <m:t>𝒖</m:t>
                            </m:r>
                          </m:e>
                          <m:sub>
                            <m:r>
                              <a:rPr lang="en-GB">
                                <a:ln w="0"/>
                                <a:effectLst>
                                  <a:outerShdw blurRad="38100" dist="19050" dir="2700000" algn="tl" rotWithShape="0">
                                    <a:schemeClr val="dk1">
                                      <a:alpha val="40000"/>
                                    </a:schemeClr>
                                  </a:outerShdw>
                                </a:effectLst>
                                <a:latin typeface="Cambria Math" panose="02040503050406030204" pitchFamily="18" charset="0"/>
                              </a:rPr>
                              <m:t>𝐵</m:t>
                            </m:r>
                          </m:sub>
                        </m:sSub>
                      </m:e>
                    </m:d>
                  </m:oMath>
                </a14:m>
                <a:endParaRPr lang="en-GB" b="1" dirty="0">
                  <a:latin typeface="Cambria Math" panose="02040503050406030204" pitchFamily="18" charset="0"/>
                </a:endParaRPr>
              </a:p>
              <a:p>
                <a:pPr lvl="1" algn="just">
                  <a:buFont typeface="Wingdings" panose="05000000000000000000" pitchFamily="2" charset="2"/>
                  <a:buChar char="ü"/>
                </a:pPr>
                <a:r>
                  <a:rPr lang="en-GB" dirty="0">
                    <a:ln w="0"/>
                    <a:effectLst>
                      <a:outerShdw blurRad="38100" dist="19050" dir="2700000" algn="tl" rotWithShape="0">
                        <a:schemeClr val="dk1">
                          <a:alpha val="40000"/>
                        </a:schemeClr>
                      </a:outerShdw>
                    </a:effectLst>
                  </a:rPr>
                  <a:t>Select the columns of </a:t>
                </a:r>
                <a14:m>
                  <m:oMath xmlns:m="http://schemas.openxmlformats.org/officeDocument/2006/math">
                    <m:r>
                      <a:rPr lang="en-GB">
                        <a:ln w="0"/>
                        <a:effectLst>
                          <a:outerShdw blurRad="38100" dist="19050" dir="2700000" algn="tl" rotWithShape="0">
                            <a:schemeClr val="dk1">
                              <a:alpha val="40000"/>
                            </a:schemeClr>
                          </a:outerShdw>
                        </a:effectLst>
                        <a:latin typeface="Cambria Math" panose="02040503050406030204" pitchFamily="18" charset="0"/>
                      </a:rPr>
                      <m:t>𝐔</m:t>
                    </m:r>
                  </m:oMath>
                </a14:m>
                <a:r>
                  <a:rPr lang="en-GB" dirty="0">
                    <a:ln w="0"/>
                    <a:effectLst>
                      <a:outerShdw blurRad="38100" dist="19050" dir="2700000" algn="tl" rotWithShape="0">
                        <a:schemeClr val="dk1">
                          <a:alpha val="40000"/>
                        </a:schemeClr>
                      </a:outerShdw>
                    </a:effectLst>
                  </a:rPr>
                  <a:t> from </a:t>
                </a:r>
                <a14:m>
                  <m:oMath xmlns:m="http://schemas.openxmlformats.org/officeDocument/2006/math">
                    <m:r>
                      <a:rPr lang="en-GB">
                        <a:ln w="0"/>
                        <a:effectLst>
                          <a:outerShdw blurRad="38100" dist="19050" dir="2700000" algn="tl" rotWithShape="0">
                            <a:schemeClr val="dk1">
                              <a:alpha val="40000"/>
                            </a:schemeClr>
                          </a:outerShdw>
                        </a:effectLst>
                        <a:latin typeface="Cambria Math" panose="02040503050406030204" pitchFamily="18" charset="0"/>
                      </a:rPr>
                      <m:t>𝓤</m:t>
                    </m:r>
                  </m:oMath>
                </a14:m>
                <a:endParaRPr lang="en-GB" b="1" dirty="0">
                  <a:latin typeface="Cambria Math" panose="02040503050406030204" pitchFamily="18" charset="0"/>
                </a:endParaRPr>
              </a:p>
              <a:p>
                <a:pPr algn="just">
                  <a:buFont typeface="Wingdings" panose="05000000000000000000" pitchFamily="2" charset="2"/>
                  <a:buChar char="§"/>
                </a:pPr>
                <a:endParaRPr lang="tr-TR"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Channel training/estimation, </a:t>
                </a:r>
                <a14:m>
                  <m:oMath xmlns:m="http://schemas.openxmlformats.org/officeDocument/2006/math">
                    <m:r>
                      <a:rPr lang="en-GB" sz="2400" b="1" smtClean="0">
                        <a:latin typeface="Cambria Math" panose="02040503050406030204" pitchFamily="18" charset="0"/>
                      </a:rPr>
                      <m:t>𝐔</m:t>
                    </m:r>
                    <m:r>
                      <a:rPr lang="tr-TR" sz="2400" b="1" i="0" smtClean="0">
                        <a:latin typeface="Cambria Math" panose="02040503050406030204" pitchFamily="18" charset="0"/>
                      </a:rPr>
                      <m:t>=</m:t>
                    </m:r>
                    <m:r>
                      <a:rPr lang="tr-TR" sz="2400" b="0" i="1" smtClean="0">
                        <a:latin typeface="Cambria Math" panose="02040503050406030204" pitchFamily="18" charset="0"/>
                      </a:rPr>
                      <m:t>𝑓</m:t>
                    </m:r>
                    <m:r>
                      <a:rPr lang="tr-TR" sz="2400" b="1" i="0" smtClean="0">
                        <a:latin typeface="Cambria Math" panose="02040503050406030204" pitchFamily="18" charset="0"/>
                      </a:rPr>
                      <m:t>(</m:t>
                    </m:r>
                    <m:acc>
                      <m:accPr>
                        <m:chr m:val="̂"/>
                        <m:ctrlPr>
                          <a:rPr lang="en-GB" sz="2400" b="1" i="1">
                            <a:latin typeface="Cambria Math" panose="02040503050406030204" pitchFamily="18" charset="0"/>
                          </a:rPr>
                        </m:ctrlPr>
                      </m:accPr>
                      <m:e>
                        <m:r>
                          <a:rPr lang="en-GB" sz="2400" b="1">
                            <a:latin typeface="Cambria Math" panose="02040503050406030204" pitchFamily="18" charset="0"/>
                          </a:rPr>
                          <m:t>𝐇</m:t>
                        </m:r>
                      </m:e>
                    </m:acc>
                    <m:r>
                      <a:rPr lang="tr-TR" sz="2400" b="1" i="0" smtClean="0">
                        <a:latin typeface="Cambria Math" panose="02040503050406030204" pitchFamily="18" charset="0"/>
                      </a:rPr>
                      <m:t>)</m:t>
                    </m:r>
                  </m:oMath>
                </a14:m>
                <a:r>
                  <a:rPr lang="en-GB" sz="2400" dirty="0"/>
                  <a:t> (imperfect CSIT)</a:t>
                </a:r>
              </a:p>
              <a:p>
                <a:pPr lvl="1" algn="just">
                  <a:buFont typeface="Wingdings" panose="05000000000000000000" pitchFamily="2" charset="2"/>
                  <a:buChar char="ü"/>
                </a:pPr>
                <a:r>
                  <a:rPr lang="en-GB" dirty="0">
                    <a:ln w="0"/>
                    <a:effectLst>
                      <a:outerShdw blurRad="38100" dist="19050" dir="2700000" algn="tl" rotWithShape="0">
                        <a:schemeClr val="dk1">
                          <a:alpha val="40000"/>
                        </a:schemeClr>
                      </a:outerShdw>
                    </a:effectLst>
                  </a:rPr>
                  <a:t>Send pilot signals </a:t>
                </a:r>
                <a14:m>
                  <m:oMath xmlns:m="http://schemas.openxmlformats.org/officeDocument/2006/math">
                    <m:r>
                      <a:rPr lang="en-GB" b="1">
                        <a:latin typeface="Cambria Math" panose="02040503050406030204" pitchFamily="18" charset="0"/>
                      </a:rPr>
                      <m:t>𝐩</m:t>
                    </m:r>
                    <m:r>
                      <a:rPr lang="en-GB" b="1">
                        <a:latin typeface="Cambria Math" panose="02040503050406030204" pitchFamily="18" charset="0"/>
                      </a:rPr>
                      <m:t>=</m:t>
                    </m:r>
                    <m:sSub>
                      <m:sSubPr>
                        <m:ctrlPr>
                          <a:rPr lang="en-GB" b="1" i="1" smtClean="0">
                            <a:latin typeface="Cambria Math" panose="02040503050406030204" pitchFamily="18" charset="0"/>
                          </a:rPr>
                        </m:ctrlPr>
                      </m:sSubPr>
                      <m:e>
                        <m:r>
                          <a:rPr lang="en-GB" b="1">
                            <a:latin typeface="Cambria Math" panose="02040503050406030204" pitchFamily="18" charset="0"/>
                          </a:rPr>
                          <m:t>𝐔</m:t>
                        </m:r>
                      </m:e>
                      <m:sub>
                        <m:r>
                          <m:rPr>
                            <m:sty m:val="p"/>
                          </m:rPr>
                          <a:rPr lang="en-GB" b="0" i="0" smtClean="0">
                            <a:latin typeface="Cambria Math" panose="02040503050406030204" pitchFamily="18" charset="0"/>
                          </a:rPr>
                          <m:t>p</m:t>
                        </m:r>
                      </m:sub>
                    </m:sSub>
                    <m:sSub>
                      <m:sSubPr>
                        <m:ctrlPr>
                          <a:rPr lang="en-GB" b="1" i="1" smtClean="0">
                            <a:latin typeface="Cambria Math" panose="02040503050406030204" pitchFamily="18" charset="0"/>
                          </a:rPr>
                        </m:ctrlPr>
                      </m:sSubPr>
                      <m:e>
                        <m:r>
                          <a:rPr lang="en-GB" b="1">
                            <a:latin typeface="Cambria Math" panose="02040503050406030204" pitchFamily="18" charset="0"/>
                          </a:rPr>
                          <m:t>𝐬</m:t>
                        </m:r>
                      </m:e>
                      <m:sub>
                        <m:r>
                          <m:rPr>
                            <m:sty m:val="p"/>
                          </m:rPr>
                          <a:rPr lang="en-GB" b="0" i="0" smtClean="0">
                            <a:latin typeface="Cambria Math" panose="02040503050406030204" pitchFamily="18" charset="0"/>
                          </a:rPr>
                          <m:t>p</m:t>
                        </m:r>
                      </m:sub>
                    </m:sSub>
                    <m:r>
                      <a:rPr lang="en-GB" b="1" i="0" smtClean="0">
                        <a:latin typeface="Cambria Math" panose="02040503050406030204" pitchFamily="18" charset="0"/>
                      </a:rPr>
                      <m:t>:</m:t>
                    </m:r>
                  </m:oMath>
                </a14:m>
                <a:r>
                  <a:rPr lang="en-GB" dirty="0"/>
                  <a:t> </a:t>
                </a:r>
                <a:r>
                  <a:rPr lang="en-GB" dirty="0">
                    <a:ln w="0"/>
                    <a:effectLst>
                      <a:outerShdw blurRad="38100" dist="19050" dir="2700000" algn="tl" rotWithShape="0">
                        <a:schemeClr val="dk1">
                          <a:alpha val="40000"/>
                        </a:schemeClr>
                      </a:outerShdw>
                    </a:effectLst>
                  </a:rPr>
                  <a:t>pilot signal (</a:t>
                </a:r>
                <a14:m>
                  <m:oMath xmlns:m="http://schemas.openxmlformats.org/officeDocument/2006/math">
                    <m:sSub>
                      <m:sSubPr>
                        <m:ctrlPr>
                          <a:rPr lang="en-GB" b="1" i="1">
                            <a:latin typeface="Cambria Math" panose="02040503050406030204" pitchFamily="18" charset="0"/>
                          </a:rPr>
                        </m:ctrlPr>
                      </m:sSubPr>
                      <m:e>
                        <m:r>
                          <a:rPr lang="en-GB" b="1">
                            <a:latin typeface="Cambria Math" panose="02040503050406030204" pitchFamily="18" charset="0"/>
                          </a:rPr>
                          <m:t>𝐔</m:t>
                        </m:r>
                      </m:e>
                      <m:sub>
                        <m:r>
                          <m:rPr>
                            <m:sty m:val="p"/>
                          </m:rPr>
                          <a:rPr lang="en-GB">
                            <a:latin typeface="Cambria Math" panose="02040503050406030204" pitchFamily="18" charset="0"/>
                          </a:rPr>
                          <m:t>p</m:t>
                        </m:r>
                      </m:sub>
                    </m:sSub>
                  </m:oMath>
                </a14:m>
                <a:r>
                  <a:rPr lang="en-GB" dirty="0">
                    <a:ln w="0"/>
                    <a:effectLst>
                      <a:outerShdw blurRad="38100" dist="19050" dir="2700000" algn="tl" rotWithShape="0">
                        <a:schemeClr val="dk1">
                          <a:alpha val="40000"/>
                        </a:schemeClr>
                      </a:outerShdw>
                    </a:effectLst>
                  </a:rPr>
                  <a:t>: pilot beamforming matrix,</a:t>
                </a:r>
                <a14:m>
                  <m:oMath xmlns:m="http://schemas.openxmlformats.org/officeDocument/2006/math">
                    <m:r>
                      <a:rPr lang="en-GB" b="0" i="0" smtClean="0">
                        <a:latin typeface="Cambria Math" panose="02040503050406030204" pitchFamily="18" charset="0"/>
                      </a:rPr>
                      <m:t> </m:t>
                    </m:r>
                    <m:sSub>
                      <m:sSubPr>
                        <m:ctrlPr>
                          <a:rPr lang="en-GB" b="1" i="1">
                            <a:latin typeface="Cambria Math" panose="02040503050406030204" pitchFamily="18" charset="0"/>
                          </a:rPr>
                        </m:ctrlPr>
                      </m:sSubPr>
                      <m:e>
                        <m:r>
                          <a:rPr lang="en-GB" b="1">
                            <a:latin typeface="Cambria Math" panose="02040503050406030204" pitchFamily="18" charset="0"/>
                          </a:rPr>
                          <m:t>𝐬</m:t>
                        </m:r>
                      </m:e>
                      <m:sub>
                        <m:r>
                          <m:rPr>
                            <m:sty m:val="p"/>
                          </m:rPr>
                          <a:rPr lang="en-GB">
                            <a:latin typeface="Cambria Math" panose="02040503050406030204" pitchFamily="18" charset="0"/>
                          </a:rPr>
                          <m:t>p</m:t>
                        </m:r>
                      </m:sub>
                    </m:sSub>
                    <m:r>
                      <a:rPr lang="en-GB" b="0" i="1" smtClean="0">
                        <a:latin typeface="Cambria Math" panose="02040503050406030204" pitchFamily="18" charset="0"/>
                      </a:rPr>
                      <m:t>:</m:t>
                    </m:r>
                  </m:oMath>
                </a14:m>
                <a:r>
                  <a:rPr lang="en-GB" dirty="0"/>
                  <a:t> </a:t>
                </a:r>
                <a:r>
                  <a:rPr lang="en-GB" dirty="0">
                    <a:ln w="0"/>
                    <a:effectLst>
                      <a:outerShdw blurRad="38100" dist="19050" dir="2700000" algn="tl" rotWithShape="0">
                        <a:schemeClr val="dk1">
                          <a:alpha val="40000"/>
                        </a:schemeClr>
                      </a:outerShdw>
                    </a:effectLst>
                  </a:rPr>
                  <a:t>pilot symbols) </a:t>
                </a:r>
              </a:p>
              <a:p>
                <a:pPr marL="457200" lvl="1" indent="0" algn="just">
                  <a:buNone/>
                </a:pPr>
                <a:r>
                  <a:rPr lang="en-GB" dirty="0">
                    <a:ln w="0"/>
                    <a:effectLst>
                      <a:outerShdw blurRad="38100" dist="19050" dir="2700000" algn="tl" rotWithShape="0">
                        <a:schemeClr val="dk1">
                          <a:alpha val="40000"/>
                        </a:schemeClr>
                      </a:outerShdw>
                    </a:effectLst>
                  </a:rPr>
                  <a:t>   instead of data signals </a:t>
                </a:r>
                <a14:m>
                  <m:oMath xmlns:m="http://schemas.openxmlformats.org/officeDocument/2006/math">
                    <m:r>
                      <a:rPr lang="en-GB" b="1" i="0" smtClean="0">
                        <a:latin typeface="Cambria Math" panose="02040503050406030204" pitchFamily="18" charset="0"/>
                      </a:rPr>
                      <m:t>𝐱</m:t>
                    </m:r>
                    <m:r>
                      <a:rPr lang="en-GB" b="1" i="0" smtClean="0">
                        <a:latin typeface="Cambria Math" panose="02040503050406030204" pitchFamily="18" charset="0"/>
                      </a:rPr>
                      <m:t>=</m:t>
                    </m:r>
                    <m:r>
                      <a:rPr lang="en-GB" b="1" i="0" smtClean="0">
                        <a:latin typeface="Cambria Math" panose="02040503050406030204" pitchFamily="18" charset="0"/>
                      </a:rPr>
                      <m:t>𝐔𝐬</m:t>
                    </m:r>
                  </m:oMath>
                </a14:m>
                <a:r>
                  <a:rPr lang="en-GB" dirty="0"/>
                  <a:t> (</a:t>
                </a:r>
                <a14:m>
                  <m:oMath xmlns:m="http://schemas.openxmlformats.org/officeDocument/2006/math">
                    <m:r>
                      <a:rPr lang="en-GB" b="1" i="0" smtClean="0">
                        <a:latin typeface="Cambria Math" panose="02040503050406030204" pitchFamily="18" charset="0"/>
                      </a:rPr>
                      <m:t>𝐔</m:t>
                    </m:r>
                  </m:oMath>
                </a14:m>
                <a:r>
                  <a:rPr lang="en-GB" dirty="0"/>
                  <a:t>: </a:t>
                </a:r>
                <a:r>
                  <a:rPr lang="en-GB" dirty="0">
                    <a:ln w="0"/>
                    <a:effectLst>
                      <a:outerShdw blurRad="38100" dist="19050" dir="2700000" algn="tl" rotWithShape="0">
                        <a:schemeClr val="dk1">
                          <a:alpha val="40000"/>
                        </a:schemeClr>
                      </a:outerShdw>
                    </a:effectLst>
                  </a:rPr>
                  <a:t>data beamforming matrix, </a:t>
                </a:r>
                <a14:m>
                  <m:oMath xmlns:m="http://schemas.openxmlformats.org/officeDocument/2006/math">
                    <m:r>
                      <a:rPr lang="en-GB" b="1">
                        <a:latin typeface="Cambria Math" panose="02040503050406030204" pitchFamily="18" charset="0"/>
                      </a:rPr>
                      <m:t>𝐬</m:t>
                    </m:r>
                    <m:r>
                      <a:rPr lang="en-GB" i="1">
                        <a:latin typeface="Cambria Math" panose="02040503050406030204" pitchFamily="18" charset="0"/>
                      </a:rPr>
                      <m:t>:</m:t>
                    </m:r>
                  </m:oMath>
                </a14:m>
                <a:r>
                  <a:rPr lang="en-GB" dirty="0"/>
                  <a:t> </a:t>
                </a:r>
                <a:r>
                  <a:rPr lang="en-GB" dirty="0">
                    <a:ln w="0"/>
                    <a:effectLst>
                      <a:outerShdw blurRad="38100" dist="19050" dir="2700000" algn="tl" rotWithShape="0">
                        <a:schemeClr val="dk1">
                          <a:alpha val="40000"/>
                        </a:schemeClr>
                      </a:outerShdw>
                    </a:effectLst>
                  </a:rPr>
                  <a:t>data</a:t>
                </a:r>
                <a:r>
                  <a:rPr lang="en-GB" dirty="0"/>
                  <a:t> </a:t>
                </a:r>
                <a:r>
                  <a:rPr lang="en-GB" dirty="0">
                    <a:ln w="0"/>
                    <a:effectLst>
                      <a:outerShdw blurRad="38100" dist="19050" dir="2700000" algn="tl" rotWithShape="0">
                        <a:schemeClr val="dk1">
                          <a:alpha val="40000"/>
                        </a:schemeClr>
                      </a:outerShdw>
                    </a:effectLst>
                  </a:rPr>
                  <a:t>symbols) </a:t>
                </a:r>
              </a:p>
              <a:p>
                <a:pPr lvl="1" algn="just">
                  <a:buFont typeface="Wingdings" panose="05000000000000000000" pitchFamily="2" charset="2"/>
                  <a:buChar char="ü"/>
                </a:pPr>
                <a:r>
                  <a:rPr lang="en-GB" dirty="0">
                    <a:ln w="0"/>
                    <a:effectLst>
                      <a:outerShdw blurRad="38100" dist="19050" dir="2700000" algn="tl" rotWithShape="0">
                        <a:schemeClr val="dk1">
                          <a:alpha val="40000"/>
                        </a:schemeClr>
                      </a:outerShdw>
                    </a:effectLst>
                  </a:rPr>
                  <a:t>Estimate the channel at the receiver by using the received pilot signal (</a:t>
                </a:r>
                <a14:m>
                  <m:oMath xmlns:m="http://schemas.openxmlformats.org/officeDocument/2006/math">
                    <m:sSub>
                      <m:sSubPr>
                        <m:ctrlPr>
                          <a:rPr lang="en-GB" b="1" i="1" smtClean="0">
                            <a:latin typeface="Cambria Math" panose="02040503050406030204" pitchFamily="18" charset="0"/>
                          </a:rPr>
                        </m:ctrlPr>
                      </m:sSubPr>
                      <m:e>
                        <m:r>
                          <a:rPr lang="en-GB" b="1">
                            <a:latin typeface="Cambria Math" panose="02040503050406030204" pitchFamily="18" charset="0"/>
                          </a:rPr>
                          <m:t>𝐲</m:t>
                        </m:r>
                      </m:e>
                      <m:sub>
                        <m:r>
                          <m:rPr>
                            <m:sty m:val="p"/>
                          </m:rPr>
                          <a:rPr lang="en-GB" b="0" i="0" smtClean="0">
                            <a:latin typeface="Cambria Math" panose="02040503050406030204" pitchFamily="18" charset="0"/>
                          </a:rPr>
                          <m:t>p</m:t>
                        </m:r>
                      </m:sub>
                    </m:sSub>
                  </m:oMath>
                </a14:m>
                <a:r>
                  <a:rPr lang="en-GB" dirty="0">
                    <a:ln w="0"/>
                    <a:effectLst>
                      <a:outerShdw blurRad="38100" dist="19050" dir="2700000" algn="tl" rotWithShape="0">
                        <a:schemeClr val="dk1">
                          <a:alpha val="40000"/>
                        </a:schemeClr>
                      </a:outerShdw>
                    </a:effectLst>
                  </a:rPr>
                  <a:t>) and transmitted pilot signal (</a:t>
                </a:r>
                <a14:m>
                  <m:oMath xmlns:m="http://schemas.openxmlformats.org/officeDocument/2006/math">
                    <m:r>
                      <a:rPr lang="en-GB" b="1">
                        <a:latin typeface="Cambria Math" panose="02040503050406030204" pitchFamily="18" charset="0"/>
                      </a:rPr>
                      <m:t>𝐩</m:t>
                    </m:r>
                  </m:oMath>
                </a14:m>
                <a:r>
                  <a:rPr lang="en-GB" dirty="0">
                    <a:ln w="0"/>
                    <a:effectLst>
                      <a:outerShdw blurRad="38100" dist="19050" dir="2700000" algn="tl" rotWithShape="0">
                        <a:schemeClr val="dk1">
                          <a:alpha val="40000"/>
                        </a:schemeClr>
                      </a:outerShdw>
                    </a:effectLst>
                  </a:rPr>
                  <a:t>)</a:t>
                </a:r>
              </a:p>
              <a:p>
                <a:pPr marL="457200" lvl="1" indent="0" algn="ctr">
                  <a:buNone/>
                </a:pPr>
                <a14:m>
                  <m:oMath xmlns:m="http://schemas.openxmlformats.org/officeDocument/2006/math">
                    <m:sSub>
                      <m:sSubPr>
                        <m:ctrlPr>
                          <a:rPr lang="en-GB" b="1" i="1" smtClean="0">
                            <a:latin typeface="Cambria Math" panose="02040503050406030204" pitchFamily="18" charset="0"/>
                          </a:rPr>
                        </m:ctrlPr>
                      </m:sSubPr>
                      <m:e>
                        <m:r>
                          <a:rPr lang="en-GB" b="1">
                            <a:latin typeface="Cambria Math" panose="02040503050406030204" pitchFamily="18" charset="0"/>
                          </a:rPr>
                          <m:t>𝐲</m:t>
                        </m:r>
                      </m:e>
                      <m:sub>
                        <m:r>
                          <m:rPr>
                            <m:sty m:val="p"/>
                          </m:rPr>
                          <a:rPr lang="en-GB" b="0" i="0" smtClean="0">
                            <a:latin typeface="Cambria Math" panose="02040503050406030204" pitchFamily="18" charset="0"/>
                          </a:rPr>
                          <m:t>p</m:t>
                        </m:r>
                      </m:sub>
                    </m:sSub>
                    <m:r>
                      <a:rPr lang="en-GB" b="1" smtClean="0">
                        <a:latin typeface="Cambria Math" panose="02040503050406030204" pitchFamily="18" charset="0"/>
                      </a:rPr>
                      <m:t>=</m:t>
                    </m:r>
                    <m:r>
                      <a:rPr lang="en-GB" b="1" smtClean="0">
                        <a:solidFill>
                          <a:srgbClr val="FF0000"/>
                        </a:solidFill>
                        <a:latin typeface="Cambria Math" panose="02040503050406030204" pitchFamily="18" charset="0"/>
                      </a:rPr>
                      <m:t>𝐇</m:t>
                    </m:r>
                    <m:r>
                      <a:rPr lang="en-GB" b="1" smtClean="0">
                        <a:latin typeface="Cambria Math" panose="02040503050406030204" pitchFamily="18" charset="0"/>
                      </a:rPr>
                      <m:t>𝐩</m:t>
                    </m:r>
                    <m:r>
                      <a:rPr lang="en-GB" b="1" smtClean="0">
                        <a:latin typeface="Cambria Math" panose="02040503050406030204" pitchFamily="18" charset="0"/>
                      </a:rPr>
                      <m:t>+</m:t>
                    </m:r>
                    <m:r>
                      <a:rPr lang="en-GB" b="1" smtClean="0">
                        <a:latin typeface="Cambria Math" panose="02040503050406030204" pitchFamily="18" charset="0"/>
                      </a:rPr>
                      <m:t>𝐧</m:t>
                    </m:r>
                  </m:oMath>
                </a14:m>
                <a:r>
                  <a:rPr lang="en-GB" dirty="0"/>
                  <a:t> (</a:t>
                </a:r>
                <a:r>
                  <a:rPr lang="en-GB" dirty="0">
                    <a:ln w="0"/>
                    <a:effectLst>
                      <a:outerShdw blurRad="38100" dist="19050" dir="2700000" algn="tl" rotWithShape="0">
                        <a:schemeClr val="dk1">
                          <a:alpha val="40000"/>
                        </a:schemeClr>
                      </a:outerShdw>
                    </a:effectLst>
                  </a:rPr>
                  <a:t>received pilot signal</a:t>
                </a:r>
                <a:r>
                  <a:rPr lang="en-GB" dirty="0"/>
                  <a:t>), </a:t>
                </a:r>
                <a14:m>
                  <m:oMath xmlns:m="http://schemas.openxmlformats.org/officeDocument/2006/math">
                    <m:r>
                      <a:rPr lang="en-GB" b="1">
                        <a:solidFill>
                          <a:srgbClr val="FF0000"/>
                        </a:solidFill>
                        <a:latin typeface="Cambria Math" panose="02040503050406030204" pitchFamily="18" charset="0"/>
                      </a:rPr>
                      <m:t>𝐇</m:t>
                    </m:r>
                  </m:oMath>
                </a14:m>
                <a:r>
                  <a:rPr lang="en-GB" dirty="0"/>
                  <a:t>: unknown</a:t>
                </a:r>
              </a:p>
              <a:p>
                <a:pPr marL="457200" lvl="1" indent="0" algn="ctr">
                  <a:buNone/>
                </a:pPr>
                <a14:m>
                  <m:oMath xmlns:m="http://schemas.openxmlformats.org/officeDocument/2006/math">
                    <m:acc>
                      <m:accPr>
                        <m:chr m:val="̂"/>
                        <m:ctrlPr>
                          <a:rPr lang="en-GB" b="1" i="1" smtClean="0">
                            <a:latin typeface="Cambria Math" panose="02040503050406030204" pitchFamily="18" charset="0"/>
                          </a:rPr>
                        </m:ctrlPr>
                      </m:accPr>
                      <m:e>
                        <m:r>
                          <a:rPr lang="en-GB" b="1">
                            <a:latin typeface="Cambria Math" panose="02040503050406030204" pitchFamily="18" charset="0"/>
                          </a:rPr>
                          <m:t>𝐇</m:t>
                        </m:r>
                      </m:e>
                    </m:acc>
                    <m:r>
                      <a:rPr lang="tr-TR" b="1" i="0" smtClean="0">
                        <a:latin typeface="Cambria Math" panose="02040503050406030204" pitchFamily="18" charset="0"/>
                      </a:rPr>
                      <m:t>=</m:t>
                    </m:r>
                    <m:r>
                      <a:rPr lang="tr-TR" b="0" i="1" smtClean="0">
                        <a:latin typeface="Cambria Math" panose="02040503050406030204" pitchFamily="18" charset="0"/>
                      </a:rPr>
                      <m:t>𝑓</m:t>
                    </m:r>
                    <m:r>
                      <a:rPr lang="tr-TR" b="1" i="0" smtClean="0">
                        <a:latin typeface="Cambria Math" panose="02040503050406030204" pitchFamily="18" charset="0"/>
                      </a:rPr>
                      <m:t>(</m:t>
                    </m:r>
                    <m:sSub>
                      <m:sSubPr>
                        <m:ctrlPr>
                          <a:rPr lang="en-GB" b="1" i="1">
                            <a:latin typeface="Cambria Math" panose="02040503050406030204" pitchFamily="18" charset="0"/>
                          </a:rPr>
                        </m:ctrlPr>
                      </m:sSubPr>
                      <m:e>
                        <m:r>
                          <a:rPr lang="en-GB" b="1">
                            <a:latin typeface="Cambria Math" panose="02040503050406030204" pitchFamily="18" charset="0"/>
                          </a:rPr>
                          <m:t>𝐲</m:t>
                        </m:r>
                      </m:e>
                      <m:sub>
                        <m:r>
                          <m:rPr>
                            <m:sty m:val="p"/>
                          </m:rPr>
                          <a:rPr lang="en-GB">
                            <a:latin typeface="Cambria Math" panose="02040503050406030204" pitchFamily="18" charset="0"/>
                          </a:rPr>
                          <m:t>p</m:t>
                        </m:r>
                      </m:sub>
                    </m:sSub>
                    <m:r>
                      <a:rPr lang="tr-TR" b="1" i="0" smtClean="0">
                        <a:latin typeface="Cambria Math" panose="02040503050406030204" pitchFamily="18" charset="0"/>
                      </a:rPr>
                      <m:t>,</m:t>
                    </m:r>
                    <m:r>
                      <a:rPr lang="tr-TR" b="1" i="0" smtClean="0">
                        <a:latin typeface="Cambria Math" panose="02040503050406030204" pitchFamily="18" charset="0"/>
                      </a:rPr>
                      <m:t>𝐩</m:t>
                    </m:r>
                    <m:r>
                      <a:rPr lang="tr-TR" b="1" i="0" smtClean="0">
                        <a:latin typeface="Cambria Math" panose="02040503050406030204" pitchFamily="18" charset="0"/>
                      </a:rPr>
                      <m:t>)</m:t>
                    </m:r>
                  </m:oMath>
                </a14:m>
                <a:r>
                  <a:rPr lang="en-GB" dirty="0"/>
                  <a:t> (</a:t>
                </a:r>
                <a:r>
                  <a:rPr lang="en-GB" dirty="0">
                    <a:ln w="0"/>
                    <a:effectLst>
                      <a:outerShdw blurRad="38100" dist="19050" dir="2700000" algn="tl" rotWithShape="0">
                        <a:schemeClr val="dk1">
                          <a:alpha val="40000"/>
                        </a:schemeClr>
                      </a:outerShdw>
                    </a:effectLst>
                  </a:rPr>
                  <a:t>estimated channel</a:t>
                </a:r>
                <a:r>
                  <a:rPr lang="en-GB" dirty="0"/>
                  <a:t>)</a:t>
                </a:r>
              </a:p>
              <a:p>
                <a:pPr lvl="1" algn="just">
                  <a:buFont typeface="Wingdings" panose="05000000000000000000" pitchFamily="2" charset="2"/>
                  <a:buChar char="ü"/>
                </a:pPr>
                <a:r>
                  <a:rPr lang="en-GB" dirty="0">
                    <a:ln w="0"/>
                    <a:effectLst>
                      <a:outerShdw blurRad="38100" dist="19050" dir="2700000" algn="tl" rotWithShape="0">
                        <a:schemeClr val="dk1">
                          <a:alpha val="40000"/>
                        </a:schemeClr>
                      </a:outerShdw>
                    </a:effectLst>
                  </a:rPr>
                  <a:t>Design</a:t>
                </a:r>
                <a:r>
                  <a:rPr lang="en-GB" b="1" dirty="0"/>
                  <a:t> </a:t>
                </a:r>
                <a14:m>
                  <m:oMath xmlns:m="http://schemas.openxmlformats.org/officeDocument/2006/math">
                    <m:r>
                      <a:rPr lang="en-GB" b="1" smtClean="0">
                        <a:latin typeface="Cambria Math" panose="02040503050406030204" pitchFamily="18" charset="0"/>
                      </a:rPr>
                      <m:t>𝐔</m:t>
                    </m:r>
                    <m:r>
                      <a:rPr lang="tr-TR" b="1" i="0" smtClean="0">
                        <a:latin typeface="Cambria Math" panose="02040503050406030204" pitchFamily="18" charset="0"/>
                      </a:rPr>
                      <m:t>=</m:t>
                    </m:r>
                    <m:r>
                      <a:rPr lang="tr-TR" b="0" i="1" smtClean="0">
                        <a:latin typeface="Cambria Math" panose="02040503050406030204" pitchFamily="18" charset="0"/>
                      </a:rPr>
                      <m:t>𝑓</m:t>
                    </m:r>
                    <m:r>
                      <a:rPr lang="tr-TR" b="1" i="0" smtClean="0">
                        <a:latin typeface="Cambria Math" panose="02040503050406030204" pitchFamily="18" charset="0"/>
                      </a:rPr>
                      <m:t>(</m:t>
                    </m:r>
                    <m:acc>
                      <m:accPr>
                        <m:chr m:val="̂"/>
                        <m:ctrlPr>
                          <a:rPr lang="en-GB" b="1" i="1">
                            <a:latin typeface="Cambria Math" panose="02040503050406030204" pitchFamily="18" charset="0"/>
                          </a:rPr>
                        </m:ctrlPr>
                      </m:accPr>
                      <m:e>
                        <m:r>
                          <a:rPr lang="en-GB" b="1">
                            <a:latin typeface="Cambria Math" panose="02040503050406030204" pitchFamily="18" charset="0"/>
                          </a:rPr>
                          <m:t>𝐇</m:t>
                        </m:r>
                      </m:e>
                    </m:acc>
                    <m:r>
                      <a:rPr lang="tr-TR" b="1" i="0" smtClean="0">
                        <a:latin typeface="Cambria Math" panose="02040503050406030204" pitchFamily="18" charset="0"/>
                      </a:rPr>
                      <m:t>)</m:t>
                    </m:r>
                  </m:oMath>
                </a14:m>
                <a:endParaRPr lang="en-GB" dirty="0"/>
              </a:p>
              <a:p>
                <a:pPr lvl="1" algn="just">
                  <a:buFont typeface="Wingdings" panose="05000000000000000000" pitchFamily="2" charset="2"/>
                  <a:buChar char="ü"/>
                </a:pPr>
                <a:endParaRPr lang="tr-TR" sz="2000" dirty="0"/>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484928" y="881784"/>
                <a:ext cx="11455400" cy="5823815"/>
              </a:xfrm>
              <a:blipFill>
                <a:blip r:embed="rId3"/>
                <a:stretch>
                  <a:fillRect l="-852" t="-2199" r="-1011"/>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484928" y="67936"/>
            <a:ext cx="345447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CHANNEL TRAINING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a:xfrm>
            <a:off x="9313699" y="6500749"/>
            <a:ext cx="2743200" cy="365125"/>
          </a:xfrm>
        </p:spPr>
        <p:txBody>
          <a:bodyPr/>
          <a:lstStyle/>
          <a:p>
            <a:fld id="{96C155CA-F9E4-4B7B-8778-BBE3591DE223}" type="slidenum">
              <a:rPr lang="en-US" smtClean="0"/>
              <a:t>27</a:t>
            </a:fld>
            <a:endParaRPr lang="en-US"/>
          </a:p>
        </p:txBody>
      </p:sp>
    </p:spTree>
    <p:extLst>
      <p:ext uri="{BB962C8B-B14F-4D97-AF65-F5344CB8AC3E}">
        <p14:creationId xmlns:p14="http://schemas.microsoft.com/office/powerpoint/2010/main" val="29347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501278" y="958164"/>
            <a:ext cx="11455400" cy="1748978"/>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downlink (DL) data transmission, acquisition of channel state information at the transmitter (CSIT) options are</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Time division duplexing (TDD)</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Frequency division duplexing (TDD)</a:t>
            </a:r>
          </a:p>
          <a:p>
            <a:pPr lvl="1" algn="just">
              <a:buFont typeface="Wingdings" panose="05000000000000000000" pitchFamily="2" charset="2"/>
              <a:buChar char="§"/>
            </a:pPr>
            <a:endParaRPr lang="en-GB" sz="2000" dirty="0">
              <a:ln w="0"/>
              <a:effectLst>
                <a:outerShdw blurRad="38100" dist="19050" dir="2700000" algn="tl" rotWithShape="0">
                  <a:schemeClr val="dk1">
                    <a:alpha val="40000"/>
                  </a:schemeClr>
                </a:outerShdw>
              </a:effectLst>
            </a:endParaRPr>
          </a:p>
          <a:p>
            <a:pPr lvl="1" algn="just">
              <a:buFont typeface="Wingdings" panose="05000000000000000000" pitchFamily="2" charset="2"/>
              <a:buChar char="§"/>
            </a:pPr>
            <a:endParaRPr lang="en-GB" sz="20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b="1" i="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484928" y="67936"/>
            <a:ext cx="345447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CHANNEL TRAINING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a:xfrm>
            <a:off x="9313699" y="6500749"/>
            <a:ext cx="2743200" cy="365125"/>
          </a:xfrm>
        </p:spPr>
        <p:txBody>
          <a:bodyPr/>
          <a:lstStyle/>
          <a:p>
            <a:fld id="{96C155CA-F9E4-4B7B-8778-BBE3591DE223}" type="slidenum">
              <a:rPr lang="en-US" smtClean="0"/>
              <a:t>28</a:t>
            </a:fld>
            <a:endParaRPr lang="en-US"/>
          </a:p>
        </p:txBody>
      </p:sp>
      <p:pic>
        <p:nvPicPr>
          <p:cNvPr id="6" name="Picture 5">
            <a:extLst>
              <a:ext uri="{FF2B5EF4-FFF2-40B4-BE49-F238E27FC236}">
                <a16:creationId xmlns:a16="http://schemas.microsoft.com/office/drawing/2014/main" id="{B0D3F400-9DB3-44E2-88D5-3019D94BAFAE}"/>
              </a:ext>
            </a:extLst>
          </p:cNvPr>
          <p:cNvPicPr>
            <a:picLocks noChangeAspect="1"/>
          </p:cNvPicPr>
          <p:nvPr/>
        </p:nvPicPr>
        <p:blipFill>
          <a:blip r:embed="rId3"/>
          <a:stretch>
            <a:fillRect/>
          </a:stretch>
        </p:blipFill>
        <p:spPr>
          <a:xfrm>
            <a:off x="1093511" y="2352899"/>
            <a:ext cx="4887413" cy="1137745"/>
          </a:xfrm>
          <a:prstGeom prst="rect">
            <a:avLst/>
          </a:prstGeom>
        </p:spPr>
      </p:pic>
      <p:pic>
        <p:nvPicPr>
          <p:cNvPr id="7" name="Picture 6">
            <a:extLst>
              <a:ext uri="{FF2B5EF4-FFF2-40B4-BE49-F238E27FC236}">
                <a16:creationId xmlns:a16="http://schemas.microsoft.com/office/drawing/2014/main" id="{BD60BF19-E08E-4701-A6BA-9401A6DDA4A3}"/>
              </a:ext>
            </a:extLst>
          </p:cNvPr>
          <p:cNvPicPr>
            <a:picLocks noChangeAspect="1"/>
          </p:cNvPicPr>
          <p:nvPr/>
        </p:nvPicPr>
        <p:blipFill>
          <a:blip r:embed="rId4"/>
          <a:stretch>
            <a:fillRect/>
          </a:stretch>
        </p:blipFill>
        <p:spPr>
          <a:xfrm>
            <a:off x="6728162" y="2614869"/>
            <a:ext cx="5328185" cy="875775"/>
          </a:xfrm>
          <a:prstGeom prst="rect">
            <a:avLst/>
          </a:prstGeom>
        </p:spPr>
      </p:pic>
      <p:pic>
        <p:nvPicPr>
          <p:cNvPr id="8" name="Graphic 7" descr="Cell Tower">
            <a:extLst>
              <a:ext uri="{FF2B5EF4-FFF2-40B4-BE49-F238E27FC236}">
                <a16:creationId xmlns:a16="http://schemas.microsoft.com/office/drawing/2014/main" id="{E411E340-429A-4037-BACA-3A951E170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928" y="3839470"/>
            <a:ext cx="914400" cy="914400"/>
          </a:xfrm>
          <a:prstGeom prst="rect">
            <a:avLst/>
          </a:prstGeom>
        </p:spPr>
      </p:pic>
      <p:pic>
        <p:nvPicPr>
          <p:cNvPr id="9" name="Graphic 8" descr="Smart Phone">
            <a:extLst>
              <a:ext uri="{FF2B5EF4-FFF2-40B4-BE49-F238E27FC236}">
                <a16:creationId xmlns:a16="http://schemas.microsoft.com/office/drawing/2014/main" id="{1BA3CDC2-3AEC-4F73-BDE2-A040C16C5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9454" y="3834136"/>
            <a:ext cx="914400" cy="914400"/>
          </a:xfrm>
          <a:prstGeom prst="rect">
            <a:avLst/>
          </a:prstGeom>
        </p:spPr>
      </p:pic>
      <p:cxnSp>
        <p:nvCxnSpPr>
          <p:cNvPr id="20" name="Straight Arrow Connector 19">
            <a:extLst>
              <a:ext uri="{FF2B5EF4-FFF2-40B4-BE49-F238E27FC236}">
                <a16:creationId xmlns:a16="http://schemas.microsoft.com/office/drawing/2014/main" id="{60FFE516-D92E-41D1-A1C6-DF01B14ABB6A}"/>
              </a:ext>
            </a:extLst>
          </p:cNvPr>
          <p:cNvCxnSpPr>
            <a:cxnSpLocks/>
          </p:cNvCxnSpPr>
          <p:nvPr/>
        </p:nvCxnSpPr>
        <p:spPr>
          <a:xfrm flipH="1" flipV="1">
            <a:off x="1331214" y="4120616"/>
            <a:ext cx="1058240" cy="34143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9FE7530-7E4E-4934-A786-277EAFA8A347}"/>
                  </a:ext>
                </a:extLst>
              </p:cNvPr>
              <p:cNvSpPr txBox="1"/>
              <p:nvPr/>
            </p:nvSpPr>
            <p:spPr>
              <a:xfrm>
                <a:off x="1543277" y="6541463"/>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oMath>
                  </m:oMathPara>
                </a14:m>
                <a:endParaRPr lang="en-SE" dirty="0"/>
              </a:p>
            </p:txBody>
          </p:sp>
        </mc:Choice>
        <mc:Fallback xmlns="">
          <p:sp>
            <p:nvSpPr>
              <p:cNvPr id="23" name="TextBox 22">
                <a:extLst>
                  <a:ext uri="{FF2B5EF4-FFF2-40B4-BE49-F238E27FC236}">
                    <a16:creationId xmlns:a16="http://schemas.microsoft.com/office/drawing/2014/main" id="{09FE7530-7E4E-4934-A786-277EAFA8A347}"/>
                  </a:ext>
                </a:extLst>
              </p:cNvPr>
              <p:cNvSpPr txBox="1">
                <a:spLocks noRot="1" noChangeAspect="1" noMove="1" noResize="1" noEditPoints="1" noAdjustHandles="1" noChangeArrowheads="1" noChangeShapeType="1" noTextEdit="1"/>
              </p:cNvSpPr>
              <p:nvPr/>
            </p:nvSpPr>
            <p:spPr>
              <a:xfrm>
                <a:off x="1543277" y="6541463"/>
                <a:ext cx="334579" cy="369332"/>
              </a:xfrm>
              <a:prstGeom prst="rect">
                <a:avLst/>
              </a:prstGeom>
              <a:blipFill>
                <a:blip r:embed="rId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D2FEE98-A65D-4094-B7CC-D6E731F0EADE}"/>
                  </a:ext>
                </a:extLst>
              </p:cNvPr>
              <p:cNvSpPr txBox="1"/>
              <p:nvPr/>
            </p:nvSpPr>
            <p:spPr>
              <a:xfrm>
                <a:off x="2572652" y="4753870"/>
                <a:ext cx="370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oMath>
                  </m:oMathPara>
                </a14:m>
                <a:endParaRPr lang="en-SE" dirty="0"/>
              </a:p>
            </p:txBody>
          </p:sp>
        </mc:Choice>
        <mc:Fallback xmlns="">
          <p:sp>
            <p:nvSpPr>
              <p:cNvPr id="25" name="TextBox 24">
                <a:extLst>
                  <a:ext uri="{FF2B5EF4-FFF2-40B4-BE49-F238E27FC236}">
                    <a16:creationId xmlns:a16="http://schemas.microsoft.com/office/drawing/2014/main" id="{6D2FEE98-A65D-4094-B7CC-D6E731F0EADE}"/>
                  </a:ext>
                </a:extLst>
              </p:cNvPr>
              <p:cNvSpPr txBox="1">
                <a:spLocks noRot="1" noChangeAspect="1" noMove="1" noResize="1" noEditPoints="1" noAdjustHandles="1" noChangeArrowheads="1" noChangeShapeType="1" noTextEdit="1"/>
              </p:cNvSpPr>
              <p:nvPr/>
            </p:nvSpPr>
            <p:spPr>
              <a:xfrm>
                <a:off x="2572652" y="4753870"/>
                <a:ext cx="370934" cy="369332"/>
              </a:xfrm>
              <a:prstGeom prst="rect">
                <a:avLst/>
              </a:prstGeom>
              <a:blipFill>
                <a:blip r:embed="rId10"/>
                <a:stretch>
                  <a:fillRect b="-13333"/>
                </a:stretch>
              </a:blipFill>
            </p:spPr>
            <p:txBody>
              <a:bodyPr/>
              <a:lstStyle/>
              <a:p>
                <a:r>
                  <a:rPr lang="en-SE">
                    <a:noFill/>
                  </a:rPr>
                  <a:t> </a:t>
                </a:r>
              </a:p>
            </p:txBody>
          </p:sp>
        </mc:Fallback>
      </mc:AlternateContent>
      <p:pic>
        <p:nvPicPr>
          <p:cNvPr id="32" name="Graphic 31" descr="Cell Tower">
            <a:extLst>
              <a:ext uri="{FF2B5EF4-FFF2-40B4-BE49-F238E27FC236}">
                <a16:creationId xmlns:a16="http://schemas.microsoft.com/office/drawing/2014/main" id="{F45FF20C-7D30-4EA9-858F-641B75F952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1524" y="3807905"/>
            <a:ext cx="914400" cy="914400"/>
          </a:xfrm>
          <a:prstGeom prst="rect">
            <a:avLst/>
          </a:prstGeom>
        </p:spPr>
      </p:pic>
      <p:cxnSp>
        <p:nvCxnSpPr>
          <p:cNvPr id="33" name="Straight Arrow Connector 32">
            <a:extLst>
              <a:ext uri="{FF2B5EF4-FFF2-40B4-BE49-F238E27FC236}">
                <a16:creationId xmlns:a16="http://schemas.microsoft.com/office/drawing/2014/main" id="{0712BB09-4E33-43FC-8900-93A5C3A1538A}"/>
              </a:ext>
            </a:extLst>
          </p:cNvPr>
          <p:cNvCxnSpPr>
            <a:cxnSpLocks/>
          </p:cNvCxnSpPr>
          <p:nvPr/>
        </p:nvCxnSpPr>
        <p:spPr>
          <a:xfrm flipH="1" flipV="1">
            <a:off x="4177810" y="4089051"/>
            <a:ext cx="1058240" cy="341439"/>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44587FD-AD69-4932-8111-7B3211748984}"/>
                  </a:ext>
                </a:extLst>
              </p:cNvPr>
              <p:cNvSpPr txBox="1"/>
              <p:nvPr/>
            </p:nvSpPr>
            <p:spPr>
              <a:xfrm>
                <a:off x="4490492" y="6498646"/>
                <a:ext cx="4107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i="1">
                              <a:latin typeface="Cambria Math" panose="02040503050406030204" pitchFamily="18" charset="0"/>
                            </a:rPr>
                            <m:t>𝑡</m:t>
                          </m:r>
                        </m:e>
                        <m:sup>
                          <m:r>
                            <a:rPr lang="en-GB" b="0" i="1" smtClean="0">
                              <a:latin typeface="Cambria Math" panose="02040503050406030204" pitchFamily="18" charset="0"/>
                            </a:rPr>
                            <m:t>′</m:t>
                          </m:r>
                        </m:sup>
                      </m:sSup>
                    </m:oMath>
                  </m:oMathPara>
                </a14:m>
                <a:endParaRPr lang="en-SE" dirty="0"/>
              </a:p>
            </p:txBody>
          </p:sp>
        </mc:Choice>
        <mc:Fallback xmlns="">
          <p:sp>
            <p:nvSpPr>
              <p:cNvPr id="34" name="TextBox 33">
                <a:extLst>
                  <a:ext uri="{FF2B5EF4-FFF2-40B4-BE49-F238E27FC236}">
                    <a16:creationId xmlns:a16="http://schemas.microsoft.com/office/drawing/2014/main" id="{E44587FD-AD69-4932-8111-7B3211748984}"/>
                  </a:ext>
                </a:extLst>
              </p:cNvPr>
              <p:cNvSpPr txBox="1">
                <a:spLocks noRot="1" noChangeAspect="1" noMove="1" noResize="1" noEditPoints="1" noAdjustHandles="1" noChangeArrowheads="1" noChangeShapeType="1" noTextEdit="1"/>
              </p:cNvSpPr>
              <p:nvPr/>
            </p:nvSpPr>
            <p:spPr>
              <a:xfrm>
                <a:off x="4490492" y="6498646"/>
                <a:ext cx="410753" cy="369332"/>
              </a:xfrm>
              <a:prstGeom prst="rect">
                <a:avLst/>
              </a:prstGeom>
              <a:blipFill>
                <a:blip r:embed="rId11"/>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1E11593-62F6-492D-A241-E2B85A3D0E71}"/>
                  </a:ext>
                </a:extLst>
              </p:cNvPr>
              <p:cNvSpPr txBox="1"/>
              <p:nvPr/>
            </p:nvSpPr>
            <p:spPr>
              <a:xfrm>
                <a:off x="3595957" y="4722305"/>
                <a:ext cx="370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oMath>
                  </m:oMathPara>
                </a14:m>
                <a:endParaRPr lang="en-SE" dirty="0"/>
              </a:p>
            </p:txBody>
          </p:sp>
        </mc:Choice>
        <mc:Fallback xmlns="">
          <p:sp>
            <p:nvSpPr>
              <p:cNvPr id="35" name="TextBox 34">
                <a:extLst>
                  <a:ext uri="{FF2B5EF4-FFF2-40B4-BE49-F238E27FC236}">
                    <a16:creationId xmlns:a16="http://schemas.microsoft.com/office/drawing/2014/main" id="{11E11593-62F6-492D-A241-E2B85A3D0E71}"/>
                  </a:ext>
                </a:extLst>
              </p:cNvPr>
              <p:cNvSpPr txBox="1">
                <a:spLocks noRot="1" noChangeAspect="1" noMove="1" noResize="1" noEditPoints="1" noAdjustHandles="1" noChangeArrowheads="1" noChangeShapeType="1" noTextEdit="1"/>
              </p:cNvSpPr>
              <p:nvPr/>
            </p:nvSpPr>
            <p:spPr>
              <a:xfrm>
                <a:off x="3595957" y="4722305"/>
                <a:ext cx="370934" cy="369332"/>
              </a:xfrm>
              <a:prstGeom prst="rect">
                <a:avLst/>
              </a:prstGeom>
              <a:blipFill>
                <a:blip r:embed="rId12"/>
                <a:stretch>
                  <a:fillRect b="-13333"/>
                </a:stretch>
              </a:blipFill>
            </p:spPr>
            <p:txBody>
              <a:bodyPr/>
              <a:lstStyle/>
              <a:p>
                <a:r>
                  <a:rPr lang="en-SE">
                    <a:noFill/>
                  </a:rPr>
                  <a:t> </a:t>
                </a:r>
              </a:p>
            </p:txBody>
          </p:sp>
        </mc:Fallback>
      </mc:AlternateContent>
      <p:pic>
        <p:nvPicPr>
          <p:cNvPr id="37" name="Graphic 36" descr="Smart Phone">
            <a:extLst>
              <a:ext uri="{FF2B5EF4-FFF2-40B4-BE49-F238E27FC236}">
                <a16:creationId xmlns:a16="http://schemas.microsoft.com/office/drawing/2014/main" id="{B5ECD8DE-25D5-4251-B92C-DFE4F7148D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36050" y="3839470"/>
            <a:ext cx="914400" cy="914400"/>
          </a:xfrm>
          <a:prstGeom prst="rect">
            <a:avLst/>
          </a:prstGeom>
        </p:spPr>
      </p:pic>
      <p:pic>
        <p:nvPicPr>
          <p:cNvPr id="48" name="Graphic 47" descr="Cell Tower">
            <a:extLst>
              <a:ext uri="{FF2B5EF4-FFF2-40B4-BE49-F238E27FC236}">
                <a16:creationId xmlns:a16="http://schemas.microsoft.com/office/drawing/2014/main" id="{67CD983B-AF0B-4A8A-B3CB-CB8744E6A6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2982" y="3744763"/>
            <a:ext cx="914400" cy="914400"/>
          </a:xfrm>
          <a:prstGeom prst="rect">
            <a:avLst/>
          </a:prstGeom>
        </p:spPr>
      </p:pic>
      <p:pic>
        <p:nvPicPr>
          <p:cNvPr id="49" name="Graphic 48" descr="Smart Phone">
            <a:extLst>
              <a:ext uri="{FF2B5EF4-FFF2-40B4-BE49-F238E27FC236}">
                <a16:creationId xmlns:a16="http://schemas.microsoft.com/office/drawing/2014/main" id="{764D5E76-D9E9-436E-B8C9-872B347DD3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77508" y="3739429"/>
            <a:ext cx="914400" cy="914400"/>
          </a:xfrm>
          <a:prstGeom prst="rect">
            <a:avLst/>
          </a:prstGeom>
        </p:spPr>
      </p:pic>
      <p:cxnSp>
        <p:nvCxnSpPr>
          <p:cNvPr id="50" name="Straight Arrow Connector 49">
            <a:extLst>
              <a:ext uri="{FF2B5EF4-FFF2-40B4-BE49-F238E27FC236}">
                <a16:creationId xmlns:a16="http://schemas.microsoft.com/office/drawing/2014/main" id="{6C04A1B1-1877-4840-B9CA-F9BF6981E794}"/>
              </a:ext>
            </a:extLst>
          </p:cNvPr>
          <p:cNvCxnSpPr>
            <a:cxnSpLocks/>
          </p:cNvCxnSpPr>
          <p:nvPr/>
        </p:nvCxnSpPr>
        <p:spPr>
          <a:xfrm flipH="1" flipV="1">
            <a:off x="8519268" y="4025909"/>
            <a:ext cx="1058240" cy="341439"/>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2E993EC-99F4-47B6-96EC-B6AED31FBCFE}"/>
                  </a:ext>
                </a:extLst>
              </p:cNvPr>
              <p:cNvSpPr txBox="1"/>
              <p:nvPr/>
            </p:nvSpPr>
            <p:spPr>
              <a:xfrm>
                <a:off x="9829564" y="4557847"/>
                <a:ext cx="370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𝑓</m:t>
                      </m:r>
                    </m:oMath>
                  </m:oMathPara>
                </a14:m>
                <a:endParaRPr lang="en-SE" dirty="0"/>
              </a:p>
            </p:txBody>
          </p:sp>
        </mc:Choice>
        <mc:Fallback xmlns="">
          <p:sp>
            <p:nvSpPr>
              <p:cNvPr id="51" name="TextBox 50">
                <a:extLst>
                  <a:ext uri="{FF2B5EF4-FFF2-40B4-BE49-F238E27FC236}">
                    <a16:creationId xmlns:a16="http://schemas.microsoft.com/office/drawing/2014/main" id="{A2E993EC-99F4-47B6-96EC-B6AED31FBCFE}"/>
                  </a:ext>
                </a:extLst>
              </p:cNvPr>
              <p:cNvSpPr txBox="1">
                <a:spLocks noRot="1" noChangeAspect="1" noMove="1" noResize="1" noEditPoints="1" noAdjustHandles="1" noChangeArrowheads="1" noChangeShapeType="1" noTextEdit="1"/>
              </p:cNvSpPr>
              <p:nvPr/>
            </p:nvSpPr>
            <p:spPr>
              <a:xfrm>
                <a:off x="9829564" y="4557847"/>
                <a:ext cx="370934" cy="369332"/>
              </a:xfrm>
              <a:prstGeom prst="rect">
                <a:avLst/>
              </a:prstGeom>
              <a:blipFill>
                <a:blip r:embed="rId13"/>
                <a:stretch>
                  <a:fillRect b="-13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AC34367-470B-4742-A76C-8FDEF8B5ECDB}"/>
                  </a:ext>
                </a:extLst>
              </p:cNvPr>
              <p:cNvSpPr txBox="1"/>
              <p:nvPr/>
            </p:nvSpPr>
            <p:spPr>
              <a:xfrm>
                <a:off x="231346" y="4120616"/>
                <a:ext cx="3709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𝑓</m:t>
                      </m:r>
                    </m:oMath>
                  </m:oMathPara>
                </a14:m>
                <a:endParaRPr lang="en-SE" dirty="0"/>
              </a:p>
            </p:txBody>
          </p:sp>
        </mc:Choice>
        <mc:Fallback xmlns="">
          <p:sp>
            <p:nvSpPr>
              <p:cNvPr id="54" name="TextBox 53">
                <a:extLst>
                  <a:ext uri="{FF2B5EF4-FFF2-40B4-BE49-F238E27FC236}">
                    <a16:creationId xmlns:a16="http://schemas.microsoft.com/office/drawing/2014/main" id="{FAC34367-470B-4742-A76C-8FDEF8B5ECDB}"/>
                  </a:ext>
                </a:extLst>
              </p:cNvPr>
              <p:cNvSpPr txBox="1">
                <a:spLocks noRot="1" noChangeAspect="1" noMove="1" noResize="1" noEditPoints="1" noAdjustHandles="1" noChangeArrowheads="1" noChangeShapeType="1" noTextEdit="1"/>
              </p:cNvSpPr>
              <p:nvPr/>
            </p:nvSpPr>
            <p:spPr>
              <a:xfrm>
                <a:off x="231346" y="4120616"/>
                <a:ext cx="370935" cy="369332"/>
              </a:xfrm>
              <a:prstGeom prst="rect">
                <a:avLst/>
              </a:prstGeom>
              <a:blipFill>
                <a:blip r:embed="rId14"/>
                <a:stretch>
                  <a:fillRect b="-1147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506F1A1-D203-4C0A-8358-90B45C41B2BB}"/>
                  </a:ext>
                </a:extLst>
              </p:cNvPr>
              <p:cNvSpPr txBox="1"/>
              <p:nvPr/>
            </p:nvSpPr>
            <p:spPr>
              <a:xfrm>
                <a:off x="7242800" y="4052140"/>
                <a:ext cx="370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𝑓</m:t>
                      </m:r>
                    </m:oMath>
                  </m:oMathPara>
                </a14:m>
                <a:endParaRPr lang="en-SE" dirty="0"/>
              </a:p>
            </p:txBody>
          </p:sp>
        </mc:Choice>
        <mc:Fallback xmlns="">
          <p:sp>
            <p:nvSpPr>
              <p:cNvPr id="56" name="TextBox 55">
                <a:extLst>
                  <a:ext uri="{FF2B5EF4-FFF2-40B4-BE49-F238E27FC236}">
                    <a16:creationId xmlns:a16="http://schemas.microsoft.com/office/drawing/2014/main" id="{8506F1A1-D203-4C0A-8358-90B45C41B2BB}"/>
                  </a:ext>
                </a:extLst>
              </p:cNvPr>
              <p:cNvSpPr txBox="1">
                <a:spLocks noRot="1" noChangeAspect="1" noMove="1" noResize="1" noEditPoints="1" noAdjustHandles="1" noChangeArrowheads="1" noChangeShapeType="1" noTextEdit="1"/>
              </p:cNvSpPr>
              <p:nvPr/>
            </p:nvSpPr>
            <p:spPr>
              <a:xfrm>
                <a:off x="7242800" y="4052140"/>
                <a:ext cx="370934" cy="369332"/>
              </a:xfrm>
              <a:prstGeom prst="rect">
                <a:avLst/>
              </a:prstGeom>
              <a:blipFill>
                <a:blip r:embed="rId15"/>
                <a:stretch>
                  <a:fillRect b="-13333"/>
                </a:stretch>
              </a:blipFill>
            </p:spPr>
            <p:txBody>
              <a:bodyPr/>
              <a:lstStyle/>
              <a:p>
                <a:r>
                  <a:rPr lang="en-SE">
                    <a:noFill/>
                  </a:rPr>
                  <a:t> </a:t>
                </a:r>
              </a:p>
            </p:txBody>
          </p:sp>
        </mc:Fallback>
      </mc:AlternateContent>
      <p:pic>
        <p:nvPicPr>
          <p:cNvPr id="57" name="Graphic 56" descr="Smart Phone">
            <a:extLst>
              <a:ext uri="{FF2B5EF4-FFF2-40B4-BE49-F238E27FC236}">
                <a16:creationId xmlns:a16="http://schemas.microsoft.com/office/drawing/2014/main" id="{CE6BC85C-8DE9-40F7-B52D-F5A99C8C08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2546" y="5106378"/>
            <a:ext cx="914400" cy="914400"/>
          </a:xfrm>
          <a:prstGeom prst="rect">
            <a:avLst/>
          </a:prstGeom>
        </p:spPr>
      </p:pic>
      <p:cxnSp>
        <p:nvCxnSpPr>
          <p:cNvPr id="58" name="Straight Arrow Connector 57">
            <a:extLst>
              <a:ext uri="{FF2B5EF4-FFF2-40B4-BE49-F238E27FC236}">
                <a16:creationId xmlns:a16="http://schemas.microsoft.com/office/drawing/2014/main" id="{A087F0EC-F08F-4633-BAB2-541A51A1DAE9}"/>
              </a:ext>
            </a:extLst>
          </p:cNvPr>
          <p:cNvCxnSpPr>
            <a:cxnSpLocks/>
          </p:cNvCxnSpPr>
          <p:nvPr/>
        </p:nvCxnSpPr>
        <p:spPr>
          <a:xfrm flipH="1" flipV="1">
            <a:off x="8744306" y="5392858"/>
            <a:ext cx="1058240" cy="341439"/>
          </a:xfrm>
          <a:prstGeom prst="straightConnector1">
            <a:avLst/>
          </a:prstGeom>
          <a:ln w="12700">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B291C73-19BC-4E72-A941-53A12FE97668}"/>
                  </a:ext>
                </a:extLst>
              </p:cNvPr>
              <p:cNvSpPr txBox="1"/>
              <p:nvPr/>
            </p:nvSpPr>
            <p:spPr>
              <a:xfrm>
                <a:off x="10041994" y="6086975"/>
                <a:ext cx="4471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𝑓</m:t>
                          </m:r>
                        </m:e>
                        <m:sup>
                          <m:r>
                            <a:rPr lang="en-GB" i="1">
                              <a:latin typeface="Cambria Math" panose="02040503050406030204" pitchFamily="18" charset="0"/>
                            </a:rPr>
                            <m:t>′</m:t>
                          </m:r>
                        </m:sup>
                      </m:sSup>
                    </m:oMath>
                  </m:oMathPara>
                </a14:m>
                <a:endParaRPr lang="en-SE" dirty="0"/>
              </a:p>
            </p:txBody>
          </p:sp>
        </mc:Choice>
        <mc:Fallback xmlns="">
          <p:sp>
            <p:nvSpPr>
              <p:cNvPr id="59" name="TextBox 58">
                <a:extLst>
                  <a:ext uri="{FF2B5EF4-FFF2-40B4-BE49-F238E27FC236}">
                    <a16:creationId xmlns:a16="http://schemas.microsoft.com/office/drawing/2014/main" id="{BB291C73-19BC-4E72-A941-53A12FE97668}"/>
                  </a:ext>
                </a:extLst>
              </p:cNvPr>
              <p:cNvSpPr txBox="1">
                <a:spLocks noRot="1" noChangeAspect="1" noMove="1" noResize="1" noEditPoints="1" noAdjustHandles="1" noChangeArrowheads="1" noChangeShapeType="1" noTextEdit="1"/>
              </p:cNvSpPr>
              <p:nvPr/>
            </p:nvSpPr>
            <p:spPr>
              <a:xfrm>
                <a:off x="10041994" y="6086975"/>
                <a:ext cx="447110" cy="369332"/>
              </a:xfrm>
              <a:prstGeom prst="rect">
                <a:avLst/>
              </a:prstGeom>
              <a:blipFill>
                <a:blip r:embed="rId16"/>
                <a:stretch>
                  <a:fillRect b="-13333"/>
                </a:stretch>
              </a:blipFill>
            </p:spPr>
            <p:txBody>
              <a:bodyPr/>
              <a:lstStyle/>
              <a:p>
                <a:r>
                  <a:rPr lang="en-SE">
                    <a:noFill/>
                  </a:rPr>
                  <a:t> </a:t>
                </a:r>
              </a:p>
            </p:txBody>
          </p:sp>
        </mc:Fallback>
      </mc:AlternateContent>
      <p:pic>
        <p:nvPicPr>
          <p:cNvPr id="61" name="Graphic 60" descr="Cell Tower">
            <a:extLst>
              <a:ext uri="{FF2B5EF4-FFF2-40B4-BE49-F238E27FC236}">
                <a16:creationId xmlns:a16="http://schemas.microsoft.com/office/drawing/2014/main" id="{C54A8C75-04D5-4625-BBEC-DCF91E15D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37940" y="4953277"/>
            <a:ext cx="914400" cy="914400"/>
          </a:xfrm>
          <a:prstGeom prst="rect">
            <a:avLst/>
          </a:prstGeom>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8D2D1C4C-1570-4AE9-B53F-6CC76A97400D}"/>
                  </a:ext>
                </a:extLst>
              </p:cNvPr>
              <p:cNvSpPr txBox="1"/>
              <p:nvPr/>
            </p:nvSpPr>
            <p:spPr>
              <a:xfrm>
                <a:off x="7553264" y="5364965"/>
                <a:ext cx="4471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𝑓</m:t>
                          </m:r>
                        </m:e>
                        <m:sup>
                          <m:r>
                            <a:rPr lang="en-GB" i="1">
                              <a:latin typeface="Cambria Math" panose="02040503050406030204" pitchFamily="18" charset="0"/>
                            </a:rPr>
                            <m:t>′</m:t>
                          </m:r>
                        </m:sup>
                      </m:sSup>
                    </m:oMath>
                  </m:oMathPara>
                </a14:m>
                <a:endParaRPr lang="en-SE" dirty="0"/>
              </a:p>
            </p:txBody>
          </p:sp>
        </mc:Choice>
        <mc:Fallback xmlns="">
          <p:sp>
            <p:nvSpPr>
              <p:cNvPr id="63" name="TextBox 62">
                <a:extLst>
                  <a:ext uri="{FF2B5EF4-FFF2-40B4-BE49-F238E27FC236}">
                    <a16:creationId xmlns:a16="http://schemas.microsoft.com/office/drawing/2014/main" id="{8D2D1C4C-1570-4AE9-B53F-6CC76A97400D}"/>
                  </a:ext>
                </a:extLst>
              </p:cNvPr>
              <p:cNvSpPr txBox="1">
                <a:spLocks noRot="1" noChangeAspect="1" noMove="1" noResize="1" noEditPoints="1" noAdjustHandles="1" noChangeArrowheads="1" noChangeShapeType="1" noTextEdit="1"/>
              </p:cNvSpPr>
              <p:nvPr/>
            </p:nvSpPr>
            <p:spPr>
              <a:xfrm>
                <a:off x="7553264" y="5364965"/>
                <a:ext cx="447110" cy="369332"/>
              </a:xfrm>
              <a:prstGeom prst="rect">
                <a:avLst/>
              </a:prstGeom>
              <a:blipFill>
                <a:blip r:embed="rId17"/>
                <a:stretch>
                  <a:fillRect b="-1311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9742304-1D9A-403C-A10A-6D94689A2F4F}"/>
                  </a:ext>
                </a:extLst>
              </p:cNvPr>
              <p:cNvSpPr txBox="1"/>
              <p:nvPr/>
            </p:nvSpPr>
            <p:spPr>
              <a:xfrm>
                <a:off x="9099923" y="6541463"/>
                <a:ext cx="33457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𝑡</m:t>
                      </m:r>
                    </m:oMath>
                  </m:oMathPara>
                </a14:m>
                <a:endParaRPr lang="en-SE" dirty="0"/>
              </a:p>
            </p:txBody>
          </p:sp>
        </mc:Choice>
        <mc:Fallback xmlns="">
          <p:sp>
            <p:nvSpPr>
              <p:cNvPr id="65" name="TextBox 64">
                <a:extLst>
                  <a:ext uri="{FF2B5EF4-FFF2-40B4-BE49-F238E27FC236}">
                    <a16:creationId xmlns:a16="http://schemas.microsoft.com/office/drawing/2014/main" id="{69742304-1D9A-403C-A10A-6D94689A2F4F}"/>
                  </a:ext>
                </a:extLst>
              </p:cNvPr>
              <p:cNvSpPr txBox="1">
                <a:spLocks noRot="1" noChangeAspect="1" noMove="1" noResize="1" noEditPoints="1" noAdjustHandles="1" noChangeArrowheads="1" noChangeShapeType="1" noTextEdit="1"/>
              </p:cNvSpPr>
              <p:nvPr/>
            </p:nvSpPr>
            <p:spPr>
              <a:xfrm>
                <a:off x="9099923" y="6541463"/>
                <a:ext cx="334579" cy="369332"/>
              </a:xfrm>
              <a:prstGeom prst="rect">
                <a:avLst/>
              </a:prstGeom>
              <a:blipFill>
                <a:blip r:embed="rId18"/>
                <a:stretch>
                  <a:fillRect/>
                </a:stretch>
              </a:blipFill>
            </p:spPr>
            <p:txBody>
              <a:bodyPr/>
              <a:lstStyle/>
              <a:p>
                <a:r>
                  <a:rPr lang="en-SE">
                    <a:noFill/>
                  </a:rPr>
                  <a:t> </a:t>
                </a:r>
              </a:p>
            </p:txBody>
          </p:sp>
        </mc:Fallback>
      </mc:AlternateContent>
      <p:cxnSp>
        <p:nvCxnSpPr>
          <p:cNvPr id="67" name="Straight Arrow Connector 66">
            <a:extLst>
              <a:ext uri="{FF2B5EF4-FFF2-40B4-BE49-F238E27FC236}">
                <a16:creationId xmlns:a16="http://schemas.microsoft.com/office/drawing/2014/main" id="{84BF4F32-752F-4530-8EA5-7C3B4093B47E}"/>
              </a:ext>
            </a:extLst>
          </p:cNvPr>
          <p:cNvCxnSpPr/>
          <p:nvPr/>
        </p:nvCxnSpPr>
        <p:spPr>
          <a:xfrm>
            <a:off x="305870" y="3739429"/>
            <a:ext cx="0" cy="304369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8499436-686D-4399-BCF7-1369B6B2A866}"/>
              </a:ext>
            </a:extLst>
          </p:cNvPr>
          <p:cNvCxnSpPr>
            <a:cxnSpLocks/>
          </p:cNvCxnSpPr>
          <p:nvPr/>
        </p:nvCxnSpPr>
        <p:spPr>
          <a:xfrm flipH="1">
            <a:off x="211948" y="6512094"/>
            <a:ext cx="5798432" cy="1375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5A7E2F2-9C8D-4B49-AAFA-29E1D5F79CC1}"/>
              </a:ext>
            </a:extLst>
          </p:cNvPr>
          <p:cNvCxnSpPr>
            <a:cxnSpLocks/>
          </p:cNvCxnSpPr>
          <p:nvPr/>
        </p:nvCxnSpPr>
        <p:spPr>
          <a:xfrm>
            <a:off x="6612492" y="3674741"/>
            <a:ext cx="0" cy="304369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A40D531-B1A5-405B-96C0-C4A7E713699B}"/>
              </a:ext>
            </a:extLst>
          </p:cNvPr>
          <p:cNvCxnSpPr>
            <a:cxnSpLocks/>
          </p:cNvCxnSpPr>
          <p:nvPr/>
        </p:nvCxnSpPr>
        <p:spPr>
          <a:xfrm flipH="1">
            <a:off x="6518570" y="6440099"/>
            <a:ext cx="4680261" cy="2106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0572D300-2674-4439-9031-35A197559FAC}"/>
              </a:ext>
            </a:extLst>
          </p:cNvPr>
          <p:cNvSpPr txBox="1"/>
          <p:nvPr/>
        </p:nvSpPr>
        <p:spPr>
          <a:xfrm>
            <a:off x="10697582" y="6412065"/>
            <a:ext cx="614271" cy="369332"/>
          </a:xfrm>
          <a:prstGeom prst="rect">
            <a:avLst/>
          </a:prstGeom>
          <a:noFill/>
        </p:spPr>
        <p:txBody>
          <a:bodyPr wrap="none" rtlCol="0">
            <a:spAutoFit/>
          </a:bodyPr>
          <a:lstStyle/>
          <a:p>
            <a:r>
              <a:rPr lang="en-GB" dirty="0"/>
              <a:t>time</a:t>
            </a:r>
            <a:endParaRPr lang="en-SE" dirty="0"/>
          </a:p>
        </p:txBody>
      </p:sp>
      <p:sp>
        <p:nvSpPr>
          <p:cNvPr id="82" name="TextBox 81">
            <a:extLst>
              <a:ext uri="{FF2B5EF4-FFF2-40B4-BE49-F238E27FC236}">
                <a16:creationId xmlns:a16="http://schemas.microsoft.com/office/drawing/2014/main" id="{F52E02F7-E8FB-4E1B-9658-8DD2EE0449CB}"/>
              </a:ext>
            </a:extLst>
          </p:cNvPr>
          <p:cNvSpPr txBox="1"/>
          <p:nvPr/>
        </p:nvSpPr>
        <p:spPr>
          <a:xfrm>
            <a:off x="5373532" y="6483599"/>
            <a:ext cx="614271" cy="369332"/>
          </a:xfrm>
          <a:prstGeom prst="rect">
            <a:avLst/>
          </a:prstGeom>
          <a:noFill/>
        </p:spPr>
        <p:txBody>
          <a:bodyPr wrap="none" rtlCol="0">
            <a:spAutoFit/>
          </a:bodyPr>
          <a:lstStyle/>
          <a:p>
            <a:r>
              <a:rPr lang="en-GB" dirty="0"/>
              <a:t>time</a:t>
            </a:r>
            <a:endParaRPr lang="en-SE" dirty="0"/>
          </a:p>
        </p:txBody>
      </p:sp>
      <p:sp>
        <p:nvSpPr>
          <p:cNvPr id="84" name="TextBox 83">
            <a:extLst>
              <a:ext uri="{FF2B5EF4-FFF2-40B4-BE49-F238E27FC236}">
                <a16:creationId xmlns:a16="http://schemas.microsoft.com/office/drawing/2014/main" id="{04BA4337-5D17-49D2-9FB1-AD2476F37E3A}"/>
              </a:ext>
            </a:extLst>
          </p:cNvPr>
          <p:cNvSpPr txBox="1"/>
          <p:nvPr/>
        </p:nvSpPr>
        <p:spPr>
          <a:xfrm rot="16200000">
            <a:off x="-441405" y="4069627"/>
            <a:ext cx="1130631" cy="369332"/>
          </a:xfrm>
          <a:prstGeom prst="rect">
            <a:avLst/>
          </a:prstGeom>
          <a:noFill/>
        </p:spPr>
        <p:txBody>
          <a:bodyPr wrap="none" rtlCol="0">
            <a:spAutoFit/>
          </a:bodyPr>
          <a:lstStyle/>
          <a:p>
            <a:r>
              <a:rPr lang="en-GB" dirty="0"/>
              <a:t>frequency</a:t>
            </a:r>
            <a:endParaRPr lang="en-SE" dirty="0"/>
          </a:p>
        </p:txBody>
      </p:sp>
      <p:sp>
        <p:nvSpPr>
          <p:cNvPr id="86" name="TextBox 85">
            <a:extLst>
              <a:ext uri="{FF2B5EF4-FFF2-40B4-BE49-F238E27FC236}">
                <a16:creationId xmlns:a16="http://schemas.microsoft.com/office/drawing/2014/main" id="{62877B2F-4CB5-4857-B54D-8BE3303C5CDD}"/>
              </a:ext>
            </a:extLst>
          </p:cNvPr>
          <p:cNvSpPr txBox="1"/>
          <p:nvPr/>
        </p:nvSpPr>
        <p:spPr>
          <a:xfrm rot="16200000">
            <a:off x="5832086" y="4011044"/>
            <a:ext cx="1130631" cy="369332"/>
          </a:xfrm>
          <a:prstGeom prst="rect">
            <a:avLst/>
          </a:prstGeom>
          <a:noFill/>
        </p:spPr>
        <p:txBody>
          <a:bodyPr wrap="none" rtlCol="0">
            <a:spAutoFit/>
          </a:bodyPr>
          <a:lstStyle/>
          <a:p>
            <a:r>
              <a:rPr lang="en-GB" dirty="0"/>
              <a:t>frequency</a:t>
            </a:r>
            <a:endParaRPr lang="en-SE"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BA61E96-4D4C-46D8-ABC3-2E28E4807168}"/>
                  </a:ext>
                </a:extLst>
              </p:cNvPr>
              <p:cNvSpPr txBox="1"/>
              <p:nvPr/>
            </p:nvSpPr>
            <p:spPr>
              <a:xfrm>
                <a:off x="5465576" y="4740387"/>
                <a:ext cx="370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oMath>
                  </m:oMathPara>
                </a14:m>
                <a:endParaRPr lang="en-SE" dirty="0"/>
              </a:p>
            </p:txBody>
          </p:sp>
        </mc:Choice>
        <mc:Fallback xmlns="">
          <p:sp>
            <p:nvSpPr>
              <p:cNvPr id="38" name="TextBox 37">
                <a:extLst>
                  <a:ext uri="{FF2B5EF4-FFF2-40B4-BE49-F238E27FC236}">
                    <a16:creationId xmlns:a16="http://schemas.microsoft.com/office/drawing/2014/main" id="{5BA61E96-4D4C-46D8-ABC3-2E28E4807168}"/>
                  </a:ext>
                </a:extLst>
              </p:cNvPr>
              <p:cNvSpPr txBox="1">
                <a:spLocks noRot="1" noChangeAspect="1" noMove="1" noResize="1" noEditPoints="1" noAdjustHandles="1" noChangeArrowheads="1" noChangeShapeType="1" noTextEdit="1"/>
              </p:cNvSpPr>
              <p:nvPr/>
            </p:nvSpPr>
            <p:spPr>
              <a:xfrm>
                <a:off x="5465576" y="4740387"/>
                <a:ext cx="370934" cy="369332"/>
              </a:xfrm>
              <a:prstGeom prst="rect">
                <a:avLst/>
              </a:prstGeom>
              <a:blipFill>
                <a:blip r:embed="rId19"/>
                <a:stretch>
                  <a:fillRect b="-13333"/>
                </a:stretch>
              </a:blipFill>
            </p:spPr>
            <p:txBody>
              <a:bodyPr/>
              <a:lstStyle/>
              <a:p>
                <a:r>
                  <a:rPr lang="en-SE">
                    <a:noFill/>
                  </a:rPr>
                  <a:t> </a:t>
                </a:r>
              </a:p>
            </p:txBody>
          </p:sp>
        </mc:Fallback>
      </mc:AlternateContent>
    </p:spTree>
    <p:extLst>
      <p:ext uri="{BB962C8B-B14F-4D97-AF65-F5344CB8AC3E}">
        <p14:creationId xmlns:p14="http://schemas.microsoft.com/office/powerpoint/2010/main" val="124105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89535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There are many approaches: </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803910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ACQUISITION OF  CHANNEL STATE INFORMATION</a:t>
            </a:r>
            <a:endParaRPr lang="en-US" sz="8000" b="1" dirty="0"/>
          </a:p>
        </p:txBody>
      </p:sp>
      <p:pic>
        <p:nvPicPr>
          <p:cNvPr id="4" name="Picture 3">
            <a:extLst>
              <a:ext uri="{FF2B5EF4-FFF2-40B4-BE49-F238E27FC236}">
                <a16:creationId xmlns:a16="http://schemas.microsoft.com/office/drawing/2014/main" id="{A6B46299-303E-4E95-869B-6C9195460B95}"/>
              </a:ext>
            </a:extLst>
          </p:cNvPr>
          <p:cNvPicPr>
            <a:picLocks noChangeAspect="1"/>
          </p:cNvPicPr>
          <p:nvPr/>
        </p:nvPicPr>
        <p:blipFill>
          <a:blip r:embed="rId3"/>
          <a:stretch>
            <a:fillRect/>
          </a:stretch>
        </p:blipFill>
        <p:spPr>
          <a:xfrm>
            <a:off x="920379" y="1195358"/>
            <a:ext cx="9965314" cy="4405321"/>
          </a:xfrm>
          <a:prstGeom prst="rect">
            <a:avLst/>
          </a:prstGeom>
        </p:spPr>
      </p:pic>
      <p:sp>
        <p:nvSpPr>
          <p:cNvPr id="6" name="TextBox 5">
            <a:extLst>
              <a:ext uri="{FF2B5EF4-FFF2-40B4-BE49-F238E27FC236}">
                <a16:creationId xmlns:a16="http://schemas.microsoft.com/office/drawing/2014/main" id="{370D45C0-8470-40C8-9D92-08F43A550AA3}"/>
              </a:ext>
            </a:extLst>
          </p:cNvPr>
          <p:cNvSpPr txBox="1"/>
          <p:nvPr/>
        </p:nvSpPr>
        <p:spPr>
          <a:xfrm>
            <a:off x="895350" y="5612349"/>
            <a:ext cx="1406154"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[Qi2020]   </a:t>
            </a:r>
            <a:endParaRPr lang="en-US" dirty="0">
              <a:ln w="0"/>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83B28CE5-1816-44E1-91B5-41CD986529AF}"/>
              </a:ext>
            </a:extLst>
          </p:cNvPr>
          <p:cNvSpPr txBox="1"/>
          <p:nvPr/>
        </p:nvSpPr>
        <p:spPr>
          <a:xfrm>
            <a:off x="920379" y="6004383"/>
            <a:ext cx="2602187"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CS: Compressed sensing   </a:t>
            </a:r>
            <a:endParaRPr lang="en-US" dirty="0">
              <a:ln w="0"/>
              <a:effectLst>
                <a:outerShdw blurRad="38100" dist="19050" dir="2700000" algn="tl" rotWithShape="0">
                  <a:schemeClr val="dk1">
                    <a:alpha val="40000"/>
                  </a:schemeClr>
                </a:outerShdw>
              </a:effectLst>
            </a:endParaRPr>
          </a:p>
        </p:txBody>
      </p:sp>
      <p:sp>
        <p:nvSpPr>
          <p:cNvPr id="10" name="Star: 5 Points 9">
            <a:extLst>
              <a:ext uri="{FF2B5EF4-FFF2-40B4-BE49-F238E27FC236}">
                <a16:creationId xmlns:a16="http://schemas.microsoft.com/office/drawing/2014/main" id="{D1047CA5-AF20-445A-AD3F-64381AE1445C}"/>
              </a:ext>
            </a:extLst>
          </p:cNvPr>
          <p:cNvSpPr/>
          <p:nvPr/>
        </p:nvSpPr>
        <p:spPr>
          <a:xfrm rot="20550468">
            <a:off x="6446973" y="3582901"/>
            <a:ext cx="619952" cy="571612"/>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576D40D-C983-4AA5-BB16-7994BB79DFEE}"/>
              </a:ext>
            </a:extLst>
          </p:cNvPr>
          <p:cNvSpPr>
            <a:spLocks noGrp="1"/>
          </p:cNvSpPr>
          <p:nvPr>
            <p:ph type="sldNum" sz="quarter" idx="12"/>
          </p:nvPr>
        </p:nvSpPr>
        <p:spPr/>
        <p:txBody>
          <a:bodyPr/>
          <a:lstStyle/>
          <a:p>
            <a:fld id="{96C155CA-F9E4-4B7B-8778-BBE3591DE223}" type="slidenum">
              <a:rPr lang="en-US" smtClean="0"/>
              <a:t>29</a:t>
            </a:fld>
            <a:endParaRPr lang="en-US"/>
          </a:p>
        </p:txBody>
      </p:sp>
      <p:sp>
        <p:nvSpPr>
          <p:cNvPr id="9" name="TextBox 8">
            <a:extLst>
              <a:ext uri="{FF2B5EF4-FFF2-40B4-BE49-F238E27FC236}">
                <a16:creationId xmlns:a16="http://schemas.microsoft.com/office/drawing/2014/main" id="{177F8332-2AB3-4B55-A96F-6C6FDCBCB587}"/>
              </a:ext>
            </a:extLst>
          </p:cNvPr>
          <p:cNvSpPr txBox="1"/>
          <p:nvPr/>
        </p:nvSpPr>
        <p:spPr>
          <a:xfrm>
            <a:off x="6509551" y="3445993"/>
            <a:ext cx="1656608" cy="923330"/>
          </a:xfrm>
          <a:prstGeom prst="rect">
            <a:avLst/>
          </a:prstGeom>
          <a:noFill/>
        </p:spPr>
        <p:txBody>
          <a:bodyPr wrap="none" rtlCol="0">
            <a:spAutoFit/>
          </a:bodyPr>
          <a:lstStyle/>
          <a:p>
            <a:pPr algn="ctr"/>
            <a:r>
              <a:rPr lang="en-GB" b="1" dirty="0">
                <a:ln w="0"/>
                <a:solidFill>
                  <a:srgbClr val="FF0000"/>
                </a:solidFill>
                <a:effectLst>
                  <a:outerShdw blurRad="50800" dist="38100" dir="5400000" algn="t" rotWithShape="0">
                    <a:prstClr val="black">
                      <a:alpha val="40000"/>
                    </a:prstClr>
                  </a:outerShdw>
                </a:effectLst>
              </a:rPr>
              <a:t>CS-based</a:t>
            </a:r>
          </a:p>
          <a:p>
            <a:pPr algn="ctr"/>
            <a:r>
              <a:rPr lang="en-GB" b="1" dirty="0">
                <a:ln w="0"/>
                <a:solidFill>
                  <a:srgbClr val="FF0000"/>
                </a:solidFill>
                <a:effectLst>
                  <a:outerShdw blurRad="50800" dist="38100" dir="5400000" algn="t" rotWithShape="0">
                    <a:prstClr val="black">
                      <a:alpha val="40000"/>
                    </a:prstClr>
                  </a:outerShdw>
                </a:effectLst>
              </a:rPr>
              <a:t>sparse channel </a:t>
            </a:r>
          </a:p>
          <a:p>
            <a:pPr algn="ctr"/>
            <a:r>
              <a:rPr lang="en-GB" b="1" dirty="0">
                <a:ln w="0"/>
                <a:solidFill>
                  <a:srgbClr val="FF0000"/>
                </a:solidFill>
                <a:effectLst>
                  <a:outerShdw blurRad="50800" dist="38100" dir="5400000" algn="t" rotWithShape="0">
                    <a:prstClr val="black">
                      <a:alpha val="40000"/>
                    </a:prstClr>
                  </a:outerShdw>
                </a:effectLst>
              </a:rPr>
              <a:t>estimation</a:t>
            </a:r>
            <a:endParaRPr lang="en-US" b="1" dirty="0">
              <a:ln w="0"/>
              <a:solidFill>
                <a:srgbClr val="FF0000"/>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877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2.5E-6 -4.81481E-6 L -0.00599 -0.18519 " pathEditMode="relative" rAng="0" ptsTypes="AA">
                                      <p:cBhvr>
                                        <p:cTn id="16" dur="2000" fill="hold"/>
                                        <p:tgtEl>
                                          <p:spTgt spid="9"/>
                                        </p:tgtEl>
                                        <p:attrNameLst>
                                          <p:attrName>ppt_x</p:attrName>
                                          <p:attrName>ppt_y</p:attrName>
                                        </p:attrNameLst>
                                      </p:cBhvr>
                                      <p:rCtr x="-599"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81025" y="122237"/>
            <a:ext cx="34194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CONTENTS</a:t>
            </a:r>
            <a:endParaRPr lang="en-US" sz="8000" b="1" dirty="0"/>
          </a:p>
        </p:txBody>
      </p:sp>
      <p:sp>
        <p:nvSpPr>
          <p:cNvPr id="2" name="Slide Number Placeholder 1">
            <a:extLst>
              <a:ext uri="{FF2B5EF4-FFF2-40B4-BE49-F238E27FC236}">
                <a16:creationId xmlns:a16="http://schemas.microsoft.com/office/drawing/2014/main" id="{0ADE0F96-EDAA-4357-B43E-A4CC24E0A393}"/>
              </a:ext>
            </a:extLst>
          </p:cNvPr>
          <p:cNvSpPr>
            <a:spLocks noGrp="1"/>
          </p:cNvSpPr>
          <p:nvPr>
            <p:ph type="sldNum" sz="quarter" idx="12"/>
          </p:nvPr>
        </p:nvSpPr>
        <p:spPr/>
        <p:txBody>
          <a:bodyPr/>
          <a:lstStyle/>
          <a:p>
            <a:fld id="{96C155CA-F9E4-4B7B-8778-BBE3591DE223}" type="slidenum">
              <a:rPr lang="en-US" smtClean="0"/>
              <a:t>3</a:t>
            </a:fld>
            <a:endParaRPr lang="en-US" dirty="0"/>
          </a:p>
        </p:txBody>
      </p:sp>
      <p:sp>
        <p:nvSpPr>
          <p:cNvPr id="12" name="Content Placeholder 2">
            <a:extLst>
              <a:ext uri="{FF2B5EF4-FFF2-40B4-BE49-F238E27FC236}">
                <a16:creationId xmlns:a16="http://schemas.microsoft.com/office/drawing/2014/main" id="{A7BDE9A2-12A4-4139-9D82-71BC4DCEB749}"/>
              </a:ext>
            </a:extLst>
          </p:cNvPr>
          <p:cNvSpPr>
            <a:spLocks noGrp="1"/>
          </p:cNvSpPr>
          <p:nvPr>
            <p:ph idx="1"/>
          </p:nvPr>
        </p:nvSpPr>
        <p:spPr>
          <a:xfrm>
            <a:off x="581025" y="1066799"/>
            <a:ext cx="9934575" cy="5654675"/>
          </a:xfrm>
        </p:spPr>
        <p:txBody>
          <a:bodyPr>
            <a:normAutofit/>
          </a:bodyPr>
          <a:lstStyle/>
          <a:p>
            <a:pPr marL="0" indent="0" algn="just">
              <a:buNone/>
            </a:pPr>
            <a:r>
              <a:rPr lang="en-US" altLang="en-US" sz="2400" b="1"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PART - II</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WASP-Beam training …………..………………………………………………………   17</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Cellular network vs. cell-free network …………..………………………………    18</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Challenges …………………………………………………………………………………   19</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Multi-Label problems…………………………………………………………………..   20</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Numerical results ………………………………………………………………………..  23</a:t>
            </a: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sz="2400" dirty="0">
              <a:ln w="0"/>
              <a:effectLst>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4035101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95B9D-F0DC-47FD-8243-93DE4F473B36}"/>
              </a:ext>
            </a:extLst>
          </p:cNvPr>
          <p:cNvPicPr>
            <a:picLocks noChangeAspect="1"/>
          </p:cNvPicPr>
          <p:nvPr/>
        </p:nvPicPr>
        <p:blipFill>
          <a:blip r:embed="rId3"/>
          <a:stretch>
            <a:fillRect/>
          </a:stretch>
        </p:blipFill>
        <p:spPr>
          <a:xfrm>
            <a:off x="890587" y="1175505"/>
            <a:ext cx="10410825" cy="5560258"/>
          </a:xfrm>
          <a:prstGeom prst="rect">
            <a:avLst/>
          </a:prstGeom>
        </p:spPr>
      </p:pic>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1592859"/>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There are many approaches: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38726"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 BASED</a:t>
            </a:r>
            <a:endParaRPr lang="en-US" sz="8000" b="1" dirty="0"/>
          </a:p>
        </p:txBody>
      </p:sp>
      <p:sp>
        <p:nvSpPr>
          <p:cNvPr id="14" name="TextBox 13">
            <a:extLst>
              <a:ext uri="{FF2B5EF4-FFF2-40B4-BE49-F238E27FC236}">
                <a16:creationId xmlns:a16="http://schemas.microsoft.com/office/drawing/2014/main" id="{5A521B87-675F-407F-96CB-125A38B7E84B}"/>
              </a:ext>
            </a:extLst>
          </p:cNvPr>
          <p:cNvSpPr txBox="1"/>
          <p:nvPr/>
        </p:nvSpPr>
        <p:spPr>
          <a:xfrm>
            <a:off x="9579251" y="6115792"/>
            <a:ext cx="1797287"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[Qaisar2013]   </a:t>
            </a:r>
            <a:endParaRPr lang="en-US" dirty="0">
              <a:ln w="0"/>
              <a:effectLst>
                <a:outerShdw blurRad="38100" dist="19050" dir="2700000" algn="tl" rotWithShape="0">
                  <a:schemeClr val="dk1">
                    <a:alpha val="40000"/>
                  </a:schemeClr>
                </a:outerShdw>
              </a:effectLst>
            </a:endParaRPr>
          </a:p>
        </p:txBody>
      </p:sp>
      <p:sp>
        <p:nvSpPr>
          <p:cNvPr id="15" name="Star: 5 Points 14">
            <a:extLst>
              <a:ext uri="{FF2B5EF4-FFF2-40B4-BE49-F238E27FC236}">
                <a16:creationId xmlns:a16="http://schemas.microsoft.com/office/drawing/2014/main" id="{FA88F992-F2F9-4212-B441-88015570EB10}"/>
              </a:ext>
            </a:extLst>
          </p:cNvPr>
          <p:cNvSpPr/>
          <p:nvPr/>
        </p:nvSpPr>
        <p:spPr>
          <a:xfrm rot="20550468">
            <a:off x="2542116" y="6334411"/>
            <a:ext cx="424754" cy="345506"/>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0C9438A-BB5D-4570-B85C-E2C8ADF783C8}"/>
              </a:ext>
            </a:extLst>
          </p:cNvPr>
          <p:cNvSpPr>
            <a:spLocks noGrp="1"/>
          </p:cNvSpPr>
          <p:nvPr>
            <p:ph type="sldNum" sz="quarter" idx="12"/>
          </p:nvPr>
        </p:nvSpPr>
        <p:spPr/>
        <p:txBody>
          <a:bodyPr/>
          <a:lstStyle/>
          <a:p>
            <a:fld id="{96C155CA-F9E4-4B7B-8778-BBE3591DE223}" type="slidenum">
              <a:rPr lang="en-US" smtClean="0"/>
              <a:t>30</a:t>
            </a:fld>
            <a:endParaRPr lang="en-US"/>
          </a:p>
        </p:txBody>
      </p:sp>
      <p:sp>
        <p:nvSpPr>
          <p:cNvPr id="8" name="Star: 5 Points 7">
            <a:extLst>
              <a:ext uri="{FF2B5EF4-FFF2-40B4-BE49-F238E27FC236}">
                <a16:creationId xmlns:a16="http://schemas.microsoft.com/office/drawing/2014/main" id="{F455B5B4-3FEF-48D1-BFB7-1DA0B69782E9}"/>
              </a:ext>
            </a:extLst>
          </p:cNvPr>
          <p:cNvSpPr/>
          <p:nvPr/>
        </p:nvSpPr>
        <p:spPr>
          <a:xfrm rot="20550468">
            <a:off x="2632603" y="1993887"/>
            <a:ext cx="424754" cy="345506"/>
          </a:xfrm>
          <a:prstGeom prst="star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DF34281-C9B1-4052-B331-3BEB7F7EEA03}"/>
              </a:ext>
            </a:extLst>
          </p:cNvPr>
          <p:cNvSpPr/>
          <p:nvPr/>
        </p:nvSpPr>
        <p:spPr>
          <a:xfrm>
            <a:off x="7193280" y="1783080"/>
            <a:ext cx="708660" cy="628928"/>
          </a:xfrm>
          <a:prstGeom prst="ellipse">
            <a:avLst/>
          </a:prstGeom>
          <a:noFill/>
          <a:ln w="3492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2647FE-FD4C-43D9-B730-89327D9CE4C5}"/>
              </a:ext>
            </a:extLst>
          </p:cNvPr>
          <p:cNvSpPr/>
          <p:nvPr/>
        </p:nvSpPr>
        <p:spPr>
          <a:xfrm>
            <a:off x="7239000" y="3630493"/>
            <a:ext cx="708660" cy="628928"/>
          </a:xfrm>
          <a:prstGeom prst="ellipse">
            <a:avLst/>
          </a:prstGeom>
          <a:noFill/>
          <a:ln w="3492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11E9E51-98B6-4342-B8CF-2F213CF929ED}"/>
              </a:ext>
            </a:extLst>
          </p:cNvPr>
          <p:cNvSpPr/>
          <p:nvPr/>
        </p:nvSpPr>
        <p:spPr>
          <a:xfrm>
            <a:off x="4061460" y="5215453"/>
            <a:ext cx="1036320" cy="628928"/>
          </a:xfrm>
          <a:prstGeom prst="ellipse">
            <a:avLst/>
          </a:prstGeom>
          <a:noFill/>
          <a:ln w="3492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5F3A401-D85F-47B3-B4D6-0658110EC30C}"/>
              </a:ext>
            </a:extLst>
          </p:cNvPr>
          <p:cNvSpPr/>
          <p:nvPr/>
        </p:nvSpPr>
        <p:spPr>
          <a:xfrm>
            <a:off x="8699500" y="1988195"/>
            <a:ext cx="558800" cy="331490"/>
          </a:xfrm>
          <a:prstGeom prst="roundRect">
            <a:avLst/>
          </a:prstGeom>
          <a:noFill/>
          <a:ln w="31750">
            <a:solidFill>
              <a:schemeClr val="accent2">
                <a:lumMod val="60000"/>
                <a:lumOff val="40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D0444BE-1CAD-4A63-8A12-94DF802BCE32}"/>
              </a:ext>
            </a:extLst>
          </p:cNvPr>
          <p:cNvSpPr/>
          <p:nvPr/>
        </p:nvSpPr>
        <p:spPr>
          <a:xfrm>
            <a:off x="8331200" y="1536426"/>
            <a:ext cx="647700" cy="401614"/>
          </a:xfrm>
          <a:prstGeom prst="roundRect">
            <a:avLst/>
          </a:prstGeom>
          <a:noFill/>
          <a:ln w="31750">
            <a:solidFill>
              <a:schemeClr val="accent2">
                <a:lumMod val="60000"/>
                <a:lumOff val="40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06E043C-3769-4049-8A3A-EC9B8993A87B}"/>
              </a:ext>
            </a:extLst>
          </p:cNvPr>
          <p:cNvSpPr/>
          <p:nvPr/>
        </p:nvSpPr>
        <p:spPr>
          <a:xfrm>
            <a:off x="9155906" y="1414770"/>
            <a:ext cx="647700" cy="523269"/>
          </a:xfrm>
          <a:prstGeom prst="roundRect">
            <a:avLst/>
          </a:prstGeom>
          <a:noFill/>
          <a:ln w="31750">
            <a:solidFill>
              <a:schemeClr val="accent2">
                <a:lumMod val="60000"/>
                <a:lumOff val="40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0C901A1-B0D9-4C38-822B-B9BB7B16C599}"/>
              </a:ext>
            </a:extLst>
          </p:cNvPr>
          <p:cNvSpPr/>
          <p:nvPr/>
        </p:nvSpPr>
        <p:spPr>
          <a:xfrm>
            <a:off x="8628855" y="3420409"/>
            <a:ext cx="950395" cy="440392"/>
          </a:xfrm>
          <a:prstGeom prst="roundRect">
            <a:avLst/>
          </a:prstGeom>
          <a:noFill/>
          <a:ln w="31750">
            <a:solidFill>
              <a:schemeClr val="accent2">
                <a:lumMod val="60000"/>
                <a:lumOff val="40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0A09A84-9F18-493F-9872-1FBEF2F5E0DB}"/>
              </a:ext>
            </a:extLst>
          </p:cNvPr>
          <p:cNvSpPr/>
          <p:nvPr/>
        </p:nvSpPr>
        <p:spPr>
          <a:xfrm>
            <a:off x="3104225" y="4729163"/>
            <a:ext cx="753401" cy="442912"/>
          </a:xfrm>
          <a:prstGeom prst="roundRect">
            <a:avLst/>
          </a:prstGeom>
          <a:noFill/>
          <a:ln w="31750">
            <a:solidFill>
              <a:schemeClr val="accent2">
                <a:lumMod val="60000"/>
                <a:lumOff val="40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B39FAA77-F4D0-427B-907A-1F2854E60D45}"/>
              </a:ext>
            </a:extLst>
          </p:cNvPr>
          <p:cNvSpPr/>
          <p:nvPr/>
        </p:nvSpPr>
        <p:spPr>
          <a:xfrm>
            <a:off x="3104225" y="5218113"/>
            <a:ext cx="753401" cy="442912"/>
          </a:xfrm>
          <a:prstGeom prst="roundRect">
            <a:avLst/>
          </a:prstGeom>
          <a:noFill/>
          <a:ln w="31750">
            <a:solidFill>
              <a:schemeClr val="accent2">
                <a:lumMod val="60000"/>
                <a:lumOff val="40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ppt_w</p:attrName>
                                        </p:attrNameLst>
                                      </p:cBhvr>
                                      <p:tavLst>
                                        <p:tav tm="0" fmla="#ppt_w*sin(2.5*pi*$)">
                                          <p:val>
                                            <p:fltVal val="0"/>
                                          </p:val>
                                        </p:tav>
                                        <p:tav tm="100000">
                                          <p:val>
                                            <p:fltVal val="1"/>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ppt_w</p:attrName>
                                        </p:attrNameLst>
                                      </p:cBhvr>
                                      <p:tavLst>
                                        <p:tav tm="0" fmla="#ppt_w*sin(2.5*pi*$)">
                                          <p:val>
                                            <p:fltVal val="0"/>
                                          </p:val>
                                        </p:tav>
                                        <p:tav tm="100000">
                                          <p:val>
                                            <p:fltVal val="1"/>
                                          </p:val>
                                        </p:tav>
                                      </p:tavLst>
                                    </p:anim>
                                    <p:anim calcmode="lin" valueType="num">
                                      <p:cBhvr>
                                        <p:cTn id="3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8" grpId="0" animBg="1"/>
      <p:bldP spid="20" grpId="0" animBg="1"/>
      <p:bldP spid="22" grpId="0" animBg="1"/>
      <p:bldP spid="23" grpId="0" animBg="1"/>
      <p:bldP spid="25" grpId="0" animBg="1"/>
      <p:bldP spid="27" grpId="0" animBg="1"/>
      <p:bldP spid="29" grpId="0" animBg="1"/>
      <p:bldP spid="31"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410A31-FD05-4EE3-8B4E-CC338EAC040D}"/>
              </a:ext>
            </a:extLst>
          </p:cNvPr>
          <p:cNvPicPr>
            <a:picLocks noChangeAspect="1"/>
          </p:cNvPicPr>
          <p:nvPr/>
        </p:nvPicPr>
        <p:blipFill>
          <a:blip r:embed="rId3"/>
          <a:stretch>
            <a:fillRect/>
          </a:stretch>
        </p:blipFill>
        <p:spPr>
          <a:xfrm>
            <a:off x="7373550" y="2776266"/>
            <a:ext cx="4559300" cy="4064225"/>
          </a:xfrm>
          <a:prstGeom prst="rect">
            <a:avLst/>
          </a:prstGeom>
        </p:spPr>
      </p:pic>
      <p:pic>
        <p:nvPicPr>
          <p:cNvPr id="6" name="Picture 5">
            <a:extLst>
              <a:ext uri="{FF2B5EF4-FFF2-40B4-BE49-F238E27FC236}">
                <a16:creationId xmlns:a16="http://schemas.microsoft.com/office/drawing/2014/main" id="{DAC8E915-D55F-416A-A490-31C91103C392}"/>
              </a:ext>
            </a:extLst>
          </p:cNvPr>
          <p:cNvPicPr>
            <a:picLocks noChangeAspect="1"/>
          </p:cNvPicPr>
          <p:nvPr/>
        </p:nvPicPr>
        <p:blipFill>
          <a:blip r:embed="rId4"/>
          <a:stretch>
            <a:fillRect/>
          </a:stretch>
        </p:blipFill>
        <p:spPr>
          <a:xfrm>
            <a:off x="708098" y="2619748"/>
            <a:ext cx="4700498" cy="4238252"/>
          </a:xfrm>
          <a:prstGeom prst="rect">
            <a:avLst/>
          </a:prstGeom>
        </p:spPr>
      </p:pic>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1592859"/>
          </a:xfrm>
        </p:spPr>
        <p:txBody>
          <a:bodyPr>
            <a:normAutofit lnSpcReduction="10000"/>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a:t>
            </a:r>
            <a:r>
              <a:rPr lang="tr-TR" sz="2400" dirty="0">
                <a:ln w="0"/>
                <a:effectLst>
                  <a:outerShdw blurRad="38100" dist="19050" dir="2700000" algn="tl" rotWithShape="0">
                    <a:schemeClr val="dk1">
                      <a:alpha val="40000"/>
                    </a:schemeClr>
                  </a:outerShdw>
                </a:effectLst>
              </a:rPr>
              <a:t> mmWave</a:t>
            </a:r>
            <a:r>
              <a:rPr lang="en-GB" sz="2400" dirty="0">
                <a:ln w="0"/>
                <a:effectLst>
                  <a:outerShdw blurRad="38100" dist="19050" dir="2700000" algn="tl" rotWithShape="0">
                    <a:schemeClr val="dk1">
                      <a:alpha val="40000"/>
                    </a:schemeClr>
                  </a:outerShdw>
                </a:effectLst>
              </a:rPr>
              <a:t> frequencies, the channel </a:t>
            </a:r>
            <a:r>
              <a:rPr lang="en-GB" sz="2400" b="1" dirty="0">
                <a:ln w="0"/>
                <a:effectLst>
                  <a:outerShdw blurRad="38100" dist="19050" dir="2700000" algn="tl" rotWithShape="0">
                    <a:schemeClr val="dk1">
                      <a:alpha val="40000"/>
                    </a:schemeClr>
                  </a:outerShdw>
                </a:effectLst>
              </a:rPr>
              <a:t>H</a:t>
            </a:r>
            <a:r>
              <a:rPr lang="en-GB" sz="2400" dirty="0">
                <a:ln w="0"/>
                <a:effectLst>
                  <a:outerShdw blurRad="38100" dist="19050" dir="2700000" algn="tl" rotWithShape="0">
                    <a:schemeClr val="dk1">
                      <a:alpha val="40000"/>
                    </a:schemeClr>
                  </a:outerShdw>
                </a:effectLst>
              </a:rPr>
              <a:t> is sparser, i.e., the number of non-zero elements is much smaller than the number of zero elements in </a:t>
            </a:r>
            <a:r>
              <a:rPr lang="en-GB" sz="2400" b="1" dirty="0">
                <a:ln w="0"/>
                <a:effectLst>
                  <a:outerShdw blurRad="38100" dist="19050" dir="2700000" algn="tl" rotWithShape="0">
                    <a:schemeClr val="dk1">
                      <a:alpha val="40000"/>
                    </a:schemeClr>
                  </a:outerShdw>
                </a:effectLst>
              </a:rPr>
              <a:t>H</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Hence, the channel estimation problem can be cast as a sparse signal recovery problem</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Sparsity does not manifest in the antenna domain but manifests in the angle domain</a:t>
            </a: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958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tr-TR" sz="3200" b="1" dirty="0"/>
              <a:t>SPARSE CHANNEL ESTIMATION</a:t>
            </a:r>
            <a:endParaRPr lang="en-US" sz="8000" b="1" dirty="0"/>
          </a:p>
        </p:txBody>
      </p:sp>
      <p:sp>
        <p:nvSpPr>
          <p:cNvPr id="7" name="TextBox 6">
            <a:extLst>
              <a:ext uri="{FF2B5EF4-FFF2-40B4-BE49-F238E27FC236}">
                <a16:creationId xmlns:a16="http://schemas.microsoft.com/office/drawing/2014/main" id="{D7797987-D44C-41CD-B69D-D981FFB68D4C}"/>
              </a:ext>
            </a:extLst>
          </p:cNvPr>
          <p:cNvSpPr txBox="1"/>
          <p:nvPr/>
        </p:nvSpPr>
        <p:spPr>
          <a:xfrm>
            <a:off x="5408596" y="6488668"/>
            <a:ext cx="1516762"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[Mo2018]   </a:t>
            </a:r>
            <a:endParaRPr lang="en-US" dirty="0">
              <a:ln w="0"/>
              <a:effectLst>
                <a:outerShdw blurRad="38100" dist="19050" dir="2700000" algn="tl" rotWithShape="0">
                  <a:schemeClr val="dk1">
                    <a:alpha val="40000"/>
                  </a:schemeClr>
                </a:outerShdw>
              </a:effectLst>
            </a:endParaRPr>
          </a:p>
        </p:txBody>
      </p:sp>
      <p:sp>
        <p:nvSpPr>
          <p:cNvPr id="10" name="Content Placeholder 2">
            <a:extLst>
              <a:ext uri="{FF2B5EF4-FFF2-40B4-BE49-F238E27FC236}">
                <a16:creationId xmlns:a16="http://schemas.microsoft.com/office/drawing/2014/main" id="{DAA2D241-99D8-4A22-B6C0-7D4289E05FAB}"/>
              </a:ext>
            </a:extLst>
          </p:cNvPr>
          <p:cNvSpPr txBox="1">
            <a:spLocks/>
          </p:cNvSpPr>
          <p:nvPr/>
        </p:nvSpPr>
        <p:spPr>
          <a:xfrm>
            <a:off x="664130" y="2352951"/>
            <a:ext cx="11455400" cy="513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US" sz="2400" dirty="0">
              <a:ln w="0"/>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p:txBody>
          <a:bodyPr/>
          <a:lstStyle/>
          <a:p>
            <a:fld id="{96C155CA-F9E4-4B7B-8778-BBE3591DE223}" type="slidenum">
              <a:rPr lang="en-US" smtClean="0"/>
              <a:t>31</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138D919-0CCD-47EF-A359-9C2CA607468E}"/>
                  </a:ext>
                </a:extLst>
              </p:cNvPr>
              <p:cNvSpPr txBox="1"/>
              <p:nvPr/>
            </p:nvSpPr>
            <p:spPr>
              <a:xfrm rot="16200000">
                <a:off x="-79959" y="3988015"/>
                <a:ext cx="1899573" cy="41139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SE" i="1" smtClean="0">
                              <a:latin typeface="Cambria Math" panose="02040503050406030204" pitchFamily="18" charset="0"/>
                            </a:rPr>
                          </m:ctrlPr>
                        </m:dPr>
                        <m:e>
                          <m:sSub>
                            <m:sSubPr>
                              <m:ctrlPr>
                                <a:rPr lang="en-SE" i="1" smtClean="0">
                                  <a:latin typeface="Cambria Math" panose="02040503050406030204" pitchFamily="18" charset="0"/>
                                </a:rPr>
                              </m:ctrlPr>
                            </m:sSubPr>
                            <m:e>
                              <m:r>
                                <a:rPr lang="en-GB" b="1" i="0" smtClean="0">
                                  <a:latin typeface="Cambria Math" panose="02040503050406030204" pitchFamily="18" charset="0"/>
                                </a:rPr>
                                <m:t>𝐇</m:t>
                              </m:r>
                            </m:e>
                            <m:sub>
                              <m:r>
                                <a:rPr lang="en-GB" b="0" i="1" smtClean="0">
                                  <a:latin typeface="Cambria Math" panose="02040503050406030204" pitchFamily="18" charset="0"/>
                                </a:rPr>
                                <m:t>𝑖</m:t>
                              </m:r>
                              <m:r>
                                <a:rPr lang="en-GB" b="0" i="1" smtClean="0">
                                  <a:latin typeface="Cambria Math" panose="02040503050406030204" pitchFamily="18" charset="0"/>
                                </a:rPr>
                                <m:t>,</m:t>
                              </m:r>
                              <m:r>
                                <a:rPr lang="en-GB" b="0" i="1" smtClean="0">
                                  <a:latin typeface="Cambria Math" panose="02040503050406030204" pitchFamily="18" charset="0"/>
                                </a:rPr>
                                <m:t>𝑗</m:t>
                              </m:r>
                            </m:sub>
                          </m:sSub>
                        </m:e>
                      </m:d>
                    </m:oMath>
                  </m:oMathPara>
                </a14:m>
                <a:endParaRPr lang="en-SE" dirty="0"/>
              </a:p>
            </p:txBody>
          </p:sp>
        </mc:Choice>
        <mc:Fallback xmlns="">
          <p:sp>
            <p:nvSpPr>
              <p:cNvPr id="4" name="TextBox 3">
                <a:extLst>
                  <a:ext uri="{FF2B5EF4-FFF2-40B4-BE49-F238E27FC236}">
                    <a16:creationId xmlns:a16="http://schemas.microsoft.com/office/drawing/2014/main" id="{5138D919-0CCD-47EF-A359-9C2CA607468E}"/>
                  </a:ext>
                </a:extLst>
              </p:cNvPr>
              <p:cNvSpPr txBox="1">
                <a:spLocks noRot="1" noChangeAspect="1" noMove="1" noResize="1" noEditPoints="1" noAdjustHandles="1" noChangeArrowheads="1" noChangeShapeType="1" noTextEdit="1"/>
              </p:cNvSpPr>
              <p:nvPr/>
            </p:nvSpPr>
            <p:spPr>
              <a:xfrm rot="16200000">
                <a:off x="-79959" y="3988015"/>
                <a:ext cx="1899573" cy="411395"/>
              </a:xfrm>
              <a:prstGeom prst="rect">
                <a:avLst/>
              </a:prstGeom>
              <a:blipFill>
                <a:blip r:embed="rId5"/>
                <a:stretch>
                  <a:fillRect r="-746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A93F70C-7BFD-48B2-A2F3-F9B21AE14AC7}"/>
                  </a:ext>
                </a:extLst>
              </p:cNvPr>
              <p:cNvSpPr txBox="1"/>
              <p:nvPr/>
            </p:nvSpPr>
            <p:spPr>
              <a:xfrm rot="16200000">
                <a:off x="6549441" y="4124646"/>
                <a:ext cx="1899573" cy="42492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SE" i="1" smtClean="0">
                              <a:latin typeface="Cambria Math" panose="02040503050406030204" pitchFamily="18" charset="0"/>
                            </a:rPr>
                          </m:ctrlPr>
                        </m:dPr>
                        <m:e>
                          <m:sSubSup>
                            <m:sSubSupPr>
                              <m:ctrlPr>
                                <a:rPr lang="en-GB" b="1" i="1">
                                  <a:latin typeface="Cambria Math" panose="02040503050406030204" pitchFamily="18" charset="0"/>
                                </a:rPr>
                              </m:ctrlPr>
                            </m:sSubSupPr>
                            <m:e>
                              <m:r>
                                <a:rPr lang="en-GB" b="1">
                                  <a:latin typeface="Cambria Math" panose="02040503050406030204" pitchFamily="18" charset="0"/>
                                </a:rPr>
                                <m:t>𝐇</m:t>
                              </m:r>
                            </m:e>
                            <m:sub>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up>
                              <m:r>
                                <m:rPr>
                                  <m:sty m:val="p"/>
                                </m:rPr>
                                <a:rPr lang="en-GB">
                                  <a:latin typeface="Cambria Math" panose="02040503050406030204" pitchFamily="18" charset="0"/>
                                </a:rPr>
                                <m:t>S</m:t>
                              </m:r>
                            </m:sup>
                          </m:sSubSup>
                        </m:e>
                      </m:d>
                    </m:oMath>
                  </m:oMathPara>
                </a14:m>
                <a:endParaRPr lang="en-SE" dirty="0"/>
              </a:p>
            </p:txBody>
          </p:sp>
        </mc:Choice>
        <mc:Fallback xmlns="">
          <p:sp>
            <p:nvSpPr>
              <p:cNvPr id="11" name="TextBox 10">
                <a:extLst>
                  <a:ext uri="{FF2B5EF4-FFF2-40B4-BE49-F238E27FC236}">
                    <a16:creationId xmlns:a16="http://schemas.microsoft.com/office/drawing/2014/main" id="{0A93F70C-7BFD-48B2-A2F3-F9B21AE14AC7}"/>
                  </a:ext>
                </a:extLst>
              </p:cNvPr>
              <p:cNvSpPr txBox="1">
                <a:spLocks noRot="1" noChangeAspect="1" noMove="1" noResize="1" noEditPoints="1" noAdjustHandles="1" noChangeArrowheads="1" noChangeShapeType="1" noTextEdit="1"/>
              </p:cNvSpPr>
              <p:nvPr/>
            </p:nvSpPr>
            <p:spPr>
              <a:xfrm rot="16200000">
                <a:off x="6549441" y="4124646"/>
                <a:ext cx="1899573" cy="424925"/>
              </a:xfrm>
              <a:prstGeom prst="rect">
                <a:avLst/>
              </a:prstGeom>
              <a:blipFill>
                <a:blip r:embed="rId6"/>
                <a:stretch>
                  <a:fillRect r="-714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C23B992-A969-4F6C-AE1F-A99C3EE23A4E}"/>
                  </a:ext>
                </a:extLst>
              </p:cNvPr>
              <p:cNvSpPr txBox="1"/>
              <p:nvPr/>
            </p:nvSpPr>
            <p:spPr>
              <a:xfrm>
                <a:off x="6543677" y="122237"/>
                <a:ext cx="4581523" cy="646331"/>
              </a:xfrm>
              <a:prstGeom prst="rect">
                <a:avLst/>
              </a:prstGeom>
              <a:noFill/>
            </p:spPr>
            <p:txBody>
              <a:bodyPr wrap="square">
                <a:spAutoFit/>
              </a:bodyPr>
              <a:lstStyle/>
              <a:p>
                <a:pPr marL="0" indent="0" algn="just">
                  <a:buNone/>
                </a:pPr>
                <a14:m>
                  <m:oMath xmlns:m="http://schemas.openxmlformats.org/officeDocument/2006/math">
                    <m:r>
                      <a:rPr lang="en-GB" sz="1800" b="1" smtClean="0">
                        <a:latin typeface="Cambria Math" panose="02040503050406030204" pitchFamily="18" charset="0"/>
                      </a:rPr>
                      <m:t>𝐲</m:t>
                    </m:r>
                    <m:r>
                      <a:rPr lang="en-GB" sz="1800" b="1" smtClean="0">
                        <a:latin typeface="Cambria Math" panose="02040503050406030204" pitchFamily="18" charset="0"/>
                      </a:rPr>
                      <m:t>=</m:t>
                    </m:r>
                    <m:r>
                      <a:rPr lang="en-GB" sz="1800" b="1" smtClean="0">
                        <a:solidFill>
                          <a:srgbClr val="FF0000"/>
                        </a:solidFill>
                        <a:latin typeface="Cambria Math" panose="02040503050406030204" pitchFamily="18" charset="0"/>
                      </a:rPr>
                      <m:t>𝐇</m:t>
                    </m:r>
                    <m:r>
                      <a:rPr lang="en-GB" sz="1800" b="1" smtClean="0">
                        <a:latin typeface="Cambria Math" panose="02040503050406030204" pitchFamily="18" charset="0"/>
                      </a:rPr>
                      <m:t>𝐱</m:t>
                    </m:r>
                    <m:r>
                      <a:rPr lang="en-GB" sz="1800" b="1" smtClean="0">
                        <a:latin typeface="Cambria Math" panose="02040503050406030204" pitchFamily="18" charset="0"/>
                      </a:rPr>
                      <m:t>+</m:t>
                    </m:r>
                    <m:r>
                      <a:rPr lang="en-GB" sz="1800" b="1" smtClean="0">
                        <a:latin typeface="Cambria Math" panose="02040503050406030204" pitchFamily="18" charset="0"/>
                      </a:rPr>
                      <m:t>𝐧</m:t>
                    </m:r>
                  </m:oMath>
                </a14:m>
                <a:r>
                  <a:rPr lang="en-GB" sz="1800" dirty="0"/>
                  <a:t> (Wireless communications)</a:t>
                </a:r>
              </a:p>
              <a:p>
                <a:pPr algn="just"/>
                <a14:m>
                  <m:oMath xmlns:m="http://schemas.openxmlformats.org/officeDocument/2006/math">
                    <m:r>
                      <a:rPr lang="en-GB" sz="1800" b="1" smtClean="0">
                        <a:latin typeface="Cambria Math" panose="02040503050406030204" pitchFamily="18" charset="0"/>
                      </a:rPr>
                      <m:t>𝐲</m:t>
                    </m:r>
                    <m:r>
                      <a:rPr lang="en-GB" sz="1800" b="1" smtClean="0">
                        <a:latin typeface="Cambria Math" panose="02040503050406030204" pitchFamily="18" charset="0"/>
                      </a:rPr>
                      <m:t>=</m:t>
                    </m:r>
                    <m:r>
                      <a:rPr lang="en-GB" sz="1800" b="1" i="0" smtClean="0">
                        <a:latin typeface="Cambria Math" panose="02040503050406030204" pitchFamily="18" charset="0"/>
                      </a:rPr>
                      <m:t>𝐀</m:t>
                    </m:r>
                    <m:r>
                      <a:rPr lang="en-GB" sz="1800" b="1" i="0" smtClean="0">
                        <a:solidFill>
                          <a:srgbClr val="FF0000"/>
                        </a:solidFill>
                        <a:latin typeface="Cambria Math" panose="02040503050406030204" pitchFamily="18" charset="0"/>
                      </a:rPr>
                      <m:t>𝐱</m:t>
                    </m:r>
                    <m:r>
                      <a:rPr lang="en-GB" sz="1800" b="1" smtClean="0">
                        <a:latin typeface="Cambria Math" panose="02040503050406030204" pitchFamily="18" charset="0"/>
                      </a:rPr>
                      <m:t>+</m:t>
                    </m:r>
                    <m:r>
                      <a:rPr lang="en-GB" sz="1800" b="1" smtClean="0">
                        <a:latin typeface="Cambria Math" panose="02040503050406030204" pitchFamily="18" charset="0"/>
                      </a:rPr>
                      <m:t>𝐧</m:t>
                    </m:r>
                  </m:oMath>
                </a14:m>
                <a:r>
                  <a:rPr lang="en-GB" sz="1800" dirty="0"/>
                  <a:t> (Compressed sensing)</a:t>
                </a:r>
                <a:endParaRPr lang="en-GB" sz="1800" b="1" dirty="0">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6C23B992-A969-4F6C-AE1F-A99C3EE23A4E}"/>
                  </a:ext>
                </a:extLst>
              </p:cNvPr>
              <p:cNvSpPr txBox="1">
                <a:spLocks noRot="1" noChangeAspect="1" noMove="1" noResize="1" noEditPoints="1" noAdjustHandles="1" noChangeArrowheads="1" noChangeShapeType="1" noTextEdit="1"/>
              </p:cNvSpPr>
              <p:nvPr/>
            </p:nvSpPr>
            <p:spPr>
              <a:xfrm>
                <a:off x="6543677" y="122237"/>
                <a:ext cx="4581523" cy="646331"/>
              </a:xfrm>
              <a:prstGeom prst="rect">
                <a:avLst/>
              </a:prstGeom>
              <a:blipFill>
                <a:blip r:embed="rId7"/>
                <a:stretch>
                  <a:fillRect t="-4717" b="-14151"/>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EAB00BD-1831-4914-8BC4-96D034E6A03B}"/>
                  </a:ext>
                </a:extLst>
              </p:cNvPr>
              <p:cNvSpPr txBox="1"/>
              <p:nvPr/>
            </p:nvSpPr>
            <p:spPr>
              <a:xfrm>
                <a:off x="10323182" y="2331002"/>
                <a:ext cx="1703153" cy="93833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𝑇</m:t>
                      </m:r>
                      <m:r>
                        <a:rPr lang="en-GB" sz="1800" b="0" i="0" smtClean="0">
                          <a:latin typeface="Cambria Math" panose="02040503050406030204" pitchFamily="18" charset="0"/>
                        </a:rPr>
                        <m:t>=</m:t>
                      </m:r>
                      <m:f>
                        <m:fPr>
                          <m:ctrlPr>
                            <a:rPr lang="en-GB" sz="1800" b="0" i="1" smtClean="0">
                              <a:latin typeface="Cambria Math" panose="02040503050406030204" pitchFamily="18" charset="0"/>
                            </a:rPr>
                          </m:ctrlPr>
                        </m:fPr>
                        <m:num>
                          <m:r>
                            <a:rPr lang="en-GB" sz="1800" b="0" i="0" smtClean="0">
                              <a:latin typeface="Cambria Math" panose="02040503050406030204" pitchFamily="18" charset="0"/>
                            </a:rPr>
                            <m:t>1</m:t>
                          </m:r>
                        </m:num>
                        <m:den>
                          <m:r>
                            <a:rPr lang="en-GB" sz="1800" b="0" i="1" smtClean="0">
                              <a:latin typeface="Cambria Math" panose="02040503050406030204" pitchFamily="18" charset="0"/>
                            </a:rPr>
                            <m:t>𝑓</m:t>
                          </m:r>
                        </m:den>
                      </m:f>
                      <m:r>
                        <a:rPr lang="en-GB" sz="1800" b="0" i="1" smtClean="0">
                          <a:latin typeface="Cambria Math" panose="02040503050406030204" pitchFamily="18" charset="0"/>
                        </a:rPr>
                        <m:t>→</m:t>
                      </m:r>
                      <m:r>
                        <a:rPr lang="en-GB" sz="1800" b="0" i="1" smtClean="0">
                          <a:latin typeface="Cambria Math" panose="02040503050406030204" pitchFamily="18" charset="0"/>
                        </a:rPr>
                        <m:t>𝜆</m:t>
                      </m:r>
                      <m:r>
                        <a:rPr lang="en-GB">
                          <a:latin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𝑐</m:t>
                          </m:r>
                        </m:num>
                        <m:den>
                          <m:r>
                            <a:rPr lang="en-GB" i="1">
                              <a:latin typeface="Cambria Math" panose="02040503050406030204" pitchFamily="18" charset="0"/>
                            </a:rPr>
                            <m:t>𝑓</m:t>
                          </m:r>
                        </m:den>
                      </m:f>
                    </m:oMath>
                  </m:oMathPara>
                </a14:m>
                <a:endParaRPr lang="en-GB" sz="1800" b="1" dirty="0">
                  <a:latin typeface="Cambria Math" panose="02040503050406030204" pitchFamily="18" charset="0"/>
                </a:endParaRPr>
              </a:p>
              <a:p>
                <a:pPr algn="ctr"/>
                <a:r>
                  <a:rPr lang="en-GB" dirty="0">
                    <a:latin typeface="Cambria Math" panose="02040503050406030204" pitchFamily="18" charset="0"/>
                  </a:rPr>
                  <a:t>(see page 9)</a:t>
                </a:r>
                <a:endParaRPr lang="en-GB" sz="1800" dirty="0">
                  <a:latin typeface="Cambria Math" panose="02040503050406030204" pitchFamily="18" charset="0"/>
                </a:endParaRPr>
              </a:p>
            </p:txBody>
          </p:sp>
        </mc:Choice>
        <mc:Fallback xmlns="">
          <p:sp>
            <p:nvSpPr>
              <p:cNvPr id="13" name="TextBox 12">
                <a:extLst>
                  <a:ext uri="{FF2B5EF4-FFF2-40B4-BE49-F238E27FC236}">
                    <a16:creationId xmlns:a16="http://schemas.microsoft.com/office/drawing/2014/main" id="{9EAB00BD-1831-4914-8BC4-96D034E6A03B}"/>
                  </a:ext>
                </a:extLst>
              </p:cNvPr>
              <p:cNvSpPr txBox="1">
                <a:spLocks noRot="1" noChangeAspect="1" noMove="1" noResize="1" noEditPoints="1" noAdjustHandles="1" noChangeArrowheads="1" noChangeShapeType="1" noTextEdit="1"/>
              </p:cNvSpPr>
              <p:nvPr/>
            </p:nvSpPr>
            <p:spPr>
              <a:xfrm>
                <a:off x="10323182" y="2331002"/>
                <a:ext cx="1703153" cy="938334"/>
              </a:xfrm>
              <a:prstGeom prst="rect">
                <a:avLst/>
              </a:prstGeom>
              <a:blipFill>
                <a:blip r:embed="rId8"/>
                <a:stretch>
                  <a:fillRect b="-9091"/>
                </a:stretch>
              </a:blipFill>
            </p:spPr>
            <p:txBody>
              <a:bodyPr/>
              <a:lstStyle/>
              <a:p>
                <a:r>
                  <a:rPr lang="en-SE">
                    <a:noFill/>
                  </a:rPr>
                  <a:t> </a:t>
                </a:r>
              </a:p>
            </p:txBody>
          </p:sp>
        </mc:Fallback>
      </mc:AlternateContent>
    </p:spTree>
    <p:extLst>
      <p:ext uri="{BB962C8B-B14F-4D97-AF65-F5344CB8AC3E}">
        <p14:creationId xmlns:p14="http://schemas.microsoft.com/office/powerpoint/2010/main" val="268166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4" grpId="0" animBg="1"/>
      <p:bldP spid="11"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1592859"/>
          </a:xfrm>
        </p:spPr>
        <p:txBody>
          <a:bodyPr>
            <a:normAutofit/>
          </a:bodyPr>
          <a:lstStyle/>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958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tr-TR" sz="3200" b="1" dirty="0"/>
              <a:t>SPARSE CHANNEL ESTIMATION</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p:txBody>
          <a:bodyPr/>
          <a:lstStyle/>
          <a:p>
            <a:fld id="{96C155CA-F9E4-4B7B-8778-BBE3591DE223}" type="slidenum">
              <a:rPr lang="en-US" smtClean="0"/>
              <a:t>32</a:t>
            </a:fld>
            <a:endParaRPr lang="en-US"/>
          </a:p>
        </p:txBody>
      </p:sp>
      <p:sp>
        <p:nvSpPr>
          <p:cNvPr id="11" name="Content Placeholder 2">
            <a:extLst>
              <a:ext uri="{FF2B5EF4-FFF2-40B4-BE49-F238E27FC236}">
                <a16:creationId xmlns:a16="http://schemas.microsoft.com/office/drawing/2014/main" id="{6138CC3C-8653-4553-8B47-662A8167E832}"/>
              </a:ext>
            </a:extLst>
          </p:cNvPr>
          <p:cNvSpPr txBox="1">
            <a:spLocks/>
          </p:cNvSpPr>
          <p:nvPr/>
        </p:nvSpPr>
        <p:spPr>
          <a:xfrm>
            <a:off x="160037" y="956655"/>
            <a:ext cx="11455400" cy="3342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100" dirty="0">
                <a:ln w="0"/>
                <a:effectLst>
                  <a:outerShdw blurRad="38100" dist="19050" dir="2700000" algn="tl" rotWithShape="0">
                    <a:schemeClr val="dk1">
                      <a:alpha val="40000"/>
                    </a:schemeClr>
                  </a:outerShdw>
                </a:effectLst>
              </a:rPr>
              <a:t>Line-of-sight and none-line-of-sight (due to scatters) propagations</a:t>
            </a:r>
          </a:p>
          <a:p>
            <a:pPr algn="just">
              <a:buFont typeface="Wingdings" panose="05000000000000000000" pitchFamily="2" charset="2"/>
              <a:buChar char="§"/>
            </a:pPr>
            <a:r>
              <a:rPr lang="en-GB" sz="2100" dirty="0" err="1">
                <a:ln w="0"/>
                <a:effectLst>
                  <a:outerShdw blurRad="38100" dist="19050" dir="2700000" algn="tl" rotWithShape="0">
                    <a:schemeClr val="dk1">
                      <a:alpha val="40000"/>
                    </a:schemeClr>
                  </a:outerShdw>
                </a:effectLst>
              </a:rPr>
              <a:t>mmWave</a:t>
            </a:r>
            <a:r>
              <a:rPr lang="en-GB" sz="2100" dirty="0">
                <a:ln w="0"/>
                <a:effectLst>
                  <a:outerShdw blurRad="38100" dist="19050" dir="2700000" algn="tl" rotWithShape="0">
                    <a:schemeClr val="dk1">
                      <a:alpha val="40000"/>
                    </a:schemeClr>
                  </a:outerShdw>
                </a:effectLst>
              </a:rPr>
              <a:t> (solid-</a:t>
            </a:r>
            <a:r>
              <a:rPr lang="en-GB" sz="2100" dirty="0" err="1">
                <a:ln w="0"/>
                <a:effectLst>
                  <a:outerShdw blurRad="38100" dist="19050" dir="2700000" algn="tl" rotWithShape="0">
                    <a:schemeClr val="dk1">
                      <a:alpha val="40000"/>
                    </a:schemeClr>
                  </a:outerShdw>
                </a:effectLst>
              </a:rPr>
              <a:t>colored</a:t>
            </a:r>
            <a:r>
              <a:rPr lang="en-GB" sz="2100" dirty="0">
                <a:ln w="0"/>
                <a:effectLst>
                  <a:outerShdw blurRad="38100" dist="19050" dir="2700000" algn="tl" rotWithShape="0">
                    <a:schemeClr val="dk1">
                      <a:alpha val="40000"/>
                    </a:schemeClr>
                  </a:outerShdw>
                </a:effectLst>
              </a:rPr>
              <a:t> lines): sparse in angular domain</a:t>
            </a:r>
          </a:p>
          <a:p>
            <a:pPr algn="just">
              <a:buFont typeface="Wingdings" panose="05000000000000000000" pitchFamily="2" charset="2"/>
              <a:buChar char="§"/>
            </a:pPr>
            <a:r>
              <a:rPr lang="en-GB" sz="2100" dirty="0" err="1">
                <a:ln w="0"/>
                <a:effectLst>
                  <a:outerShdw blurRad="38100" dist="19050" dir="2700000" algn="tl" rotWithShape="0">
                    <a:schemeClr val="dk1">
                      <a:alpha val="40000"/>
                    </a:schemeClr>
                  </a:outerShdw>
                </a:effectLst>
              </a:rPr>
              <a:t>mmWave</a:t>
            </a:r>
            <a:r>
              <a:rPr lang="en-GB" sz="2100" dirty="0">
                <a:ln w="0"/>
                <a:effectLst>
                  <a:outerShdw blurRad="38100" dist="19050" dir="2700000" algn="tl" rotWithShape="0">
                    <a:schemeClr val="dk1">
                      <a:alpha val="40000"/>
                    </a:schemeClr>
                  </a:outerShdw>
                </a:effectLst>
              </a:rPr>
              <a:t> + microwave (dashed-black lines): sparse in delay domain</a:t>
            </a:r>
          </a:p>
          <a:p>
            <a:pPr algn="just">
              <a:buFont typeface="Wingdings" panose="05000000000000000000" pitchFamily="2" charset="2"/>
              <a:buChar char="§"/>
            </a:pPr>
            <a:endParaRPr lang="en-GB" sz="21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1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1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1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1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1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1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US" sz="2100" dirty="0">
              <a:ln w="0"/>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C0742268-8F14-4ABE-9BE1-1EDF9AA1650E}"/>
              </a:ext>
            </a:extLst>
          </p:cNvPr>
          <p:cNvPicPr>
            <a:picLocks noChangeAspect="1"/>
          </p:cNvPicPr>
          <p:nvPr/>
        </p:nvPicPr>
        <p:blipFill>
          <a:blip r:embed="rId3"/>
          <a:stretch>
            <a:fillRect/>
          </a:stretch>
        </p:blipFill>
        <p:spPr>
          <a:xfrm>
            <a:off x="350263" y="2428800"/>
            <a:ext cx="7006151" cy="3741529"/>
          </a:xfrm>
          <a:prstGeom prst="rect">
            <a:avLst/>
          </a:prstGeom>
        </p:spPr>
      </p:pic>
      <p:sp>
        <p:nvSpPr>
          <p:cNvPr id="7" name="TextBox 6">
            <a:extLst>
              <a:ext uri="{FF2B5EF4-FFF2-40B4-BE49-F238E27FC236}">
                <a16:creationId xmlns:a16="http://schemas.microsoft.com/office/drawing/2014/main" id="{D7797987-D44C-41CD-B69D-D981FFB68D4C}"/>
              </a:ext>
            </a:extLst>
          </p:cNvPr>
          <p:cNvSpPr txBox="1"/>
          <p:nvPr/>
        </p:nvSpPr>
        <p:spPr>
          <a:xfrm>
            <a:off x="4979064" y="5181718"/>
            <a:ext cx="4754700" cy="830997"/>
          </a:xfrm>
          <a:prstGeom prst="rect">
            <a:avLst/>
          </a:prstGeom>
          <a:noFill/>
        </p:spPr>
        <p:txBody>
          <a:bodyPr wrap="none" rtlCol="0">
            <a:spAutoFit/>
          </a:bodyPr>
          <a:lstStyle/>
          <a:p>
            <a:pPr algn="just"/>
            <a:r>
              <a:rPr lang="en-GB" sz="1600" dirty="0">
                <a:ln w="0"/>
                <a:effectLst>
                  <a:outerShdw blurRad="38100" dist="19050" dir="2700000" algn="tl" rotWithShape="0">
                    <a:schemeClr val="dk1">
                      <a:alpha val="40000"/>
                    </a:schemeClr>
                  </a:outerShdw>
                </a:effectLst>
              </a:rPr>
              <a:t>© Scattering channel model and channel estimation in </a:t>
            </a:r>
          </a:p>
          <a:p>
            <a:pPr algn="just"/>
            <a:r>
              <a:rPr lang="en-GB" sz="1600" dirty="0">
                <a:ln w="0"/>
                <a:effectLst>
                  <a:outerShdw blurRad="38100" dist="19050" dir="2700000" algn="tl" rotWithShape="0">
                    <a:schemeClr val="dk1">
                      <a:alpha val="40000"/>
                    </a:schemeClr>
                  </a:outerShdw>
                </a:effectLst>
              </a:rPr>
              <a:t>     fast time-varying and high mobility environments </a:t>
            </a:r>
          </a:p>
          <a:p>
            <a:pPr algn="just"/>
            <a:r>
              <a:rPr lang="en-GB" sz="1600" dirty="0">
                <a:ln w="0"/>
                <a:effectLst>
                  <a:outerShdw blurRad="38100" dist="19050" dir="2700000" algn="tl" rotWithShape="0">
                    <a:schemeClr val="dk1">
                      <a:alpha val="40000"/>
                    </a:schemeClr>
                  </a:outerShdw>
                </a:effectLst>
              </a:rPr>
              <a:t>     by Chen and Fang</a:t>
            </a:r>
          </a:p>
        </p:txBody>
      </p:sp>
      <p:cxnSp>
        <p:nvCxnSpPr>
          <p:cNvPr id="13" name="Straight Arrow Connector 12">
            <a:extLst>
              <a:ext uri="{FF2B5EF4-FFF2-40B4-BE49-F238E27FC236}">
                <a16:creationId xmlns:a16="http://schemas.microsoft.com/office/drawing/2014/main" id="{721765F8-AAD3-4180-9D85-E11DD1B43421}"/>
              </a:ext>
            </a:extLst>
          </p:cNvPr>
          <p:cNvCxnSpPr/>
          <p:nvPr/>
        </p:nvCxnSpPr>
        <p:spPr>
          <a:xfrm flipV="1">
            <a:off x="8073954" y="1430437"/>
            <a:ext cx="0" cy="18192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501CB7-30AA-4C53-B588-0ABE843EFB4C}"/>
              </a:ext>
            </a:extLst>
          </p:cNvPr>
          <p:cNvCxnSpPr>
            <a:cxnSpLocks/>
          </p:cNvCxnSpPr>
          <p:nvPr/>
        </p:nvCxnSpPr>
        <p:spPr>
          <a:xfrm>
            <a:off x="7845354" y="3081439"/>
            <a:ext cx="428625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88FA334-D5AE-4EE0-9D6F-8AEE22C39466}"/>
              </a:ext>
            </a:extLst>
          </p:cNvPr>
          <p:cNvSpPr txBox="1"/>
          <p:nvPr/>
        </p:nvSpPr>
        <p:spPr>
          <a:xfrm rot="16200000">
            <a:off x="7217536" y="1987034"/>
            <a:ext cx="1165704" cy="369332"/>
          </a:xfrm>
          <a:prstGeom prst="rect">
            <a:avLst/>
          </a:prstGeom>
          <a:noFill/>
        </p:spPr>
        <p:txBody>
          <a:bodyPr wrap="none" rtlCol="0">
            <a:spAutoFit/>
          </a:bodyPr>
          <a:lstStyle/>
          <a:p>
            <a:r>
              <a:rPr lang="en-GB" dirty="0"/>
              <a:t>Amplitude</a:t>
            </a:r>
            <a:endParaRPr lang="en-US" dirty="0"/>
          </a:p>
        </p:txBody>
      </p:sp>
      <p:sp>
        <p:nvSpPr>
          <p:cNvPr id="20" name="TextBox 19">
            <a:extLst>
              <a:ext uri="{FF2B5EF4-FFF2-40B4-BE49-F238E27FC236}">
                <a16:creationId xmlns:a16="http://schemas.microsoft.com/office/drawing/2014/main" id="{33300037-9734-4994-A6D5-FEC767DAE48D}"/>
              </a:ext>
            </a:extLst>
          </p:cNvPr>
          <p:cNvSpPr txBox="1"/>
          <p:nvPr/>
        </p:nvSpPr>
        <p:spPr>
          <a:xfrm>
            <a:off x="10965900" y="3126477"/>
            <a:ext cx="649537" cy="369332"/>
          </a:xfrm>
          <a:prstGeom prst="rect">
            <a:avLst/>
          </a:prstGeom>
          <a:noFill/>
        </p:spPr>
        <p:txBody>
          <a:bodyPr wrap="none" rtlCol="0">
            <a:spAutoFit/>
          </a:bodyPr>
          <a:lstStyle/>
          <a:p>
            <a:r>
              <a:rPr lang="en-GB" dirty="0"/>
              <a:t>Time</a:t>
            </a: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9BE06EF-3C22-423F-84A7-0F01B5DC525F}"/>
                  </a:ext>
                </a:extLst>
              </p:cNvPr>
              <p:cNvSpPr txBox="1"/>
              <p:nvPr/>
            </p:nvSpPr>
            <p:spPr>
              <a:xfrm>
                <a:off x="8322221" y="3018879"/>
                <a:ext cx="53014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𝜏</m:t>
                          </m:r>
                        </m:e>
                        <m:sub>
                          <m:r>
                            <a:rPr lang="en-GB" sz="2400" b="0" i="1" smtClean="0">
                              <a:latin typeface="Cambria Math" panose="02040503050406030204" pitchFamily="18" charset="0"/>
                            </a:rPr>
                            <m:t>1</m:t>
                          </m:r>
                        </m:sub>
                      </m:sSub>
                    </m:oMath>
                  </m:oMathPara>
                </a14:m>
                <a:endParaRPr lang="en-US" sz="2400" dirty="0"/>
              </a:p>
            </p:txBody>
          </p:sp>
        </mc:Choice>
        <mc:Fallback xmlns="">
          <p:sp>
            <p:nvSpPr>
              <p:cNvPr id="22" name="TextBox 21">
                <a:extLst>
                  <a:ext uri="{FF2B5EF4-FFF2-40B4-BE49-F238E27FC236}">
                    <a16:creationId xmlns:a16="http://schemas.microsoft.com/office/drawing/2014/main" id="{29BE06EF-3C22-423F-84A7-0F01B5DC525F}"/>
                  </a:ext>
                </a:extLst>
              </p:cNvPr>
              <p:cNvSpPr txBox="1">
                <a:spLocks noRot="1" noChangeAspect="1" noMove="1" noResize="1" noEditPoints="1" noAdjustHandles="1" noChangeArrowheads="1" noChangeShapeType="1" noTextEdit="1"/>
              </p:cNvSpPr>
              <p:nvPr/>
            </p:nvSpPr>
            <p:spPr>
              <a:xfrm>
                <a:off x="8322221" y="3018879"/>
                <a:ext cx="530145" cy="461665"/>
              </a:xfrm>
              <a:prstGeom prst="rect">
                <a:avLst/>
              </a:prstGeom>
              <a:blipFill>
                <a:blip r:embed="rId4"/>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D2803B3-86A4-4E4C-AF7C-67D7A8662C18}"/>
                  </a:ext>
                </a:extLst>
              </p:cNvPr>
              <p:cNvSpPr txBox="1"/>
              <p:nvPr/>
            </p:nvSpPr>
            <p:spPr>
              <a:xfrm>
                <a:off x="9064593" y="3011734"/>
                <a:ext cx="5372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𝜏</m:t>
                          </m:r>
                        </m:e>
                        <m:sub>
                          <m:r>
                            <a:rPr lang="en-GB" sz="2400" b="0" i="1" smtClean="0">
                              <a:latin typeface="Cambria Math" panose="02040503050406030204" pitchFamily="18" charset="0"/>
                            </a:rPr>
                            <m:t>2</m:t>
                          </m:r>
                        </m:sub>
                      </m:sSub>
                    </m:oMath>
                  </m:oMathPara>
                </a14:m>
                <a:endParaRPr lang="en-US" sz="2400" dirty="0"/>
              </a:p>
            </p:txBody>
          </p:sp>
        </mc:Choice>
        <mc:Fallback xmlns="">
          <p:sp>
            <p:nvSpPr>
              <p:cNvPr id="24" name="TextBox 23">
                <a:extLst>
                  <a:ext uri="{FF2B5EF4-FFF2-40B4-BE49-F238E27FC236}">
                    <a16:creationId xmlns:a16="http://schemas.microsoft.com/office/drawing/2014/main" id="{FD2803B3-86A4-4E4C-AF7C-67D7A8662C18}"/>
                  </a:ext>
                </a:extLst>
              </p:cNvPr>
              <p:cNvSpPr txBox="1">
                <a:spLocks noRot="1" noChangeAspect="1" noMove="1" noResize="1" noEditPoints="1" noAdjustHandles="1" noChangeArrowheads="1" noChangeShapeType="1" noTextEdit="1"/>
              </p:cNvSpPr>
              <p:nvPr/>
            </p:nvSpPr>
            <p:spPr>
              <a:xfrm>
                <a:off x="9064593" y="3011734"/>
                <a:ext cx="537263" cy="461665"/>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E1DC2DC-9875-4A8D-BDDD-1BE9C4AF88E5}"/>
                  </a:ext>
                </a:extLst>
              </p:cNvPr>
              <p:cNvSpPr txBox="1"/>
              <p:nvPr/>
            </p:nvSpPr>
            <p:spPr>
              <a:xfrm>
                <a:off x="9601856" y="3018879"/>
                <a:ext cx="5372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𝜏</m:t>
                          </m:r>
                        </m:e>
                        <m:sub>
                          <m:r>
                            <a:rPr lang="en-GB" sz="2400" b="0" i="1" smtClean="0">
                              <a:latin typeface="Cambria Math" panose="02040503050406030204" pitchFamily="18" charset="0"/>
                            </a:rPr>
                            <m:t>3</m:t>
                          </m:r>
                        </m:sub>
                      </m:sSub>
                    </m:oMath>
                  </m:oMathPara>
                </a14:m>
                <a:endParaRPr lang="en-US" sz="2400" dirty="0"/>
              </a:p>
            </p:txBody>
          </p:sp>
        </mc:Choice>
        <mc:Fallback xmlns="">
          <p:sp>
            <p:nvSpPr>
              <p:cNvPr id="26" name="TextBox 25">
                <a:extLst>
                  <a:ext uri="{FF2B5EF4-FFF2-40B4-BE49-F238E27FC236}">
                    <a16:creationId xmlns:a16="http://schemas.microsoft.com/office/drawing/2014/main" id="{8E1DC2DC-9875-4A8D-BDDD-1BE9C4AF88E5}"/>
                  </a:ext>
                </a:extLst>
              </p:cNvPr>
              <p:cNvSpPr txBox="1">
                <a:spLocks noRot="1" noChangeAspect="1" noMove="1" noResize="1" noEditPoints="1" noAdjustHandles="1" noChangeArrowheads="1" noChangeShapeType="1" noTextEdit="1"/>
              </p:cNvSpPr>
              <p:nvPr/>
            </p:nvSpPr>
            <p:spPr>
              <a:xfrm>
                <a:off x="9601856" y="3018879"/>
                <a:ext cx="537263" cy="461665"/>
              </a:xfrm>
              <a:prstGeom prst="rect">
                <a:avLst/>
              </a:prstGeom>
              <a:blipFill>
                <a:blip r:embed="rId6"/>
                <a:stretch>
                  <a:fillRect b="-1316"/>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D87D68E7-58A2-4A7B-89F8-872B4C3A5037}"/>
              </a:ext>
            </a:extLst>
          </p:cNvPr>
          <p:cNvCxnSpPr>
            <a:cxnSpLocks/>
          </p:cNvCxnSpPr>
          <p:nvPr/>
        </p:nvCxnSpPr>
        <p:spPr>
          <a:xfrm flipH="1" flipV="1">
            <a:off x="8590468" y="1845568"/>
            <a:ext cx="1" cy="1215027"/>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688CB5B-253B-452F-B9F0-2B57DD710FD5}"/>
                  </a:ext>
                </a:extLst>
              </p:cNvPr>
              <p:cNvSpPr txBox="1"/>
              <p:nvPr/>
            </p:nvSpPr>
            <p:spPr>
              <a:xfrm>
                <a:off x="3209864" y="3755465"/>
                <a:ext cx="4565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𝜏</m:t>
                          </m:r>
                        </m:e>
                        <m:sub>
                          <m:r>
                            <a:rPr lang="en-GB" sz="2400" b="0" i="1" smtClean="0">
                              <a:latin typeface="Cambria Math" panose="02040503050406030204" pitchFamily="18" charset="0"/>
                            </a:rPr>
                            <m:t>1</m:t>
                          </m:r>
                        </m:sub>
                      </m:sSub>
                    </m:oMath>
                  </m:oMathPara>
                </a14:m>
                <a:endParaRPr lang="en-US" sz="2400" dirty="0"/>
              </a:p>
            </p:txBody>
          </p:sp>
        </mc:Choice>
        <mc:Fallback xmlns="">
          <p:sp>
            <p:nvSpPr>
              <p:cNvPr id="31" name="TextBox 30">
                <a:extLst>
                  <a:ext uri="{FF2B5EF4-FFF2-40B4-BE49-F238E27FC236}">
                    <a16:creationId xmlns:a16="http://schemas.microsoft.com/office/drawing/2014/main" id="{6688CB5B-253B-452F-B9F0-2B57DD710FD5}"/>
                  </a:ext>
                </a:extLst>
              </p:cNvPr>
              <p:cNvSpPr txBox="1">
                <a:spLocks noRot="1" noChangeAspect="1" noMove="1" noResize="1" noEditPoints="1" noAdjustHandles="1" noChangeArrowheads="1" noChangeShapeType="1" noTextEdit="1"/>
              </p:cNvSpPr>
              <p:nvPr/>
            </p:nvSpPr>
            <p:spPr>
              <a:xfrm>
                <a:off x="3209864" y="3755465"/>
                <a:ext cx="456583" cy="461665"/>
              </a:xfrm>
              <a:prstGeom prst="rect">
                <a:avLst/>
              </a:prstGeom>
              <a:blipFill>
                <a:blip r:embed="rId7"/>
                <a:stretch>
                  <a:fillRect b="-1316"/>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6D9FE78-AA15-43B8-B34E-ED9A455E4CCF}"/>
                  </a:ext>
                </a:extLst>
              </p:cNvPr>
              <p:cNvSpPr txBox="1"/>
              <p:nvPr/>
            </p:nvSpPr>
            <p:spPr>
              <a:xfrm>
                <a:off x="5387118" y="3533380"/>
                <a:ext cx="5372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𝜏</m:t>
                          </m:r>
                        </m:e>
                        <m:sub>
                          <m:r>
                            <a:rPr lang="en-GB" sz="2400" b="0" i="1" smtClean="0">
                              <a:latin typeface="Cambria Math" panose="02040503050406030204" pitchFamily="18" charset="0"/>
                            </a:rPr>
                            <m:t>2</m:t>
                          </m:r>
                        </m:sub>
                      </m:sSub>
                    </m:oMath>
                  </m:oMathPara>
                </a14:m>
                <a:endParaRPr lang="en-US" sz="2400" dirty="0"/>
              </a:p>
            </p:txBody>
          </p:sp>
        </mc:Choice>
        <mc:Fallback xmlns="">
          <p:sp>
            <p:nvSpPr>
              <p:cNvPr id="33" name="TextBox 32">
                <a:extLst>
                  <a:ext uri="{FF2B5EF4-FFF2-40B4-BE49-F238E27FC236}">
                    <a16:creationId xmlns:a16="http://schemas.microsoft.com/office/drawing/2014/main" id="{F6D9FE78-AA15-43B8-B34E-ED9A455E4CCF}"/>
                  </a:ext>
                </a:extLst>
              </p:cNvPr>
              <p:cNvSpPr txBox="1">
                <a:spLocks noRot="1" noChangeAspect="1" noMove="1" noResize="1" noEditPoints="1" noAdjustHandles="1" noChangeArrowheads="1" noChangeShapeType="1" noTextEdit="1"/>
              </p:cNvSpPr>
              <p:nvPr/>
            </p:nvSpPr>
            <p:spPr>
              <a:xfrm>
                <a:off x="5387118" y="3533380"/>
                <a:ext cx="537263" cy="461665"/>
              </a:xfrm>
              <a:prstGeom prst="rect">
                <a:avLst/>
              </a:prstGeom>
              <a:blipFill>
                <a:blip r:embed="rId8"/>
                <a:stretch>
                  <a:fillRect b="-1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EDE1548-625A-4B4E-A1A7-97798923729D}"/>
                  </a:ext>
                </a:extLst>
              </p:cNvPr>
              <p:cNvSpPr txBox="1"/>
              <p:nvPr/>
            </p:nvSpPr>
            <p:spPr>
              <a:xfrm>
                <a:off x="2431475" y="4442502"/>
                <a:ext cx="5372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𝜏</m:t>
                          </m:r>
                        </m:e>
                        <m:sub>
                          <m:r>
                            <a:rPr lang="en-GB" sz="2400" b="0" i="1" smtClean="0">
                              <a:latin typeface="Cambria Math" panose="02040503050406030204" pitchFamily="18" charset="0"/>
                            </a:rPr>
                            <m:t>3</m:t>
                          </m:r>
                        </m:sub>
                      </m:sSub>
                    </m:oMath>
                  </m:oMathPara>
                </a14:m>
                <a:endParaRPr lang="en-US" sz="2400" dirty="0"/>
              </a:p>
            </p:txBody>
          </p:sp>
        </mc:Choice>
        <mc:Fallback xmlns="">
          <p:sp>
            <p:nvSpPr>
              <p:cNvPr id="35" name="TextBox 34">
                <a:extLst>
                  <a:ext uri="{FF2B5EF4-FFF2-40B4-BE49-F238E27FC236}">
                    <a16:creationId xmlns:a16="http://schemas.microsoft.com/office/drawing/2014/main" id="{7EDE1548-625A-4B4E-A1A7-97798923729D}"/>
                  </a:ext>
                </a:extLst>
              </p:cNvPr>
              <p:cNvSpPr txBox="1">
                <a:spLocks noRot="1" noChangeAspect="1" noMove="1" noResize="1" noEditPoints="1" noAdjustHandles="1" noChangeArrowheads="1" noChangeShapeType="1" noTextEdit="1"/>
              </p:cNvSpPr>
              <p:nvPr/>
            </p:nvSpPr>
            <p:spPr>
              <a:xfrm>
                <a:off x="2431475" y="4442502"/>
                <a:ext cx="537263" cy="461665"/>
              </a:xfrm>
              <a:prstGeom prst="rect">
                <a:avLst/>
              </a:prstGeom>
              <a:blipFill>
                <a:blip r:embed="rId9"/>
                <a:stretch>
                  <a:fillRect b="-1333"/>
                </a:stretch>
              </a:blipFill>
            </p:spPr>
            <p:txBody>
              <a:bodyPr/>
              <a:lstStyle/>
              <a:p>
                <a:r>
                  <a:rPr lang="en-SE">
                    <a:noFill/>
                  </a:rPr>
                  <a:t> </a:t>
                </a:r>
              </a:p>
            </p:txBody>
          </p:sp>
        </mc:Fallback>
      </mc:AlternateContent>
      <p:cxnSp>
        <p:nvCxnSpPr>
          <p:cNvPr id="37" name="Straight Connector 36">
            <a:extLst>
              <a:ext uri="{FF2B5EF4-FFF2-40B4-BE49-F238E27FC236}">
                <a16:creationId xmlns:a16="http://schemas.microsoft.com/office/drawing/2014/main" id="{15FD9ED2-B18F-4315-A123-0300C116D30F}"/>
              </a:ext>
            </a:extLst>
          </p:cNvPr>
          <p:cNvCxnSpPr>
            <a:cxnSpLocks/>
          </p:cNvCxnSpPr>
          <p:nvPr/>
        </p:nvCxnSpPr>
        <p:spPr>
          <a:xfrm flipH="1" flipV="1">
            <a:off x="9296036" y="2508155"/>
            <a:ext cx="1" cy="550217"/>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C568BFC-8F40-4DAF-9139-259029F29F78}"/>
              </a:ext>
            </a:extLst>
          </p:cNvPr>
          <p:cNvCxnSpPr>
            <a:cxnSpLocks/>
          </p:cNvCxnSpPr>
          <p:nvPr/>
        </p:nvCxnSpPr>
        <p:spPr>
          <a:xfrm flipH="1" flipV="1">
            <a:off x="9845957" y="1631454"/>
            <a:ext cx="1" cy="1429226"/>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2895BDF-6D48-4D87-BA8F-70D2C6E87E9E}"/>
              </a:ext>
            </a:extLst>
          </p:cNvPr>
          <p:cNvCxnSpPr/>
          <p:nvPr/>
        </p:nvCxnSpPr>
        <p:spPr>
          <a:xfrm flipV="1">
            <a:off x="1085064" y="3401836"/>
            <a:ext cx="4302054" cy="27940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57DACEC-65B9-4C3E-B541-5CC062B996DA}"/>
              </a:ext>
            </a:extLst>
          </p:cNvPr>
          <p:cNvCxnSpPr>
            <a:cxnSpLocks/>
          </p:cNvCxnSpPr>
          <p:nvPr/>
        </p:nvCxnSpPr>
        <p:spPr>
          <a:xfrm>
            <a:off x="5387118" y="3401836"/>
            <a:ext cx="1007012" cy="104066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22BEAD-56EA-469A-AFCD-E4AA8F835129}"/>
              </a:ext>
            </a:extLst>
          </p:cNvPr>
          <p:cNvCxnSpPr>
            <a:cxnSpLocks/>
          </p:cNvCxnSpPr>
          <p:nvPr/>
        </p:nvCxnSpPr>
        <p:spPr>
          <a:xfrm>
            <a:off x="1015458" y="3731094"/>
            <a:ext cx="5289306" cy="70575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AFA2BF-8371-406F-9C9D-B67F54B2031F}"/>
              </a:ext>
            </a:extLst>
          </p:cNvPr>
          <p:cNvCxnSpPr>
            <a:cxnSpLocks/>
          </p:cNvCxnSpPr>
          <p:nvPr/>
        </p:nvCxnSpPr>
        <p:spPr>
          <a:xfrm flipV="1">
            <a:off x="2342364" y="4448155"/>
            <a:ext cx="3901440" cy="91258"/>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31D3CD-0E2D-4C9E-808E-FE2CFBD2CB86}"/>
              </a:ext>
            </a:extLst>
          </p:cNvPr>
          <p:cNvCxnSpPr>
            <a:cxnSpLocks/>
          </p:cNvCxnSpPr>
          <p:nvPr/>
        </p:nvCxnSpPr>
        <p:spPr>
          <a:xfrm>
            <a:off x="1015458" y="3745467"/>
            <a:ext cx="1326906" cy="793946"/>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36E0915-E1CD-4B15-9948-E07B1C5A6A42}"/>
              </a:ext>
            </a:extLst>
          </p:cNvPr>
          <p:cNvCxnSpPr>
            <a:cxnSpLocks/>
          </p:cNvCxnSpPr>
          <p:nvPr/>
        </p:nvCxnSpPr>
        <p:spPr>
          <a:xfrm>
            <a:off x="8590468" y="3681236"/>
            <a:ext cx="133458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D4E8B5A-6C73-49B1-95CD-2484F2011C1B}"/>
                  </a:ext>
                </a:extLst>
              </p:cNvPr>
              <p:cNvSpPr txBox="1"/>
              <p:nvPr/>
            </p:nvSpPr>
            <p:spPr>
              <a:xfrm>
                <a:off x="8812510" y="3732760"/>
                <a:ext cx="2251001" cy="461665"/>
              </a:xfrm>
              <a:prstGeom prst="rect">
                <a:avLst/>
              </a:prstGeom>
              <a:noFill/>
            </p:spPr>
            <p:txBody>
              <a:bodyPr wrap="none" rtlCol="0">
                <a:spAutoFit/>
              </a:bodyPr>
              <a:lstStyle/>
              <a:p>
                <a14:m>
                  <m:oMath xmlns:m="http://schemas.openxmlformats.org/officeDocument/2006/math">
                    <m:r>
                      <m:rPr>
                        <m:sty m:val="p"/>
                      </m:rPr>
                      <a:rPr lang="en-GB" sz="2400">
                        <a:latin typeface="Cambria Math" panose="02040503050406030204" pitchFamily="18" charset="0"/>
                      </a:rPr>
                      <m:t>Δ</m:t>
                    </m:r>
                    <m:r>
                      <a:rPr lang="en-GB" sz="2400" i="1">
                        <a:latin typeface="Cambria Math" panose="02040503050406030204" pitchFamily="18" charset="0"/>
                      </a:rPr>
                      <m:t>𝜏</m:t>
                    </m:r>
                  </m:oMath>
                </a14:m>
                <a:r>
                  <a:rPr lang="en-US" sz="2400" dirty="0"/>
                  <a:t>: delay spread</a:t>
                </a:r>
              </a:p>
            </p:txBody>
          </p:sp>
        </mc:Choice>
        <mc:Fallback xmlns="">
          <p:sp>
            <p:nvSpPr>
              <p:cNvPr id="44" name="TextBox 43">
                <a:extLst>
                  <a:ext uri="{FF2B5EF4-FFF2-40B4-BE49-F238E27FC236}">
                    <a16:creationId xmlns:a16="http://schemas.microsoft.com/office/drawing/2014/main" id="{6D4E8B5A-6C73-49B1-95CD-2484F2011C1B}"/>
                  </a:ext>
                </a:extLst>
              </p:cNvPr>
              <p:cNvSpPr txBox="1">
                <a:spLocks noRot="1" noChangeAspect="1" noMove="1" noResize="1" noEditPoints="1" noAdjustHandles="1" noChangeArrowheads="1" noChangeShapeType="1" noTextEdit="1"/>
              </p:cNvSpPr>
              <p:nvPr/>
            </p:nvSpPr>
            <p:spPr>
              <a:xfrm>
                <a:off x="8812510" y="3732760"/>
                <a:ext cx="2251001" cy="461665"/>
              </a:xfrm>
              <a:prstGeom prst="rect">
                <a:avLst/>
              </a:prstGeom>
              <a:blipFill>
                <a:blip r:embed="rId10"/>
                <a:stretch>
                  <a:fillRect l="-813" t="-10526" r="-2981" b="-28947"/>
                </a:stretch>
              </a:blipFill>
            </p:spPr>
            <p:txBody>
              <a:bodyPr/>
              <a:lstStyle/>
              <a:p>
                <a:r>
                  <a:rPr lang="en-SE">
                    <a:noFill/>
                  </a:rPr>
                  <a:t> </a:t>
                </a:r>
              </a:p>
            </p:txBody>
          </p:sp>
        </mc:Fallback>
      </mc:AlternateContent>
    </p:spTree>
    <p:extLst>
      <p:ext uri="{BB962C8B-B14F-4D97-AF65-F5344CB8AC3E}">
        <p14:creationId xmlns:p14="http://schemas.microsoft.com/office/powerpoint/2010/main" val="3981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31" grpId="0"/>
      <p:bldP spid="33" grpId="0"/>
      <p:bldP spid="35"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958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tr-TR" sz="3200" b="1" dirty="0"/>
              <a:t>SPARSE CHANNEL ESTIMATION</a:t>
            </a:r>
            <a:endParaRPr lang="en-US" sz="8000" b="1" dirty="0"/>
          </a:p>
        </p:txBody>
      </p:sp>
      <p:sp>
        <p:nvSpPr>
          <p:cNvPr id="7" name="TextBox 6">
            <a:extLst>
              <a:ext uri="{FF2B5EF4-FFF2-40B4-BE49-F238E27FC236}">
                <a16:creationId xmlns:a16="http://schemas.microsoft.com/office/drawing/2014/main" id="{D7797987-D44C-41CD-B69D-D981FFB68D4C}"/>
              </a:ext>
            </a:extLst>
          </p:cNvPr>
          <p:cNvSpPr txBox="1"/>
          <p:nvPr/>
        </p:nvSpPr>
        <p:spPr>
          <a:xfrm>
            <a:off x="5512171" y="3899456"/>
            <a:ext cx="1516762"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[Mo2018]   </a:t>
            </a:r>
            <a:endParaRPr lang="en-US" dirty="0">
              <a:ln w="0"/>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20AA404A-9239-4427-85FE-66CF6D29E20A}"/>
              </a:ext>
            </a:extLst>
          </p:cNvPr>
          <p:cNvPicPr>
            <a:picLocks noChangeAspect="1"/>
          </p:cNvPicPr>
          <p:nvPr/>
        </p:nvPicPr>
        <p:blipFill>
          <a:blip r:embed="rId3"/>
          <a:stretch>
            <a:fillRect/>
          </a:stretch>
        </p:blipFill>
        <p:spPr>
          <a:xfrm>
            <a:off x="1836881" y="1713427"/>
            <a:ext cx="7622885" cy="3105870"/>
          </a:xfrm>
          <a:prstGeom prst="rect">
            <a:avLst/>
          </a:prstGeom>
        </p:spPr>
      </p:pic>
      <p:sp>
        <p:nvSpPr>
          <p:cNvPr id="11" name="Content Placeholder 2">
            <a:extLst>
              <a:ext uri="{FF2B5EF4-FFF2-40B4-BE49-F238E27FC236}">
                <a16:creationId xmlns:a16="http://schemas.microsoft.com/office/drawing/2014/main" id="{E670F3A3-2421-40E2-ADF2-4CD0C138C75A}"/>
              </a:ext>
            </a:extLst>
          </p:cNvPr>
          <p:cNvSpPr txBox="1">
            <a:spLocks/>
          </p:cNvSpPr>
          <p:nvPr/>
        </p:nvSpPr>
        <p:spPr>
          <a:xfrm>
            <a:off x="972626" y="981868"/>
            <a:ext cx="11455400" cy="513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Sparsity manifests in the frequency domain as well</a:t>
            </a:r>
          </a:p>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US" sz="2400" dirty="0">
              <a:ln w="0"/>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F399A799-AD5A-4B4A-8E4E-93C1D659C8BE}"/>
              </a:ext>
            </a:extLst>
          </p:cNvPr>
          <p:cNvSpPr txBox="1"/>
          <p:nvPr/>
        </p:nvSpPr>
        <p:spPr>
          <a:xfrm>
            <a:off x="8444071" y="4634631"/>
            <a:ext cx="2031390"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[Marques2019]   </a:t>
            </a:r>
            <a:endParaRPr lang="en-US" dirty="0">
              <a:ln w="0"/>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94E45BC7-6CA4-4346-83E8-8F39BCA08A9D}"/>
              </a:ext>
            </a:extLst>
          </p:cNvPr>
          <p:cNvSpPr txBox="1"/>
          <p:nvPr/>
        </p:nvSpPr>
        <p:spPr>
          <a:xfrm>
            <a:off x="2352469" y="4668170"/>
            <a:ext cx="4347857"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8 sinusoids in time and frequency domains   </a:t>
            </a:r>
            <a:endParaRPr lang="en-US" dirty="0">
              <a:ln w="0"/>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p:txBody>
          <a:bodyPr/>
          <a:lstStyle/>
          <a:p>
            <a:fld id="{96C155CA-F9E4-4B7B-8778-BBE3591DE223}" type="slidenum">
              <a:rPr lang="en-US" smtClean="0"/>
              <a:t>33</a:t>
            </a:fld>
            <a:endParaRPr lang="en-US"/>
          </a:p>
        </p:txBody>
      </p:sp>
      <p:sp>
        <p:nvSpPr>
          <p:cNvPr id="16" name="TextBox 15">
            <a:extLst>
              <a:ext uri="{FF2B5EF4-FFF2-40B4-BE49-F238E27FC236}">
                <a16:creationId xmlns:a16="http://schemas.microsoft.com/office/drawing/2014/main" id="{91582B97-49D7-4F74-9C51-3F903A4819AE}"/>
              </a:ext>
            </a:extLst>
          </p:cNvPr>
          <p:cNvSpPr txBox="1"/>
          <p:nvPr/>
        </p:nvSpPr>
        <p:spPr>
          <a:xfrm>
            <a:off x="11103300" y="1977305"/>
            <a:ext cx="897490" cy="369332"/>
          </a:xfrm>
          <a:prstGeom prst="rect">
            <a:avLst/>
          </a:prstGeom>
          <a:noFill/>
        </p:spPr>
        <p:txBody>
          <a:bodyPr wrap="none" rtlCol="0">
            <a:spAutoFit/>
          </a:bodyPr>
          <a:lstStyle/>
          <a:p>
            <a:r>
              <a:rPr lang="en-GB" dirty="0">
                <a:hlinkClick r:id="rId4"/>
              </a:rPr>
              <a:t>Tutorial</a:t>
            </a:r>
            <a:endParaRPr lang="en-US" dirty="0"/>
          </a:p>
        </p:txBody>
      </p:sp>
    </p:spTree>
    <p:extLst>
      <p:ext uri="{BB962C8B-B14F-4D97-AF65-F5344CB8AC3E}">
        <p14:creationId xmlns:p14="http://schemas.microsoft.com/office/powerpoint/2010/main" val="300283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552450" y="316497"/>
                <a:ext cx="11455400" cy="6449246"/>
              </a:xfrm>
            </p:spPr>
            <p:txBody>
              <a:bodyPr>
                <a:normAutofit/>
              </a:bodyPr>
              <a:lstStyle/>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e>
                      <m:sub>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p</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smtClean="0">
                        <a:ln w="0"/>
                        <a:solidFill>
                          <a:srgbClr val="FF0000"/>
                        </a:solidFill>
                        <a:effectLst>
                          <a:outerShdw blurRad="38100" dist="19050" dir="2700000" algn="tl" rotWithShape="0">
                            <a:schemeClr val="dk1">
                              <a:alpha val="40000"/>
                            </a:schemeClr>
                          </a:outerShdw>
                        </a:effectLst>
                        <a:latin typeface="Cambria Math" panose="02040503050406030204" pitchFamily="18" charset="0"/>
                      </a:rPr>
                      <m:t>𝐇</m:t>
                    </m:r>
                    <m:r>
                      <a:rPr lang="en-GB" sz="2400" b="1">
                        <a:ln w="0"/>
                        <a:effectLst>
                          <a:outerShdw blurRad="38100" dist="19050" dir="2700000" algn="tl" rotWithShape="0">
                            <a:schemeClr val="dk1">
                              <a:alpha val="40000"/>
                            </a:schemeClr>
                          </a:outerShdw>
                        </a:effectLst>
                        <a:latin typeface="Cambria Math" panose="02040503050406030204" pitchFamily="18" charset="0"/>
                      </a:rPr>
                      <m:t>𝐩</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oMath>
                </a14:m>
                <a:r>
                  <a:rPr lang="en-GB" sz="2400" b="1" dirty="0">
                    <a:ln w="0"/>
                    <a:effectLst>
                      <a:outerShdw blurRad="38100" dist="19050" dir="2700000" algn="tl" rotWithShape="0">
                        <a:schemeClr val="dk1">
                          <a:alpha val="40000"/>
                        </a:schemeClr>
                      </a:outerShdw>
                    </a:effectLst>
                    <a:latin typeface="Cambria Math" panose="02040503050406030204" pitchFamily="18" charset="0"/>
                  </a:rPr>
                  <a:t> </a:t>
                </a:r>
                <a:r>
                  <a:rPr lang="en-GB" sz="2400" dirty="0">
                    <a:ln w="0"/>
                    <a:effectLst>
                      <a:outerShdw blurRad="38100" dist="19050" dir="2700000" algn="tl" rotWithShape="0">
                        <a:schemeClr val="dk1">
                          <a:alpha val="40000"/>
                        </a:schemeClr>
                      </a:outerShdw>
                    </a:effectLst>
                  </a:rPr>
                  <a:t>(Wireless communications,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𝐇</m:t>
                    </m:r>
                  </m:oMath>
                </a14:m>
                <a:r>
                  <a:rPr lang="en-GB" sz="2400" dirty="0">
                    <a:ln w="0"/>
                    <a:effectLst>
                      <a:outerShdw blurRad="38100" dist="19050" dir="2700000" algn="tl" rotWithShape="0">
                        <a:schemeClr val="dk1">
                          <a:alpha val="40000"/>
                        </a:schemeClr>
                      </a:outerShdw>
                    </a:effectLst>
                  </a:rPr>
                  <a:t>: unknown)</a:t>
                </a:r>
              </a:p>
              <a:p>
                <a:pPr marL="0" indent="0" algn="just">
                  <a:buNone/>
                </a:pPr>
                <a14:m>
                  <m:oMath xmlns:m="http://schemas.openxmlformats.org/officeDocument/2006/math">
                    <m:sSubSup>
                      <m:sSubSupPr>
                        <m:ctrlPr>
                          <a:rPr lang="en-US" sz="2400" i="1">
                            <a:latin typeface="Cambria Math" panose="02040503050406030204" pitchFamily="18" charset="0"/>
                          </a:rPr>
                        </m:ctrlPr>
                      </m:sSubSupPr>
                      <m:e>
                        <m:r>
                          <a:rPr lang="en-GB" sz="2400" b="1">
                            <a:latin typeface="Cambria Math" panose="02040503050406030204" pitchFamily="18" charset="0"/>
                          </a:rPr>
                          <m:t>𝐲</m:t>
                        </m:r>
                      </m:e>
                      <m:sub>
                        <m:r>
                          <m:rPr>
                            <m:sty m:val="p"/>
                          </m:rPr>
                          <a:rPr lang="en-GB" sz="2400">
                            <a:latin typeface="Cambria Math" panose="02040503050406030204" pitchFamily="18" charset="0"/>
                          </a:rPr>
                          <m:t>p</m:t>
                        </m:r>
                      </m:sub>
                      <m:sup>
                        <m:r>
                          <m:rPr>
                            <m:sty m:val="p"/>
                          </m:rPr>
                          <a:rPr lang="en-GB" sz="2400">
                            <a:latin typeface="Cambria Math" panose="02040503050406030204" pitchFamily="18" charset="0"/>
                          </a:rPr>
                          <m:t>CS</m:t>
                        </m:r>
                      </m:sup>
                    </m:sSubSup>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r>
                      <a:rPr lang="en-GB" sz="2400" b="1" smtClean="0">
                        <a:ln w="0"/>
                        <a:solidFill>
                          <a:srgbClr val="FF0000"/>
                        </a:solidFill>
                        <a:effectLst>
                          <a:outerShdw blurRad="38100" dist="19050" dir="2700000" algn="tl" rotWithShape="0">
                            <a:schemeClr val="dk1">
                              <a:alpha val="40000"/>
                            </a:schemeClr>
                          </a:outerShdw>
                        </a:effectLst>
                        <a:latin typeface="Cambria Math" panose="02040503050406030204" pitchFamily="18" charset="0"/>
                      </a:rPr>
                      <m:t>𝐱</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(Compressed sensing ,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oMath>
                </a14:m>
                <a:r>
                  <a:rPr lang="en-GB" sz="2400" dirty="0">
                    <a:ln w="0"/>
                    <a:effectLst>
                      <a:outerShdw blurRad="38100" dist="19050" dir="2700000" algn="tl" rotWithShape="0">
                        <a:schemeClr val="dk1">
                          <a:alpha val="40000"/>
                        </a:schemeClr>
                      </a:outerShdw>
                    </a:effectLst>
                  </a:rPr>
                  <a:t>: unknown)</a:t>
                </a:r>
              </a:p>
              <a:p>
                <a:pPr marL="0" indent="0" algn="just">
                  <a:buNone/>
                </a:pPr>
                <a14:m>
                  <m:oMath xmlns:m="http://schemas.openxmlformats.org/officeDocument/2006/math">
                    <m:sSubSup>
                      <m:sSubSupPr>
                        <m:ctrlPr>
                          <a:rPr lang="en-US" sz="2400" i="1">
                            <a:latin typeface="Cambria Math" panose="02040503050406030204" pitchFamily="18" charset="0"/>
                          </a:rPr>
                        </m:ctrlPr>
                      </m:sSubSupPr>
                      <m:e>
                        <m:r>
                          <a:rPr lang="en-GB" sz="2400" b="1">
                            <a:latin typeface="Cambria Math" panose="02040503050406030204" pitchFamily="18" charset="0"/>
                          </a:rPr>
                          <m:t>𝐲</m:t>
                        </m:r>
                      </m:e>
                      <m:sub>
                        <m:r>
                          <m:rPr>
                            <m:sty m:val="p"/>
                          </m:rPr>
                          <a:rPr lang="en-GB" sz="2400">
                            <a:latin typeface="Cambria Math" panose="02040503050406030204" pitchFamily="18" charset="0"/>
                          </a:rPr>
                          <m:t>p</m:t>
                        </m:r>
                      </m:sub>
                      <m:sup>
                        <m:r>
                          <m:rPr>
                            <m:sty m:val="p"/>
                          </m:rPr>
                          <a:rPr lang="en-GB" sz="2400">
                            <a:latin typeface="Cambria Math" panose="02040503050406030204" pitchFamily="18" charset="0"/>
                          </a:rPr>
                          <m:t>CS</m:t>
                        </m:r>
                      </m:sup>
                    </m:sSubSup>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sup>
                    </m:sSup>
                  </m:oMath>
                </a14:m>
                <a:r>
                  <a:rPr lang="en-GB" sz="2400" dirty="0">
                    <a:ln w="0"/>
                    <a:effectLst>
                      <a:outerShdw blurRad="38100" dist="19050" dir="2700000" algn="tl" rotWithShape="0">
                        <a:schemeClr val="dk1">
                          <a:alpha val="40000"/>
                        </a:schemeClr>
                      </a:outerShdw>
                    </a:effectLst>
                  </a:rPr>
                  <a:t>: Measurement/Observation vector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e>
                      <m:sub>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p</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oMath>
                </a14:m>
                <a:r>
                  <a:rPr lang="en-US" sz="2400" dirty="0"/>
                  <a:t> </a:t>
                </a:r>
                <a14:m>
                  <m:oMath xmlns:m="http://schemas.openxmlformats.org/officeDocument/2006/math">
                    <m:sSubSup>
                      <m:sSubSupPr>
                        <m:ctrlPr>
                          <a:rPr lang="en-US" sz="2400" i="1">
                            <a:latin typeface="Cambria Math" panose="02040503050406030204" pitchFamily="18" charset="0"/>
                          </a:rPr>
                        </m:ctrlPr>
                      </m:sSubSupPr>
                      <m:e>
                        <m:r>
                          <a:rPr lang="en-GB" sz="2400" b="1">
                            <a:latin typeface="Cambria Math" panose="02040503050406030204" pitchFamily="18" charset="0"/>
                          </a:rPr>
                          <m:t>𝐲</m:t>
                        </m:r>
                      </m:e>
                      <m:sub>
                        <m:r>
                          <m:rPr>
                            <m:sty m:val="p"/>
                          </m:rPr>
                          <a:rPr lang="en-GB" sz="2400">
                            <a:latin typeface="Cambria Math" panose="02040503050406030204" pitchFamily="18" charset="0"/>
                          </a:rPr>
                          <m:t>p</m:t>
                        </m:r>
                      </m:sub>
                      <m:sup>
                        <m:r>
                          <m:rPr>
                            <m:sty m:val="p"/>
                          </m:rPr>
                          <a:rPr lang="en-GB" sz="2400">
                            <a:latin typeface="Cambria Math" panose="02040503050406030204" pitchFamily="18" charset="0"/>
                          </a:rPr>
                          <m:t>CS</m:t>
                        </m:r>
                      </m:sup>
                    </m:sSubSup>
                  </m:oMath>
                </a14:m>
                <a:r>
                  <a:rPr lang="en-GB" sz="2400" dirty="0">
                    <a:ln w="0"/>
                    <a:effectLst>
                      <a:outerShdw blurRad="38100" dist="19050" dir="2700000" algn="tl" rotWithShape="0">
                        <a:schemeClr val="dk1">
                          <a:alpha val="40000"/>
                        </a:schemeClr>
                      </a:outerShdw>
                    </a:effectLst>
                  </a:rPr>
                  <a:t>)</a:t>
                </a:r>
              </a:p>
              <a:p>
                <a:pPr marL="0" indent="0" algn="just">
                  <a:buNone/>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𝐀</m:t>
                    </m:r>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sz="2400" dirty="0">
                    <a:ln w="0"/>
                    <a:effectLst>
                      <a:outerShdw blurRad="38100" dist="19050" dir="2700000" algn="tl" rotWithShape="0">
                        <a:schemeClr val="dk1">
                          <a:alpha val="40000"/>
                        </a:schemeClr>
                      </a:outerShdw>
                    </a:effectLst>
                  </a:rPr>
                  <a:t>:</a:t>
                </a:r>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Measurement/Sensing matrix</a:t>
                </a:r>
              </a:p>
              <a:p>
                <a:pPr marL="0" indent="0" algn="just">
                  <a:buNone/>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sz="2400" dirty="0">
                    <a:ln w="0"/>
                    <a:effectLst>
                      <a:outerShdw blurRad="38100" dist="19050" dir="2700000" algn="tl" rotWithShape="0">
                        <a:schemeClr val="dk1">
                          <a:alpha val="40000"/>
                        </a:schemeClr>
                      </a:outerShdw>
                    </a:effectLst>
                  </a:rPr>
                  <a:t>:</a:t>
                </a:r>
                <a:r>
                  <a:rPr lang="en-GB" sz="2400" b="1" dirty="0">
                    <a:ln w="0"/>
                    <a:effectLst>
                      <a:outerShdw blurRad="38100" dist="19050" dir="2700000" algn="tl" rotWithShape="0">
                        <a:schemeClr val="dk1">
                          <a:alpha val="40000"/>
                        </a:schemeClr>
                      </a:outerShdw>
                    </a:effectLst>
                  </a:rPr>
                  <a:t> </a:t>
                </a:r>
                <a:r>
                  <a:rPr lang="en-GB" sz="2400" i="1" dirty="0">
                    <a:ln w="0"/>
                    <a:effectLst>
                      <a:outerShdw blurRad="38100" dist="19050" dir="2700000" algn="tl" rotWithShape="0">
                        <a:schemeClr val="dk1">
                          <a:alpha val="40000"/>
                        </a:schemeClr>
                      </a:outerShdw>
                    </a:effectLst>
                  </a:rPr>
                  <a:t>S</a:t>
                </a:r>
                <a:r>
                  <a:rPr lang="en-GB" sz="2400" dirty="0">
                    <a:ln w="0"/>
                    <a:effectLst>
                      <a:outerShdw blurRad="38100" dist="19050" dir="2700000" algn="tl" rotWithShape="0">
                        <a:schemeClr val="dk1">
                          <a:alpha val="40000"/>
                        </a:schemeClr>
                      </a:outerShdw>
                    </a:effectLst>
                  </a:rPr>
                  <a:t>-sparse signal vector to be recovered</a:t>
                </a:r>
              </a:p>
              <a:p>
                <a:pPr marL="0" indent="0" algn="just">
                  <a:buNone/>
                </a:pP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𝑆</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𝑆</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oMath>
                </a14:m>
                <a:r>
                  <a:rPr lang="en-GB" sz="2400" dirty="0">
                    <a:ln w="0"/>
                    <a:effectLst>
                      <a:outerShdw blurRad="38100" dist="19050" dir="2700000" algn="tl" rotWithShape="0">
                        <a:schemeClr val="dk1">
                          <a:alpha val="40000"/>
                        </a:schemeClr>
                      </a:outerShdw>
                    </a:effectLst>
                  </a:rPr>
                  <a:t> </a:t>
                </a:r>
              </a:p>
              <a:p>
                <a:pPr>
                  <a:buFont typeface="Wingdings" panose="05000000000000000000" pitchFamily="2" charset="2"/>
                  <a:buChar char="§"/>
                </a:pP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rPr>
                      <m:t>𝑀</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Compressed sensing</a:t>
                </a:r>
              </a:p>
              <a:p>
                <a:pPr>
                  <a:buFont typeface="Wingdings" panose="05000000000000000000" pitchFamily="2" charset="2"/>
                  <a:buChar char="§"/>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&lt;</m:t>
                    </m:r>
                    <m:r>
                      <a:rPr lang="en-GB" sz="2400" i="1">
                        <a:ln w="0"/>
                        <a:effectLst>
                          <a:outerShdw blurRad="38100" dist="19050" dir="2700000" algn="tl" rotWithShape="0">
                            <a:schemeClr val="dk1">
                              <a:alpha val="40000"/>
                            </a:schemeClr>
                          </a:outerShdw>
                        </a:effectLst>
                        <a:latin typeface="Cambria Math" panose="02040503050406030204" pitchFamily="18" charset="0"/>
                      </a:rPr>
                      <m:t>𝑀</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a14:m>
                <a:endParaRPr lang="en-GB" sz="2400" dirty="0">
                  <a:ln w="0"/>
                  <a:effectLst>
                    <a:outerShdw blurRad="38100" dist="19050" dir="2700000" algn="tl" rotWithShape="0">
                      <a:schemeClr val="dk1">
                        <a:alpha val="40000"/>
                      </a:schemeClr>
                    </a:outerShdw>
                  </a:effectLst>
                </a:endParaRPr>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oMath>
                </a14:m>
                <a:endParaRPr lang="en-GB" sz="2400" dirty="0">
                  <a:ln w="0"/>
                  <a:effectLst>
                    <a:outerShdw blurRad="38100" dist="19050" dir="2700000" algn="tl" rotWithShape="0">
                      <a:schemeClr val="dk1">
                        <a:alpha val="40000"/>
                      </a:schemeClr>
                    </a:outerShdw>
                  </a:effectLst>
                </a:endParaRPr>
              </a:p>
              <a:p>
                <a:pPr lvl="1">
                  <a:buFont typeface="Wingdings" panose="05000000000000000000" pitchFamily="2" charset="2"/>
                  <a:buChar char="ü"/>
                </a:pPr>
                <a:r>
                  <a:rPr lang="en-GB" sz="2000" dirty="0">
                    <a:ln w="0"/>
                    <a:effectLst>
                      <a:outerShdw blurRad="38100" dist="19050" dir="2700000" algn="tl" rotWithShape="0">
                        <a:schemeClr val="dk1">
                          <a:alpha val="40000"/>
                        </a:schemeClr>
                      </a:outerShdw>
                    </a:effectLst>
                    <a:latin typeface="Cambria Math" panose="02040503050406030204" pitchFamily="18" charset="0"/>
                  </a:rPr>
                  <a:t>𝑀</a:t>
                </a:r>
                <a:r>
                  <a:rPr lang="en-GB" sz="20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≪𝑁</a:t>
                </a:r>
                <a:r>
                  <a:rPr lang="en-GB" sz="2000" dirty="0"/>
                  <a:t>: </a:t>
                </a:r>
                <a:r>
                  <a:rPr lang="en-GB" sz="2000" dirty="0">
                    <a:ln w="0"/>
                    <a:effectLst>
                      <a:outerShdw blurRad="38100" dist="19050" dir="2700000" algn="tl" rotWithShape="0">
                        <a:schemeClr val="dk1">
                          <a:alpha val="40000"/>
                        </a:schemeClr>
                      </a:outerShdw>
                    </a:effectLst>
                  </a:rPr>
                  <a:t>underdetermined system, ill-posed</a:t>
                </a:r>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oMath>
                </a14:m>
                <a:endParaRPr lang="en-GB" sz="2400" dirty="0">
                  <a:ln w="0"/>
                  <a:effectLst>
                    <a:outerShdw blurRad="38100" dist="19050" dir="2700000" algn="tl" rotWithShape="0">
                      <a:schemeClr val="dk1">
                        <a:alpha val="40000"/>
                      </a:schemeClr>
                    </a:outerShdw>
                  </a:effectLst>
                </a:endParaRPr>
              </a:p>
              <a:p>
                <a:pPr lvl="1">
                  <a:buFont typeface="Wingdings" panose="05000000000000000000" pitchFamily="2" charset="2"/>
                  <a:buChar char="ü"/>
                </a:pPr>
                <a:r>
                  <a:rPr lang="en-GB" sz="20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rPr>
                      <m:t>𝑀</m:t>
                    </m:r>
                    <m:r>
                      <a:rPr lang="en-GB" sz="2000" i="1">
                        <a:ln w="0"/>
                        <a:effectLst>
                          <a:outerShdw blurRad="38100" dist="19050" dir="2700000" algn="tl" rotWithShape="0">
                            <a:schemeClr val="dk1">
                              <a:alpha val="40000"/>
                            </a:schemeClr>
                          </a:outerShdw>
                        </a:effectLst>
                        <a:latin typeface="Cambria Math" panose="02040503050406030204" pitchFamily="18" charset="0"/>
                      </a:rPr>
                      <m:t>×</m:t>
                    </m:r>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000" i="1">
                        <a:ln w="0"/>
                        <a:effectLst>
                          <a:outerShdw blurRad="38100" dist="19050" dir="2700000" algn="tl" rotWithShape="0">
                            <a:schemeClr val="dk1">
                              <a:alpha val="40000"/>
                            </a:schemeClr>
                          </a:outerShdw>
                        </a:effectLst>
                        <a:latin typeface="Cambria Math" panose="02040503050406030204" pitchFamily="18" charset="0"/>
                      </a:rPr>
                      <m:t>𝑀</m:t>
                    </m:r>
                    <m:r>
                      <a:rPr lang="en-GB" sz="2000" i="1">
                        <a:ln w="0"/>
                        <a:effectLst>
                          <a:outerShdw blurRad="38100" dist="19050" dir="2700000" algn="tl" rotWithShape="0">
                            <a:schemeClr val="dk1">
                              <a:alpha val="40000"/>
                            </a:schemeClr>
                          </a:outerShdw>
                        </a:effectLst>
                        <a:latin typeface="Cambria Math" panose="02040503050406030204" pitchFamily="18" charset="0"/>
                      </a:rPr>
                      <m:t>×</m:t>
                    </m:r>
                    <m:r>
                      <a:rPr lang="en-GB" sz="2000" b="0" i="1" smtClean="0">
                        <a:ln w="0"/>
                        <a:effectLst>
                          <a:outerShdw blurRad="38100" dist="19050" dir="2700000" algn="tl" rotWithShape="0">
                            <a:schemeClr val="dk1">
                              <a:alpha val="40000"/>
                            </a:schemeClr>
                          </a:outerShdw>
                        </a:effectLst>
                        <a:latin typeface="Cambria Math" panose="02040503050406030204" pitchFamily="18" charset="0"/>
                      </a:rPr>
                      <m:t>𝑆</m:t>
                    </m:r>
                  </m:oMath>
                </a14:m>
                <a:endParaRPr lang="en-GB" sz="2000" dirty="0"/>
              </a:p>
              <a:p>
                <a:pPr lvl="1">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Underdetermined system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sz="2000" dirty="0">
                    <a:ln w="0"/>
                    <a:effectLst>
                      <a:outerShdw blurRad="38100" dist="19050" dir="2700000" algn="tl" rotWithShape="0">
                        <a:schemeClr val="dk1">
                          <a:alpha val="40000"/>
                        </a:schemeClr>
                      </a:outerShdw>
                    </a:effectLst>
                  </a:rPr>
                  <a:t> Overdetermined system</a:t>
                </a:r>
              </a:p>
            </p:txBody>
          </p:sp>
        </mc:Choice>
        <mc:Fallback>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552450" y="316497"/>
                <a:ext cx="11455400" cy="6449246"/>
              </a:xfrm>
              <a:blipFill>
                <a:blip r:embed="rId3"/>
                <a:stretch>
                  <a:fillRect l="-852"/>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9476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p:txBody>
          <a:bodyPr/>
          <a:lstStyle/>
          <a:p>
            <a:fld id="{96C155CA-F9E4-4B7B-8778-BBE3591DE223}" type="slidenum">
              <a:rPr lang="en-US" smtClean="0"/>
              <a:t>34</a:t>
            </a:fld>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7C0DEAA-2BD8-4EFF-8995-EE095E094809}"/>
                  </a:ext>
                </a:extLst>
              </p:cNvPr>
              <p:cNvSpPr txBox="1"/>
              <p:nvPr/>
            </p:nvSpPr>
            <p:spPr>
              <a:xfrm>
                <a:off x="10633892" y="3000492"/>
                <a:ext cx="3182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𝐱</m:t>
                      </m:r>
                    </m:oMath>
                  </m:oMathPara>
                </a14:m>
                <a:endParaRPr lang="en-SE" b="1" dirty="0"/>
              </a:p>
            </p:txBody>
          </p:sp>
        </mc:Choice>
        <mc:Fallback xmlns="">
          <p:sp>
            <p:nvSpPr>
              <p:cNvPr id="44" name="TextBox 43">
                <a:extLst>
                  <a:ext uri="{FF2B5EF4-FFF2-40B4-BE49-F238E27FC236}">
                    <a16:creationId xmlns:a16="http://schemas.microsoft.com/office/drawing/2014/main" id="{C7C0DEAA-2BD8-4EFF-8995-EE095E094809}"/>
                  </a:ext>
                </a:extLst>
              </p:cNvPr>
              <p:cNvSpPr txBox="1">
                <a:spLocks noRot="1" noChangeAspect="1" noMove="1" noResize="1" noEditPoints="1" noAdjustHandles="1" noChangeArrowheads="1" noChangeShapeType="1" noTextEdit="1"/>
              </p:cNvSpPr>
              <p:nvPr/>
            </p:nvSpPr>
            <p:spPr>
              <a:xfrm>
                <a:off x="10633892" y="3000492"/>
                <a:ext cx="318220" cy="369332"/>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DEB88CE-8FFA-45A6-990F-F624AD96E72E}"/>
                  </a:ext>
                </a:extLst>
              </p:cNvPr>
              <p:cNvSpPr txBox="1"/>
              <p:nvPr/>
            </p:nvSpPr>
            <p:spPr>
              <a:xfrm>
                <a:off x="7490273" y="5022410"/>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m:oMathPara>
                </a14:m>
                <a:endParaRPr lang="en-GB" dirty="0"/>
              </a:p>
            </p:txBody>
          </p:sp>
        </mc:Choice>
        <mc:Fallback xmlns="">
          <p:sp>
            <p:nvSpPr>
              <p:cNvPr id="45" name="TextBox 44">
                <a:extLst>
                  <a:ext uri="{FF2B5EF4-FFF2-40B4-BE49-F238E27FC236}">
                    <a16:creationId xmlns:a16="http://schemas.microsoft.com/office/drawing/2014/main" id="{BDEB88CE-8FFA-45A6-990F-F624AD96E72E}"/>
                  </a:ext>
                </a:extLst>
              </p:cNvPr>
              <p:cNvSpPr txBox="1">
                <a:spLocks noRot="1" noChangeAspect="1" noMove="1" noResize="1" noEditPoints="1" noAdjustHandles="1" noChangeArrowheads="1" noChangeShapeType="1" noTextEdit="1"/>
              </p:cNvSpPr>
              <p:nvPr/>
            </p:nvSpPr>
            <p:spPr>
              <a:xfrm>
                <a:off x="7490273" y="5022410"/>
                <a:ext cx="1541218" cy="369332"/>
              </a:xfrm>
              <a:prstGeom prst="rect">
                <a:avLst/>
              </a:prstGeom>
              <a:blipFill>
                <a:blip r:embed="rId5"/>
                <a:stretch>
                  <a:fillRect/>
                </a:stretch>
              </a:blipFill>
            </p:spPr>
            <p:txBody>
              <a:bodyPr/>
              <a:lstStyle/>
              <a:p>
                <a:r>
                  <a:rPr lang="en-SE">
                    <a:noFill/>
                  </a:rPr>
                  <a:t> </a:t>
                </a:r>
              </a:p>
            </p:txBody>
          </p:sp>
        </mc:Fallback>
      </mc:AlternateContent>
      <p:pic>
        <p:nvPicPr>
          <p:cNvPr id="46" name="Picture 45">
            <a:extLst>
              <a:ext uri="{FF2B5EF4-FFF2-40B4-BE49-F238E27FC236}">
                <a16:creationId xmlns:a16="http://schemas.microsoft.com/office/drawing/2014/main" id="{E10F0F9A-375F-431B-A56F-229CA3A20FC5}"/>
              </a:ext>
            </a:extLst>
          </p:cNvPr>
          <p:cNvPicPr>
            <a:picLocks noChangeAspect="1"/>
          </p:cNvPicPr>
          <p:nvPr/>
        </p:nvPicPr>
        <p:blipFill>
          <a:blip r:embed="rId6"/>
          <a:stretch>
            <a:fillRect/>
          </a:stretch>
        </p:blipFill>
        <p:spPr>
          <a:xfrm>
            <a:off x="5867953" y="3354016"/>
            <a:ext cx="338138" cy="1668395"/>
          </a:xfrm>
          <a:prstGeom prst="rect">
            <a:avLst/>
          </a:prstGeom>
        </p:spPr>
      </p:pic>
      <p:pic>
        <p:nvPicPr>
          <p:cNvPr id="47" name="Picture 46">
            <a:extLst>
              <a:ext uri="{FF2B5EF4-FFF2-40B4-BE49-F238E27FC236}">
                <a16:creationId xmlns:a16="http://schemas.microsoft.com/office/drawing/2014/main" id="{2AAB6FAA-6546-420E-BF38-9EEE52A57B4F}"/>
              </a:ext>
            </a:extLst>
          </p:cNvPr>
          <p:cNvPicPr>
            <a:picLocks noChangeAspect="1"/>
          </p:cNvPicPr>
          <p:nvPr/>
        </p:nvPicPr>
        <p:blipFill>
          <a:blip r:embed="rId7"/>
          <a:stretch>
            <a:fillRect/>
          </a:stretch>
        </p:blipFill>
        <p:spPr>
          <a:xfrm>
            <a:off x="6703195" y="3354015"/>
            <a:ext cx="3377269" cy="1668395"/>
          </a:xfrm>
          <a:prstGeom prst="rect">
            <a:avLst/>
          </a:prstGeom>
        </p:spPr>
      </p:pic>
      <p:pic>
        <p:nvPicPr>
          <p:cNvPr id="48" name="Picture 47">
            <a:extLst>
              <a:ext uri="{FF2B5EF4-FFF2-40B4-BE49-F238E27FC236}">
                <a16:creationId xmlns:a16="http://schemas.microsoft.com/office/drawing/2014/main" id="{DE4C195D-ED2A-484E-92CD-E2E98A57F8B4}"/>
              </a:ext>
            </a:extLst>
          </p:cNvPr>
          <p:cNvPicPr>
            <a:picLocks noChangeAspect="1"/>
          </p:cNvPicPr>
          <p:nvPr/>
        </p:nvPicPr>
        <p:blipFill>
          <a:blip r:embed="rId8"/>
          <a:stretch>
            <a:fillRect/>
          </a:stretch>
        </p:blipFill>
        <p:spPr>
          <a:xfrm>
            <a:off x="10610905" y="3354014"/>
            <a:ext cx="390470" cy="3217469"/>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F810BFC-023A-43F8-8830-F5996EC03BC1}"/>
                  </a:ext>
                </a:extLst>
              </p:cNvPr>
              <p:cNvSpPr txBox="1"/>
              <p:nvPr/>
            </p:nvSpPr>
            <p:spPr>
              <a:xfrm>
                <a:off x="5963143" y="4003546"/>
                <a:ext cx="9830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en-GB" dirty="0"/>
              </a:p>
            </p:txBody>
          </p:sp>
        </mc:Choice>
        <mc:Fallback xmlns="">
          <p:sp>
            <p:nvSpPr>
              <p:cNvPr id="49" name="TextBox 48">
                <a:extLst>
                  <a:ext uri="{FF2B5EF4-FFF2-40B4-BE49-F238E27FC236}">
                    <a16:creationId xmlns:a16="http://schemas.microsoft.com/office/drawing/2014/main" id="{FF810BFC-023A-43F8-8830-F5996EC03BC1}"/>
                  </a:ext>
                </a:extLst>
              </p:cNvPr>
              <p:cNvSpPr txBox="1">
                <a:spLocks noRot="1" noChangeAspect="1" noMove="1" noResize="1" noEditPoints="1" noAdjustHandles="1" noChangeArrowheads="1" noChangeShapeType="1" noTextEdit="1"/>
              </p:cNvSpPr>
              <p:nvPr/>
            </p:nvSpPr>
            <p:spPr>
              <a:xfrm>
                <a:off x="5963143" y="4003546"/>
                <a:ext cx="983001" cy="369332"/>
              </a:xfrm>
              <a:prstGeom prst="rect">
                <a:avLst/>
              </a:prstGeom>
              <a:blipFill>
                <a:blip r:embed="rId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86FF92-45E9-4B3B-B721-6A0D13147718}"/>
                  </a:ext>
                </a:extLst>
              </p:cNvPr>
              <p:cNvSpPr txBox="1"/>
              <p:nvPr/>
            </p:nvSpPr>
            <p:spPr>
              <a:xfrm>
                <a:off x="9810537" y="4003546"/>
                <a:ext cx="9830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oMath>
                  </m:oMathPara>
                </a14:m>
                <a:endParaRPr lang="en-GB" dirty="0"/>
              </a:p>
            </p:txBody>
          </p:sp>
        </mc:Choice>
        <mc:Fallback xmlns="">
          <p:sp>
            <p:nvSpPr>
              <p:cNvPr id="50" name="TextBox 49">
                <a:extLst>
                  <a:ext uri="{FF2B5EF4-FFF2-40B4-BE49-F238E27FC236}">
                    <a16:creationId xmlns:a16="http://schemas.microsoft.com/office/drawing/2014/main" id="{0C86FF92-45E9-4B3B-B721-6A0D13147718}"/>
                  </a:ext>
                </a:extLst>
              </p:cNvPr>
              <p:cNvSpPr txBox="1">
                <a:spLocks noRot="1" noChangeAspect="1" noMove="1" noResize="1" noEditPoints="1" noAdjustHandles="1" noChangeArrowheads="1" noChangeShapeType="1" noTextEdit="1"/>
              </p:cNvSpPr>
              <p:nvPr/>
            </p:nvSpPr>
            <p:spPr>
              <a:xfrm>
                <a:off x="9810537" y="4003546"/>
                <a:ext cx="983001" cy="369332"/>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A1708DB-02D1-4E5C-84D4-59DF78648B77}"/>
                  </a:ext>
                </a:extLst>
              </p:cNvPr>
              <p:cNvSpPr txBox="1"/>
              <p:nvPr/>
            </p:nvSpPr>
            <p:spPr>
              <a:xfrm>
                <a:off x="8101772" y="2983172"/>
                <a:ext cx="3182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𝐀</m:t>
                      </m:r>
                    </m:oMath>
                  </m:oMathPara>
                </a14:m>
                <a:endParaRPr lang="en-SE" b="1" dirty="0"/>
              </a:p>
            </p:txBody>
          </p:sp>
        </mc:Choice>
        <mc:Fallback xmlns="">
          <p:sp>
            <p:nvSpPr>
              <p:cNvPr id="51" name="TextBox 50">
                <a:extLst>
                  <a:ext uri="{FF2B5EF4-FFF2-40B4-BE49-F238E27FC236}">
                    <a16:creationId xmlns:a16="http://schemas.microsoft.com/office/drawing/2014/main" id="{CA1708DB-02D1-4E5C-84D4-59DF78648B77}"/>
                  </a:ext>
                </a:extLst>
              </p:cNvPr>
              <p:cNvSpPr txBox="1">
                <a:spLocks noRot="1" noChangeAspect="1" noMove="1" noResize="1" noEditPoints="1" noAdjustHandles="1" noChangeArrowheads="1" noChangeShapeType="1" noTextEdit="1"/>
              </p:cNvSpPr>
              <p:nvPr/>
            </p:nvSpPr>
            <p:spPr>
              <a:xfrm>
                <a:off x="8101772" y="2983172"/>
                <a:ext cx="318220" cy="369332"/>
              </a:xfrm>
              <a:prstGeom prst="rect">
                <a:avLst/>
              </a:prstGeom>
              <a:blipFill>
                <a:blip r:embed="rId11"/>
                <a:stretch>
                  <a:fillRect r="-57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08663F1-03A6-4073-BC1D-834E2212D6E9}"/>
                  </a:ext>
                </a:extLst>
              </p:cNvPr>
              <p:cNvSpPr txBox="1"/>
              <p:nvPr/>
            </p:nvSpPr>
            <p:spPr>
              <a:xfrm>
                <a:off x="5854534" y="3040763"/>
                <a:ext cx="3182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𝐲</m:t>
                      </m:r>
                    </m:oMath>
                  </m:oMathPara>
                </a14:m>
                <a:endParaRPr lang="en-SE" b="1" dirty="0"/>
              </a:p>
            </p:txBody>
          </p:sp>
        </mc:Choice>
        <mc:Fallback xmlns="">
          <p:sp>
            <p:nvSpPr>
              <p:cNvPr id="52" name="TextBox 51">
                <a:extLst>
                  <a:ext uri="{FF2B5EF4-FFF2-40B4-BE49-F238E27FC236}">
                    <a16:creationId xmlns:a16="http://schemas.microsoft.com/office/drawing/2014/main" id="{508663F1-03A6-4073-BC1D-834E2212D6E9}"/>
                  </a:ext>
                </a:extLst>
              </p:cNvPr>
              <p:cNvSpPr txBox="1">
                <a:spLocks noRot="1" noChangeAspect="1" noMove="1" noResize="1" noEditPoints="1" noAdjustHandles="1" noChangeArrowheads="1" noChangeShapeType="1" noTextEdit="1"/>
              </p:cNvSpPr>
              <p:nvPr/>
            </p:nvSpPr>
            <p:spPr>
              <a:xfrm>
                <a:off x="5854534" y="3040763"/>
                <a:ext cx="318220" cy="369332"/>
              </a:xfrm>
              <a:prstGeom prst="rect">
                <a:avLst/>
              </a:prstGeom>
              <a:blipFill>
                <a:blip r:embed="rId12"/>
                <a:stretch>
                  <a:fillRect b="-6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8F956E4-FDC5-48E8-8D90-1BC2F7F9036A}"/>
                  </a:ext>
                </a:extLst>
              </p:cNvPr>
              <p:cNvSpPr txBox="1"/>
              <p:nvPr/>
            </p:nvSpPr>
            <p:spPr>
              <a:xfrm>
                <a:off x="10976171" y="4098317"/>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𝑁</m:t>
                      </m:r>
                      <m:r>
                        <a:rPr lang="en-GB" b="0" i="1" smtClean="0">
                          <a:ln w="0"/>
                          <a:effectLst>
                            <a:outerShdw blurRad="38100" dist="19050" dir="2700000" algn="tl" rotWithShape="0">
                              <a:schemeClr val="dk1">
                                <a:alpha val="40000"/>
                              </a:schemeClr>
                            </a:outerShdw>
                          </a:effectLst>
                          <a:latin typeface="Cambria Math" panose="02040503050406030204" pitchFamily="18" charset="0"/>
                        </a:rPr>
                        <m:t>×1</m:t>
                      </m:r>
                    </m:oMath>
                  </m:oMathPara>
                </a14:m>
                <a:endParaRPr lang="en-GB" dirty="0"/>
              </a:p>
            </p:txBody>
          </p:sp>
        </mc:Choice>
        <mc:Fallback xmlns="">
          <p:sp>
            <p:nvSpPr>
              <p:cNvPr id="53" name="TextBox 52">
                <a:extLst>
                  <a:ext uri="{FF2B5EF4-FFF2-40B4-BE49-F238E27FC236}">
                    <a16:creationId xmlns:a16="http://schemas.microsoft.com/office/drawing/2014/main" id="{08F956E4-FDC5-48E8-8D90-1BC2F7F9036A}"/>
                  </a:ext>
                </a:extLst>
              </p:cNvPr>
              <p:cNvSpPr txBox="1">
                <a:spLocks noRot="1" noChangeAspect="1" noMove="1" noResize="1" noEditPoints="1" noAdjustHandles="1" noChangeArrowheads="1" noChangeShapeType="1" noTextEdit="1"/>
              </p:cNvSpPr>
              <p:nvPr/>
            </p:nvSpPr>
            <p:spPr>
              <a:xfrm>
                <a:off x="10976171" y="4098317"/>
                <a:ext cx="1541218" cy="369332"/>
              </a:xfrm>
              <a:prstGeom prst="rect">
                <a:avLst/>
              </a:prstGeom>
              <a:blipFill>
                <a:blip r:embed="rId1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CFCF89-91C8-456F-83E0-2213C06CA8B0}"/>
                  </a:ext>
                </a:extLst>
              </p:cNvPr>
              <p:cNvSpPr txBox="1"/>
              <p:nvPr/>
            </p:nvSpPr>
            <p:spPr>
              <a:xfrm>
                <a:off x="3800476" y="3919128"/>
                <a:ext cx="2019882" cy="67710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×1</m:t>
                      </m:r>
                    </m:oMath>
                  </m:oMathPara>
                </a14:m>
                <a:endParaRPr lang="en-GB" dirty="0"/>
              </a:p>
              <a:p>
                <a:pPr algn="ctr"/>
                <a:r>
                  <a:rPr lang="en-GB" sz="2000" dirty="0">
                    <a:ln w="0"/>
                    <a:effectLst>
                      <a:outerShdw blurRad="38100" dist="19050" dir="2700000" algn="tl" rotWithShape="0">
                        <a:schemeClr val="dk1">
                          <a:alpha val="40000"/>
                        </a:schemeClr>
                      </a:outerShdw>
                    </a:effectLst>
                  </a:rPr>
                  <a:t>measurements</a:t>
                </a:r>
              </a:p>
            </p:txBody>
          </p:sp>
        </mc:Choice>
        <mc:Fallback xmlns="">
          <p:sp>
            <p:nvSpPr>
              <p:cNvPr id="54" name="TextBox 53">
                <a:extLst>
                  <a:ext uri="{FF2B5EF4-FFF2-40B4-BE49-F238E27FC236}">
                    <a16:creationId xmlns:a16="http://schemas.microsoft.com/office/drawing/2014/main" id="{68CFCF89-91C8-456F-83E0-2213C06CA8B0}"/>
                  </a:ext>
                </a:extLst>
              </p:cNvPr>
              <p:cNvSpPr txBox="1">
                <a:spLocks noRot="1" noChangeAspect="1" noMove="1" noResize="1" noEditPoints="1" noAdjustHandles="1" noChangeArrowheads="1" noChangeShapeType="1" noTextEdit="1"/>
              </p:cNvSpPr>
              <p:nvPr/>
            </p:nvSpPr>
            <p:spPr>
              <a:xfrm>
                <a:off x="3800476" y="3919128"/>
                <a:ext cx="2019882" cy="677108"/>
              </a:xfrm>
              <a:prstGeom prst="rect">
                <a:avLst/>
              </a:prstGeom>
              <a:blipFill>
                <a:blip r:embed="rId14"/>
                <a:stretch>
                  <a:fillRect b="-1891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3FF8661-D9B6-413C-A67B-DD351AE3EED8}"/>
                  </a:ext>
                </a:extLst>
              </p:cNvPr>
              <p:cNvSpPr txBox="1"/>
              <p:nvPr/>
            </p:nvSpPr>
            <p:spPr>
              <a:xfrm>
                <a:off x="7455848" y="5376354"/>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smtClean="0">
                          <a:ln w="0"/>
                          <a:effectLst>
                            <a:outerShdw blurRad="38100" dist="19050" dir="2700000" algn="tl" rotWithShape="0">
                              <a:schemeClr val="dk1">
                                <a:alpha val="40000"/>
                              </a:schemeClr>
                            </a:outerShdw>
                          </a:effectLst>
                          <a:latin typeface="Cambria Math" panose="02040503050406030204" pitchFamily="18" charset="0"/>
                        </a:rPr>
                        <m:t>𝑀</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m:oMathPara>
                </a14:m>
                <a:endParaRPr lang="en-GB" dirty="0"/>
              </a:p>
            </p:txBody>
          </p:sp>
        </mc:Choice>
        <mc:Fallback xmlns="">
          <p:sp>
            <p:nvSpPr>
              <p:cNvPr id="55" name="TextBox 54">
                <a:extLst>
                  <a:ext uri="{FF2B5EF4-FFF2-40B4-BE49-F238E27FC236}">
                    <a16:creationId xmlns:a16="http://schemas.microsoft.com/office/drawing/2014/main" id="{E3FF8661-D9B6-413C-A67B-DD351AE3EED8}"/>
                  </a:ext>
                </a:extLst>
              </p:cNvPr>
              <p:cNvSpPr txBox="1">
                <a:spLocks noRot="1" noChangeAspect="1" noMove="1" noResize="1" noEditPoints="1" noAdjustHandles="1" noChangeArrowheads="1" noChangeShapeType="1" noTextEdit="1"/>
              </p:cNvSpPr>
              <p:nvPr/>
            </p:nvSpPr>
            <p:spPr>
              <a:xfrm>
                <a:off x="7455848" y="5376354"/>
                <a:ext cx="1541218" cy="369332"/>
              </a:xfrm>
              <a:prstGeom prst="rect">
                <a:avLst/>
              </a:prstGeom>
              <a:blipFill>
                <a:blip r:embed="rId15"/>
                <a:stretch>
                  <a:fillRect/>
                </a:stretch>
              </a:blipFill>
            </p:spPr>
            <p:txBody>
              <a:bodyPr/>
              <a:lstStyle/>
              <a:p>
                <a:r>
                  <a:rPr lang="en-SE">
                    <a:noFill/>
                  </a:rPr>
                  <a:t> </a:t>
                </a:r>
              </a:p>
            </p:txBody>
          </p:sp>
        </mc:Fallback>
      </mc:AlternateContent>
      <p:pic>
        <p:nvPicPr>
          <p:cNvPr id="56" name="Picture 55">
            <a:extLst>
              <a:ext uri="{FF2B5EF4-FFF2-40B4-BE49-F238E27FC236}">
                <a16:creationId xmlns:a16="http://schemas.microsoft.com/office/drawing/2014/main" id="{AF4A3BB1-B288-4245-8C9F-EA130AB58C52}"/>
              </a:ext>
            </a:extLst>
          </p:cNvPr>
          <p:cNvPicPr>
            <a:picLocks noChangeAspect="1"/>
          </p:cNvPicPr>
          <p:nvPr/>
        </p:nvPicPr>
        <p:blipFill>
          <a:blip r:embed="rId16"/>
          <a:stretch>
            <a:fillRect/>
          </a:stretch>
        </p:blipFill>
        <p:spPr>
          <a:xfrm flipH="1">
            <a:off x="10633891" y="3366521"/>
            <a:ext cx="332251" cy="3204962"/>
          </a:xfrm>
          <a:prstGeom prst="rect">
            <a:avLst/>
          </a:prstGeom>
        </p:spPr>
      </p:pic>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9500C4B2-23EF-4C15-9C70-CC6B40F6CD6D}"/>
                  </a:ext>
                </a:extLst>
              </p:cNvPr>
              <p:cNvSpPr txBox="1"/>
              <p:nvPr/>
            </p:nvSpPr>
            <p:spPr>
              <a:xfrm>
                <a:off x="7427855" y="5335663"/>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𝑆</m:t>
                      </m:r>
                      <m:r>
                        <a:rPr lang="en-GB" b="0" i="1" smtClean="0">
                          <a:ln w="0"/>
                          <a:effectLst>
                            <a:outerShdw blurRad="38100" dist="19050" dir="2700000" algn="tl" rotWithShape="0">
                              <a:schemeClr val="dk1">
                                <a:alpha val="40000"/>
                              </a:schemeClr>
                            </a:outerShdw>
                          </a:effectLst>
                          <a:latin typeface="Cambria Math" panose="02040503050406030204" pitchFamily="18" charset="0"/>
                        </a:rPr>
                        <m:t>&lt;</m:t>
                      </m:r>
                      <m:r>
                        <a:rPr lang="en-GB" i="1" smtClean="0">
                          <a:ln w="0"/>
                          <a:effectLst>
                            <a:outerShdw blurRad="38100" dist="19050" dir="2700000" algn="tl" rotWithShape="0">
                              <a:schemeClr val="dk1">
                                <a:alpha val="40000"/>
                              </a:schemeClr>
                            </a:outerShdw>
                          </a:effectLst>
                          <a:latin typeface="Cambria Math" panose="02040503050406030204" pitchFamily="18" charset="0"/>
                        </a:rPr>
                        <m:t>𝑀</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m:oMathPara>
                </a14:m>
                <a:endParaRPr lang="en-GB" dirty="0"/>
              </a:p>
            </p:txBody>
          </p:sp>
        </mc:Choice>
        <mc:Fallback xmlns="">
          <p:sp>
            <p:nvSpPr>
              <p:cNvPr id="57" name="TextBox 56">
                <a:extLst>
                  <a:ext uri="{FF2B5EF4-FFF2-40B4-BE49-F238E27FC236}">
                    <a16:creationId xmlns:a16="http://schemas.microsoft.com/office/drawing/2014/main" id="{9500C4B2-23EF-4C15-9C70-CC6B40F6CD6D}"/>
                  </a:ext>
                </a:extLst>
              </p:cNvPr>
              <p:cNvSpPr txBox="1">
                <a:spLocks noRot="1" noChangeAspect="1" noMove="1" noResize="1" noEditPoints="1" noAdjustHandles="1" noChangeArrowheads="1" noChangeShapeType="1" noTextEdit="1"/>
              </p:cNvSpPr>
              <p:nvPr/>
            </p:nvSpPr>
            <p:spPr>
              <a:xfrm>
                <a:off x="7427855" y="5335663"/>
                <a:ext cx="1541218" cy="369332"/>
              </a:xfrm>
              <a:prstGeom prst="rect">
                <a:avLst/>
              </a:prstGeom>
              <a:blipFill>
                <a:blip r:embed="rId1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587C99AA-F2DA-4CF2-A314-9EF35ADBA9C2}"/>
                  </a:ext>
                </a:extLst>
              </p:cNvPr>
              <p:cNvSpPr txBox="1"/>
              <p:nvPr/>
            </p:nvSpPr>
            <p:spPr>
              <a:xfrm>
                <a:off x="11159986" y="4596236"/>
                <a:ext cx="1260244" cy="92333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𝑆</m:t>
                      </m:r>
                    </m:oMath>
                  </m:oMathPara>
                </a14:m>
                <a:endParaRPr lang="en-GB" dirty="0"/>
              </a:p>
              <a:p>
                <a:pPr algn="ctr"/>
                <a:r>
                  <a:rPr lang="en-GB" dirty="0"/>
                  <a:t>non-zero values</a:t>
                </a:r>
              </a:p>
            </p:txBody>
          </p:sp>
        </mc:Choice>
        <mc:Fallback xmlns="">
          <p:sp>
            <p:nvSpPr>
              <p:cNvPr id="58" name="TextBox 57">
                <a:extLst>
                  <a:ext uri="{FF2B5EF4-FFF2-40B4-BE49-F238E27FC236}">
                    <a16:creationId xmlns:a16="http://schemas.microsoft.com/office/drawing/2014/main" id="{587C99AA-F2DA-4CF2-A314-9EF35ADBA9C2}"/>
                  </a:ext>
                </a:extLst>
              </p:cNvPr>
              <p:cNvSpPr txBox="1">
                <a:spLocks noRot="1" noChangeAspect="1" noMove="1" noResize="1" noEditPoints="1" noAdjustHandles="1" noChangeArrowheads="1" noChangeShapeType="1" noTextEdit="1"/>
              </p:cNvSpPr>
              <p:nvPr/>
            </p:nvSpPr>
            <p:spPr>
              <a:xfrm>
                <a:off x="11159986" y="4596236"/>
                <a:ext cx="1260244" cy="923330"/>
              </a:xfrm>
              <a:prstGeom prst="rect">
                <a:avLst/>
              </a:prstGeom>
              <a:blipFill>
                <a:blip r:embed="rId18"/>
                <a:stretch>
                  <a:fillRect b="-9934"/>
                </a:stretch>
              </a:blipFill>
            </p:spPr>
            <p:txBody>
              <a:bodyPr/>
              <a:lstStyle/>
              <a:p>
                <a:r>
                  <a:rPr lang="en-SE">
                    <a:noFill/>
                  </a:rPr>
                  <a:t> </a:t>
                </a:r>
              </a:p>
            </p:txBody>
          </p:sp>
        </mc:Fallback>
      </mc:AlternateContent>
      <p:pic>
        <p:nvPicPr>
          <p:cNvPr id="24" name="Picture 23">
            <a:extLst>
              <a:ext uri="{FF2B5EF4-FFF2-40B4-BE49-F238E27FC236}">
                <a16:creationId xmlns:a16="http://schemas.microsoft.com/office/drawing/2014/main" id="{3E434296-3E90-4374-B55F-8FCCD73BA16D}"/>
              </a:ext>
            </a:extLst>
          </p:cNvPr>
          <p:cNvPicPr>
            <a:picLocks noChangeAspect="1"/>
          </p:cNvPicPr>
          <p:nvPr/>
        </p:nvPicPr>
        <p:blipFill>
          <a:blip r:embed="rId19"/>
          <a:stretch>
            <a:fillRect/>
          </a:stretch>
        </p:blipFill>
        <p:spPr>
          <a:xfrm>
            <a:off x="6735347" y="3352505"/>
            <a:ext cx="3305391" cy="1651262"/>
          </a:xfrm>
          <a:prstGeom prst="rect">
            <a:avLst/>
          </a:prstGeom>
        </p:spPr>
      </p:pic>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C34BB0-1FF9-4532-9C39-6EB7CB4A4B47}"/>
                  </a:ext>
                </a:extLst>
              </p:cNvPr>
              <p:cNvSpPr txBox="1"/>
              <p:nvPr/>
            </p:nvSpPr>
            <p:spPr>
              <a:xfrm>
                <a:off x="8742556" y="98493"/>
                <a:ext cx="3460019" cy="923330"/>
              </a:xfrm>
              <a:prstGeom prst="rect">
                <a:avLst/>
              </a:prstGeom>
              <a:noFill/>
            </p:spPr>
            <p:txBody>
              <a:bodyPr wrap="square">
                <a:spAutoFit/>
              </a:bodyPr>
              <a:lstStyle/>
              <a:p>
                <a14:m>
                  <m:oMath xmlns:m="http://schemas.openxmlformats.org/officeDocument/2006/math">
                    <m:sSub>
                      <m:sSubPr>
                        <m:ctrlPr>
                          <a:rPr lang="en-GB" sz="1800" b="1" i="1" smtClean="0">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1800" b="1" i="1">
                                <a:ln w="0"/>
                                <a:effectLst>
                                  <a:outerShdw blurRad="38100" dist="19050" dir="2700000" algn="tl" rotWithShape="0">
                                    <a:schemeClr val="dk1">
                                      <a:alpha val="40000"/>
                                    </a:schemeClr>
                                  </a:outerShdw>
                                </a:effectLst>
                                <a:latin typeface="Cambria Math" panose="02040503050406030204" pitchFamily="18" charset="0"/>
                              </a:rPr>
                            </m:ctrlPr>
                          </m:dPr>
                          <m:e>
                            <m:r>
                              <a:rPr lang="en-GB" sz="18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1800" b="0" i="1">
                            <a:ln w="0"/>
                            <a:effectLst>
                              <a:outerShdw blurRad="38100" dist="19050" dir="2700000" algn="tl" rotWithShape="0">
                                <a:schemeClr val="dk1">
                                  <a:alpha val="40000"/>
                                </a:schemeClr>
                              </a:outerShdw>
                            </a:effectLst>
                            <a:latin typeface="Cambria Math" panose="02040503050406030204" pitchFamily="18" charset="0"/>
                          </a:rPr>
                          <m:t>0</m:t>
                        </m:r>
                      </m:sub>
                    </m:sSub>
                  </m:oMath>
                </a14:m>
                <a:r>
                  <a:rPr lang="en-US" dirty="0"/>
                  <a:t>: </a:t>
                </a:r>
                <a14:m>
                  <m:oMath xmlns:m="http://schemas.openxmlformats.org/officeDocument/2006/math">
                    <m:sSub>
                      <m:sSubPr>
                        <m:ctrlP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dirty="0"/>
                  <a:t>pseudo-norm</a:t>
                </a:r>
              </a:p>
              <a:p>
                <a14:m>
                  <m:oMath xmlns:m="http://schemas.openxmlformats.org/officeDocument/2006/math">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i="1">
                            <a:ln w="0"/>
                            <a:effectLst>
                              <a:outerShdw blurRad="38100" dist="19050" dir="2700000" algn="tl" rotWithShape="0">
                                <a:schemeClr val="dk1">
                                  <a:alpha val="40000"/>
                                </a:schemeClr>
                              </a:outerShdw>
                            </a:effectLst>
                            <a:latin typeface="Cambria Math" panose="02040503050406030204" pitchFamily="18" charset="0"/>
                          </a:rPr>
                          <m:t>0</m:t>
                        </m:r>
                      </m:sub>
                    </m:sSub>
                    <m:r>
                      <a:rPr lang="en-GB" b="0" i="1" smtClean="0">
                        <a:latin typeface="Cambria Math" panose="02040503050406030204" pitchFamily="18" charset="0"/>
                      </a:rPr>
                      <m:t>=</m:t>
                    </m:r>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1</m:t>
                                </m:r>
                              </m:sub>
                            </m:sSub>
                          </m:e>
                        </m:d>
                      </m:e>
                      <m:sup>
                        <m:r>
                          <a:rPr lang="en-GB" b="0" i="1" smtClean="0">
                            <a:latin typeface="Cambria Math" panose="02040503050406030204" pitchFamily="18" charset="0"/>
                          </a:rPr>
                          <m:t>0</m:t>
                        </m:r>
                      </m:sup>
                    </m:sSup>
                    <m:r>
                      <a:rPr lang="en-GB" b="0" i="1" smtClean="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𝑁</m:t>
                                </m:r>
                              </m:sub>
                            </m:sSub>
                          </m:e>
                        </m:d>
                      </m:e>
                      <m:sup>
                        <m:r>
                          <a:rPr lang="en-GB" i="1">
                            <a:latin typeface="Cambria Math" panose="02040503050406030204" pitchFamily="18" charset="0"/>
                          </a:rPr>
                          <m:t>0</m:t>
                        </m:r>
                      </m:sup>
                    </m:sSup>
                  </m:oMath>
                </a14:m>
                <a:r>
                  <a:rPr lang="en-US" dirty="0"/>
                  <a:t> </a:t>
                </a:r>
              </a:p>
              <a:p>
                <a:r>
                  <a:rPr lang="en-US" dirty="0"/>
                  <a:t>The number of non-zero elements</a:t>
                </a:r>
              </a:p>
            </p:txBody>
          </p:sp>
        </mc:Choice>
        <mc:Fallback xmlns="">
          <p:sp>
            <p:nvSpPr>
              <p:cNvPr id="59" name="TextBox 58">
                <a:extLst>
                  <a:ext uri="{FF2B5EF4-FFF2-40B4-BE49-F238E27FC236}">
                    <a16:creationId xmlns:a16="http://schemas.microsoft.com/office/drawing/2014/main" id="{66C34BB0-1FF9-4532-9C39-6EB7CB4A4B47}"/>
                  </a:ext>
                </a:extLst>
              </p:cNvPr>
              <p:cNvSpPr txBox="1">
                <a:spLocks noRot="1" noChangeAspect="1" noMove="1" noResize="1" noEditPoints="1" noAdjustHandles="1" noChangeArrowheads="1" noChangeShapeType="1" noTextEdit="1"/>
              </p:cNvSpPr>
              <p:nvPr/>
            </p:nvSpPr>
            <p:spPr>
              <a:xfrm>
                <a:off x="8742556" y="98493"/>
                <a:ext cx="3460019" cy="923330"/>
              </a:xfrm>
              <a:prstGeom prst="rect">
                <a:avLst/>
              </a:prstGeom>
              <a:blipFill>
                <a:blip r:embed="rId20"/>
                <a:stretch>
                  <a:fillRect l="-1408" t="-3289" b="-9211"/>
                </a:stretch>
              </a:blipFill>
            </p:spPr>
            <p:txBody>
              <a:bodyPr/>
              <a:lstStyle/>
              <a:p>
                <a:r>
                  <a:rPr lang="en-SE">
                    <a:noFill/>
                  </a:rPr>
                  <a:t> </a:t>
                </a:r>
              </a:p>
            </p:txBody>
          </p:sp>
        </mc:Fallback>
      </mc:AlternateContent>
    </p:spTree>
    <p:extLst>
      <p:ext uri="{BB962C8B-B14F-4D97-AF65-F5344CB8AC3E}">
        <p14:creationId xmlns:p14="http://schemas.microsoft.com/office/powerpoint/2010/main" val="369320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9" grpId="0" animBg="1"/>
      <p:bldP spid="50" grpId="0" animBg="1"/>
      <p:bldP spid="51" grpId="0" animBg="1"/>
      <p:bldP spid="52" grpId="0" animBg="1"/>
      <p:bldP spid="53" grpId="0" animBg="1"/>
      <p:bldP spid="54" grpId="0" animBg="1"/>
      <p:bldP spid="55" grpId="0" animBg="1"/>
      <p:bldP spid="57"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552450" y="286517"/>
                <a:ext cx="11455400" cy="2766751"/>
              </a:xfrm>
            </p:spPr>
            <p:txBody>
              <a:bodyPr>
                <a:normAutofit/>
              </a:bodyPr>
              <a:lstStyle/>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oMath>
                </a14:m>
                <a:endParaRPr lang="en-GB" sz="2400" dirty="0">
                  <a:ln w="0"/>
                  <a:effectLst>
                    <a:outerShdw blurRad="38100" dist="19050" dir="2700000" algn="tl" rotWithShape="0">
                      <a:schemeClr val="dk1">
                        <a:alpha val="40000"/>
                      </a:schemeClr>
                    </a:outerShdw>
                  </a:effectLst>
                </a:endParaRPr>
              </a:p>
              <a:p>
                <a:pPr lvl="1">
                  <a:buFont typeface="Wingdings" panose="05000000000000000000" pitchFamily="2" charset="2"/>
                  <a:buChar char="ü"/>
                </a:pPr>
                <a:r>
                  <a:rPr lang="en-GB" sz="20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rPr>
                      <m:t>𝑀</m:t>
                    </m:r>
                    <m:r>
                      <a:rPr lang="en-GB" sz="2000" i="1">
                        <a:ln w="0"/>
                        <a:effectLst>
                          <a:outerShdw blurRad="38100" dist="19050" dir="2700000" algn="tl" rotWithShape="0">
                            <a:schemeClr val="dk1">
                              <a:alpha val="40000"/>
                            </a:schemeClr>
                          </a:outerShdw>
                        </a:effectLst>
                        <a:latin typeface="Cambria Math" panose="02040503050406030204" pitchFamily="18" charset="0"/>
                      </a:rPr>
                      <m:t>×</m:t>
                    </m:r>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000" i="1">
                        <a:ln w="0"/>
                        <a:effectLst>
                          <a:outerShdw blurRad="38100" dist="19050" dir="2700000" algn="tl" rotWithShape="0">
                            <a:schemeClr val="dk1">
                              <a:alpha val="40000"/>
                            </a:schemeClr>
                          </a:outerShdw>
                        </a:effectLst>
                        <a:latin typeface="Cambria Math" panose="02040503050406030204" pitchFamily="18" charset="0"/>
                      </a:rPr>
                      <m:t>𝑀</m:t>
                    </m:r>
                    <m:r>
                      <a:rPr lang="en-GB" sz="2000" i="1">
                        <a:ln w="0"/>
                        <a:effectLst>
                          <a:outerShdw blurRad="38100" dist="19050" dir="2700000" algn="tl" rotWithShape="0">
                            <a:schemeClr val="dk1">
                              <a:alpha val="40000"/>
                            </a:schemeClr>
                          </a:outerShdw>
                        </a:effectLst>
                        <a:latin typeface="Cambria Math" panose="02040503050406030204" pitchFamily="18" charset="0"/>
                      </a:rPr>
                      <m:t>×</m:t>
                    </m:r>
                    <m:r>
                      <a:rPr lang="en-GB" sz="2000" b="0" i="1" smtClean="0">
                        <a:ln w="0"/>
                        <a:effectLst>
                          <a:outerShdw blurRad="38100" dist="19050" dir="2700000" algn="tl" rotWithShape="0">
                            <a:schemeClr val="dk1">
                              <a:alpha val="40000"/>
                            </a:schemeClr>
                          </a:outerShdw>
                        </a:effectLst>
                        <a:latin typeface="Cambria Math" panose="02040503050406030204" pitchFamily="18" charset="0"/>
                      </a:rPr>
                      <m:t>𝑆</m:t>
                    </m:r>
                  </m:oMath>
                </a14:m>
                <a:endParaRPr lang="en-GB" sz="2000" dirty="0"/>
              </a:p>
              <a:p>
                <a:pPr lvl="1">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Underdetermined system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sz="2000" dirty="0">
                    <a:ln w="0"/>
                    <a:effectLst>
                      <a:outerShdw blurRad="38100" dist="19050" dir="2700000" algn="tl" rotWithShape="0">
                        <a:schemeClr val="dk1">
                          <a:alpha val="40000"/>
                        </a:schemeClr>
                      </a:outerShdw>
                    </a:effectLst>
                  </a:rPr>
                  <a:t> Overdetermined system</a:t>
                </a:r>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If the support of </a:t>
                </a:r>
                <a:r>
                  <a:rPr lang="en-GB" sz="2400" b="1" dirty="0"/>
                  <a:t>𝐱 </a:t>
                </a:r>
                <a:r>
                  <a:rPr lang="en-GB" sz="2400" dirty="0">
                    <a:ln w="0"/>
                    <a:effectLst>
                      <a:outerShdw blurRad="38100" dist="19050" dir="2700000" algn="tl" rotWithShape="0">
                        <a:schemeClr val="dk1">
                          <a:alpha val="40000"/>
                        </a:schemeClr>
                      </a:outerShdw>
                    </a:effectLst>
                  </a:rPr>
                  <a:t>is known, i.e., non-zero locations, underdetermined system can be converted into an overdetermined system</a:t>
                </a:r>
              </a:p>
              <a:p>
                <a:pPr>
                  <a:buFont typeface="Wingdings" panose="05000000000000000000" pitchFamily="2" charset="2"/>
                  <a:buChar char="§"/>
                </a:pPr>
                <a:endParaRPr lang="en-SE" b="1" dirty="0"/>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552450" y="286517"/>
                <a:ext cx="11455400" cy="2766751"/>
              </a:xfrm>
              <a:blipFill>
                <a:blip r:embed="rId3"/>
                <a:stretch>
                  <a:fillRect l="-852"/>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9476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p:txBody>
          <a:bodyPr/>
          <a:lstStyle/>
          <a:p>
            <a:fld id="{96C155CA-F9E4-4B7B-8778-BBE3591DE223}" type="slidenum">
              <a:rPr lang="en-US" smtClean="0"/>
              <a:t>35</a:t>
            </a:fld>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7C0DEAA-2BD8-4EFF-8995-EE095E094809}"/>
                  </a:ext>
                </a:extLst>
              </p:cNvPr>
              <p:cNvSpPr txBox="1"/>
              <p:nvPr/>
            </p:nvSpPr>
            <p:spPr>
              <a:xfrm>
                <a:off x="8508209" y="2960631"/>
                <a:ext cx="3182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𝐱</m:t>
                      </m:r>
                    </m:oMath>
                  </m:oMathPara>
                </a14:m>
                <a:endParaRPr lang="en-SE" b="1" dirty="0"/>
              </a:p>
            </p:txBody>
          </p:sp>
        </mc:Choice>
        <mc:Fallback xmlns="">
          <p:sp>
            <p:nvSpPr>
              <p:cNvPr id="44" name="TextBox 43">
                <a:extLst>
                  <a:ext uri="{FF2B5EF4-FFF2-40B4-BE49-F238E27FC236}">
                    <a16:creationId xmlns:a16="http://schemas.microsoft.com/office/drawing/2014/main" id="{C7C0DEAA-2BD8-4EFF-8995-EE095E094809}"/>
                  </a:ext>
                </a:extLst>
              </p:cNvPr>
              <p:cNvSpPr txBox="1">
                <a:spLocks noRot="1" noChangeAspect="1" noMove="1" noResize="1" noEditPoints="1" noAdjustHandles="1" noChangeArrowheads="1" noChangeShapeType="1" noTextEdit="1"/>
              </p:cNvSpPr>
              <p:nvPr/>
            </p:nvSpPr>
            <p:spPr>
              <a:xfrm>
                <a:off x="8508209" y="2960631"/>
                <a:ext cx="318220" cy="369332"/>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DEB88CE-8FFA-45A6-990F-F624AD96E72E}"/>
                  </a:ext>
                </a:extLst>
              </p:cNvPr>
              <p:cNvSpPr txBox="1"/>
              <p:nvPr/>
            </p:nvSpPr>
            <p:spPr>
              <a:xfrm>
                <a:off x="5364590" y="4982549"/>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m:oMathPara>
                </a14:m>
                <a:endParaRPr lang="en-GB" dirty="0"/>
              </a:p>
            </p:txBody>
          </p:sp>
        </mc:Choice>
        <mc:Fallback xmlns="">
          <p:sp>
            <p:nvSpPr>
              <p:cNvPr id="45" name="TextBox 44">
                <a:extLst>
                  <a:ext uri="{FF2B5EF4-FFF2-40B4-BE49-F238E27FC236}">
                    <a16:creationId xmlns:a16="http://schemas.microsoft.com/office/drawing/2014/main" id="{BDEB88CE-8FFA-45A6-990F-F624AD96E72E}"/>
                  </a:ext>
                </a:extLst>
              </p:cNvPr>
              <p:cNvSpPr txBox="1">
                <a:spLocks noRot="1" noChangeAspect="1" noMove="1" noResize="1" noEditPoints="1" noAdjustHandles="1" noChangeArrowheads="1" noChangeShapeType="1" noTextEdit="1"/>
              </p:cNvSpPr>
              <p:nvPr/>
            </p:nvSpPr>
            <p:spPr>
              <a:xfrm>
                <a:off x="5364590" y="4982549"/>
                <a:ext cx="1541218" cy="369332"/>
              </a:xfrm>
              <a:prstGeom prst="rect">
                <a:avLst/>
              </a:prstGeom>
              <a:blipFill>
                <a:blip r:embed="rId5"/>
                <a:stretch>
                  <a:fillRect/>
                </a:stretch>
              </a:blipFill>
            </p:spPr>
            <p:txBody>
              <a:bodyPr/>
              <a:lstStyle/>
              <a:p>
                <a:r>
                  <a:rPr lang="en-SE">
                    <a:noFill/>
                  </a:rPr>
                  <a:t> </a:t>
                </a:r>
              </a:p>
            </p:txBody>
          </p:sp>
        </mc:Fallback>
      </mc:AlternateContent>
      <p:pic>
        <p:nvPicPr>
          <p:cNvPr id="46" name="Picture 45">
            <a:extLst>
              <a:ext uri="{FF2B5EF4-FFF2-40B4-BE49-F238E27FC236}">
                <a16:creationId xmlns:a16="http://schemas.microsoft.com/office/drawing/2014/main" id="{E10F0F9A-375F-431B-A56F-229CA3A20FC5}"/>
              </a:ext>
            </a:extLst>
          </p:cNvPr>
          <p:cNvPicPr>
            <a:picLocks noChangeAspect="1"/>
          </p:cNvPicPr>
          <p:nvPr/>
        </p:nvPicPr>
        <p:blipFill>
          <a:blip r:embed="rId6"/>
          <a:stretch>
            <a:fillRect/>
          </a:stretch>
        </p:blipFill>
        <p:spPr>
          <a:xfrm>
            <a:off x="3742270" y="3314155"/>
            <a:ext cx="338138" cy="1668395"/>
          </a:xfrm>
          <a:prstGeom prst="rect">
            <a:avLst/>
          </a:prstGeom>
        </p:spPr>
      </p:pic>
      <p:pic>
        <p:nvPicPr>
          <p:cNvPr id="47" name="Picture 46">
            <a:extLst>
              <a:ext uri="{FF2B5EF4-FFF2-40B4-BE49-F238E27FC236}">
                <a16:creationId xmlns:a16="http://schemas.microsoft.com/office/drawing/2014/main" id="{2AAB6FAA-6546-420E-BF38-9EEE52A57B4F}"/>
              </a:ext>
            </a:extLst>
          </p:cNvPr>
          <p:cNvPicPr>
            <a:picLocks noChangeAspect="1"/>
          </p:cNvPicPr>
          <p:nvPr/>
        </p:nvPicPr>
        <p:blipFill>
          <a:blip r:embed="rId7"/>
          <a:stretch>
            <a:fillRect/>
          </a:stretch>
        </p:blipFill>
        <p:spPr>
          <a:xfrm>
            <a:off x="4577512" y="3314154"/>
            <a:ext cx="3377269" cy="1668395"/>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F810BFC-023A-43F8-8830-F5996EC03BC1}"/>
                  </a:ext>
                </a:extLst>
              </p:cNvPr>
              <p:cNvSpPr txBox="1"/>
              <p:nvPr/>
            </p:nvSpPr>
            <p:spPr>
              <a:xfrm>
                <a:off x="3837460" y="3963685"/>
                <a:ext cx="9830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en-GB" dirty="0"/>
              </a:p>
            </p:txBody>
          </p:sp>
        </mc:Choice>
        <mc:Fallback xmlns="">
          <p:sp>
            <p:nvSpPr>
              <p:cNvPr id="49" name="TextBox 48">
                <a:extLst>
                  <a:ext uri="{FF2B5EF4-FFF2-40B4-BE49-F238E27FC236}">
                    <a16:creationId xmlns:a16="http://schemas.microsoft.com/office/drawing/2014/main" id="{FF810BFC-023A-43F8-8830-F5996EC03BC1}"/>
                  </a:ext>
                </a:extLst>
              </p:cNvPr>
              <p:cNvSpPr txBox="1">
                <a:spLocks noRot="1" noChangeAspect="1" noMove="1" noResize="1" noEditPoints="1" noAdjustHandles="1" noChangeArrowheads="1" noChangeShapeType="1" noTextEdit="1"/>
              </p:cNvSpPr>
              <p:nvPr/>
            </p:nvSpPr>
            <p:spPr>
              <a:xfrm>
                <a:off x="3837460" y="3963685"/>
                <a:ext cx="983001"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C86FF92-45E9-4B3B-B721-6A0D13147718}"/>
                  </a:ext>
                </a:extLst>
              </p:cNvPr>
              <p:cNvSpPr txBox="1"/>
              <p:nvPr/>
            </p:nvSpPr>
            <p:spPr>
              <a:xfrm>
                <a:off x="7684854" y="3963685"/>
                <a:ext cx="9830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oMath>
                  </m:oMathPara>
                </a14:m>
                <a:endParaRPr lang="en-GB" dirty="0"/>
              </a:p>
            </p:txBody>
          </p:sp>
        </mc:Choice>
        <mc:Fallback xmlns="">
          <p:sp>
            <p:nvSpPr>
              <p:cNvPr id="50" name="TextBox 49">
                <a:extLst>
                  <a:ext uri="{FF2B5EF4-FFF2-40B4-BE49-F238E27FC236}">
                    <a16:creationId xmlns:a16="http://schemas.microsoft.com/office/drawing/2014/main" id="{0C86FF92-45E9-4B3B-B721-6A0D13147718}"/>
                  </a:ext>
                </a:extLst>
              </p:cNvPr>
              <p:cNvSpPr txBox="1">
                <a:spLocks noRot="1" noChangeAspect="1" noMove="1" noResize="1" noEditPoints="1" noAdjustHandles="1" noChangeArrowheads="1" noChangeShapeType="1" noTextEdit="1"/>
              </p:cNvSpPr>
              <p:nvPr/>
            </p:nvSpPr>
            <p:spPr>
              <a:xfrm>
                <a:off x="7684854" y="3963685"/>
                <a:ext cx="983001" cy="369332"/>
              </a:xfrm>
              <a:prstGeom prst="rect">
                <a:avLst/>
              </a:prstGeom>
              <a:blipFill>
                <a:blip r:embed="rId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A1708DB-02D1-4E5C-84D4-59DF78648B77}"/>
                  </a:ext>
                </a:extLst>
              </p:cNvPr>
              <p:cNvSpPr txBox="1"/>
              <p:nvPr/>
            </p:nvSpPr>
            <p:spPr>
              <a:xfrm>
                <a:off x="5976089" y="2943311"/>
                <a:ext cx="3182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𝐀</m:t>
                      </m:r>
                    </m:oMath>
                  </m:oMathPara>
                </a14:m>
                <a:endParaRPr lang="en-SE" b="1" dirty="0"/>
              </a:p>
            </p:txBody>
          </p:sp>
        </mc:Choice>
        <mc:Fallback xmlns="">
          <p:sp>
            <p:nvSpPr>
              <p:cNvPr id="51" name="TextBox 50">
                <a:extLst>
                  <a:ext uri="{FF2B5EF4-FFF2-40B4-BE49-F238E27FC236}">
                    <a16:creationId xmlns:a16="http://schemas.microsoft.com/office/drawing/2014/main" id="{CA1708DB-02D1-4E5C-84D4-59DF78648B77}"/>
                  </a:ext>
                </a:extLst>
              </p:cNvPr>
              <p:cNvSpPr txBox="1">
                <a:spLocks noRot="1" noChangeAspect="1" noMove="1" noResize="1" noEditPoints="1" noAdjustHandles="1" noChangeArrowheads="1" noChangeShapeType="1" noTextEdit="1"/>
              </p:cNvSpPr>
              <p:nvPr/>
            </p:nvSpPr>
            <p:spPr>
              <a:xfrm>
                <a:off x="5976089" y="2943311"/>
                <a:ext cx="318220" cy="369332"/>
              </a:xfrm>
              <a:prstGeom prst="rect">
                <a:avLst/>
              </a:prstGeom>
              <a:blipFill>
                <a:blip r:embed="rId10"/>
                <a:stretch>
                  <a:fillRect r="-3774"/>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08663F1-03A6-4073-BC1D-834E2212D6E9}"/>
                  </a:ext>
                </a:extLst>
              </p:cNvPr>
              <p:cNvSpPr txBox="1"/>
              <p:nvPr/>
            </p:nvSpPr>
            <p:spPr>
              <a:xfrm>
                <a:off x="3728851" y="3000902"/>
                <a:ext cx="3182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𝐲</m:t>
                      </m:r>
                    </m:oMath>
                  </m:oMathPara>
                </a14:m>
                <a:endParaRPr lang="en-SE" b="1" dirty="0"/>
              </a:p>
            </p:txBody>
          </p:sp>
        </mc:Choice>
        <mc:Fallback xmlns="">
          <p:sp>
            <p:nvSpPr>
              <p:cNvPr id="52" name="TextBox 51">
                <a:extLst>
                  <a:ext uri="{FF2B5EF4-FFF2-40B4-BE49-F238E27FC236}">
                    <a16:creationId xmlns:a16="http://schemas.microsoft.com/office/drawing/2014/main" id="{508663F1-03A6-4073-BC1D-834E2212D6E9}"/>
                  </a:ext>
                </a:extLst>
              </p:cNvPr>
              <p:cNvSpPr txBox="1">
                <a:spLocks noRot="1" noChangeAspect="1" noMove="1" noResize="1" noEditPoints="1" noAdjustHandles="1" noChangeArrowheads="1" noChangeShapeType="1" noTextEdit="1"/>
              </p:cNvSpPr>
              <p:nvPr/>
            </p:nvSpPr>
            <p:spPr>
              <a:xfrm>
                <a:off x="3728851" y="3000902"/>
                <a:ext cx="318220" cy="369332"/>
              </a:xfrm>
              <a:prstGeom prst="rect">
                <a:avLst/>
              </a:prstGeom>
              <a:blipFill>
                <a:blip r:embed="rId11"/>
                <a:stretch>
                  <a:fillRect b="-655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8F956E4-FDC5-48E8-8D90-1BC2F7F9036A}"/>
                  </a:ext>
                </a:extLst>
              </p:cNvPr>
              <p:cNvSpPr txBox="1"/>
              <p:nvPr/>
            </p:nvSpPr>
            <p:spPr>
              <a:xfrm>
                <a:off x="8850488" y="4058456"/>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𝑁</m:t>
                      </m:r>
                      <m:r>
                        <a:rPr lang="en-GB" b="0" i="1" smtClean="0">
                          <a:ln w="0"/>
                          <a:effectLst>
                            <a:outerShdw blurRad="38100" dist="19050" dir="2700000" algn="tl" rotWithShape="0">
                              <a:schemeClr val="dk1">
                                <a:alpha val="40000"/>
                              </a:schemeClr>
                            </a:outerShdw>
                          </a:effectLst>
                          <a:latin typeface="Cambria Math" panose="02040503050406030204" pitchFamily="18" charset="0"/>
                        </a:rPr>
                        <m:t>×1</m:t>
                      </m:r>
                    </m:oMath>
                  </m:oMathPara>
                </a14:m>
                <a:endParaRPr lang="en-GB" dirty="0"/>
              </a:p>
            </p:txBody>
          </p:sp>
        </mc:Choice>
        <mc:Fallback xmlns="">
          <p:sp>
            <p:nvSpPr>
              <p:cNvPr id="53" name="TextBox 52">
                <a:extLst>
                  <a:ext uri="{FF2B5EF4-FFF2-40B4-BE49-F238E27FC236}">
                    <a16:creationId xmlns:a16="http://schemas.microsoft.com/office/drawing/2014/main" id="{08F956E4-FDC5-48E8-8D90-1BC2F7F9036A}"/>
                  </a:ext>
                </a:extLst>
              </p:cNvPr>
              <p:cNvSpPr txBox="1">
                <a:spLocks noRot="1" noChangeAspect="1" noMove="1" noResize="1" noEditPoints="1" noAdjustHandles="1" noChangeArrowheads="1" noChangeShapeType="1" noTextEdit="1"/>
              </p:cNvSpPr>
              <p:nvPr/>
            </p:nvSpPr>
            <p:spPr>
              <a:xfrm>
                <a:off x="8850488" y="4058456"/>
                <a:ext cx="1541218" cy="369332"/>
              </a:xfrm>
              <a:prstGeom prst="rect">
                <a:avLst/>
              </a:prstGeom>
              <a:blipFill>
                <a:blip r:embed="rId12"/>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CFCF89-91C8-456F-83E0-2213C06CA8B0}"/>
                  </a:ext>
                </a:extLst>
              </p:cNvPr>
              <p:cNvSpPr txBox="1"/>
              <p:nvPr/>
            </p:nvSpPr>
            <p:spPr>
              <a:xfrm>
                <a:off x="1652920" y="3809797"/>
                <a:ext cx="2019882" cy="677108"/>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×1</m:t>
                      </m:r>
                    </m:oMath>
                  </m:oMathPara>
                </a14:m>
                <a:endParaRPr lang="en-GB" dirty="0"/>
              </a:p>
              <a:p>
                <a:pPr algn="ctr"/>
                <a:r>
                  <a:rPr lang="en-GB" sz="2000" dirty="0">
                    <a:ln w="0"/>
                    <a:effectLst>
                      <a:outerShdw blurRad="38100" dist="19050" dir="2700000" algn="tl" rotWithShape="0">
                        <a:schemeClr val="dk1">
                          <a:alpha val="40000"/>
                        </a:schemeClr>
                      </a:outerShdw>
                    </a:effectLst>
                  </a:rPr>
                  <a:t>measurements</a:t>
                </a:r>
              </a:p>
            </p:txBody>
          </p:sp>
        </mc:Choice>
        <mc:Fallback xmlns="">
          <p:sp>
            <p:nvSpPr>
              <p:cNvPr id="54" name="TextBox 53">
                <a:extLst>
                  <a:ext uri="{FF2B5EF4-FFF2-40B4-BE49-F238E27FC236}">
                    <a16:creationId xmlns:a16="http://schemas.microsoft.com/office/drawing/2014/main" id="{68CFCF89-91C8-456F-83E0-2213C06CA8B0}"/>
                  </a:ext>
                </a:extLst>
              </p:cNvPr>
              <p:cNvSpPr txBox="1">
                <a:spLocks noRot="1" noChangeAspect="1" noMove="1" noResize="1" noEditPoints="1" noAdjustHandles="1" noChangeArrowheads="1" noChangeShapeType="1" noTextEdit="1"/>
              </p:cNvSpPr>
              <p:nvPr/>
            </p:nvSpPr>
            <p:spPr>
              <a:xfrm>
                <a:off x="1652920" y="3809797"/>
                <a:ext cx="2019882" cy="677108"/>
              </a:xfrm>
              <a:prstGeom prst="rect">
                <a:avLst/>
              </a:prstGeom>
              <a:blipFill>
                <a:blip r:embed="rId13"/>
                <a:stretch>
                  <a:fillRect b="-18919"/>
                </a:stretch>
              </a:blipFill>
            </p:spPr>
            <p:txBody>
              <a:bodyPr/>
              <a:lstStyle/>
              <a:p>
                <a:r>
                  <a:rPr lang="en-SE">
                    <a:noFill/>
                  </a:rPr>
                  <a:t> </a:t>
                </a:r>
              </a:p>
            </p:txBody>
          </p:sp>
        </mc:Fallback>
      </mc:AlternateContent>
      <p:pic>
        <p:nvPicPr>
          <p:cNvPr id="56" name="Picture 55">
            <a:extLst>
              <a:ext uri="{FF2B5EF4-FFF2-40B4-BE49-F238E27FC236}">
                <a16:creationId xmlns:a16="http://schemas.microsoft.com/office/drawing/2014/main" id="{AF4A3BB1-B288-4245-8C9F-EA130AB58C52}"/>
              </a:ext>
            </a:extLst>
          </p:cNvPr>
          <p:cNvPicPr>
            <a:picLocks noChangeAspect="1"/>
          </p:cNvPicPr>
          <p:nvPr/>
        </p:nvPicPr>
        <p:blipFill>
          <a:blip r:embed="rId14"/>
          <a:stretch>
            <a:fillRect/>
          </a:stretch>
        </p:blipFill>
        <p:spPr>
          <a:xfrm flipH="1">
            <a:off x="8500086" y="3312643"/>
            <a:ext cx="332251" cy="3204962"/>
          </a:xfrm>
          <a:prstGeom prst="rect">
            <a:avLst/>
          </a:prstGeom>
        </p:spPr>
      </p:pic>
      <p:pic>
        <p:nvPicPr>
          <p:cNvPr id="24" name="Picture 23">
            <a:extLst>
              <a:ext uri="{FF2B5EF4-FFF2-40B4-BE49-F238E27FC236}">
                <a16:creationId xmlns:a16="http://schemas.microsoft.com/office/drawing/2014/main" id="{3E434296-3E90-4374-B55F-8FCCD73BA16D}"/>
              </a:ext>
            </a:extLst>
          </p:cNvPr>
          <p:cNvPicPr>
            <a:picLocks noChangeAspect="1"/>
          </p:cNvPicPr>
          <p:nvPr/>
        </p:nvPicPr>
        <p:blipFill>
          <a:blip r:embed="rId15"/>
          <a:stretch>
            <a:fillRect/>
          </a:stretch>
        </p:blipFill>
        <p:spPr>
          <a:xfrm>
            <a:off x="4609664" y="3324519"/>
            <a:ext cx="3305391" cy="1651262"/>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E022927-9F26-44CC-83C4-D7E7FE8ADCFC}"/>
                  </a:ext>
                </a:extLst>
              </p:cNvPr>
              <p:cNvSpPr txBox="1"/>
              <p:nvPr/>
            </p:nvSpPr>
            <p:spPr>
              <a:xfrm>
                <a:off x="5311200" y="4989317"/>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smtClean="0">
                          <a:ln w="0"/>
                          <a:effectLst>
                            <a:outerShdw blurRad="38100" dist="19050" dir="2700000" algn="tl" rotWithShape="0">
                              <a:schemeClr val="dk1">
                                <a:alpha val="40000"/>
                              </a:schemeClr>
                            </a:outerShdw>
                          </a:effectLst>
                          <a:latin typeface="Cambria Math" panose="02040503050406030204" pitchFamily="18" charset="0"/>
                        </a:rPr>
                        <m:t>𝑀</m:t>
                      </m:r>
                      <m:r>
                        <a:rPr lang="en-GB" b="0" i="1" smtClean="0">
                          <a:ln w="0"/>
                          <a:effectLst>
                            <a:outerShdw blurRad="38100" dist="19050" dir="2700000" algn="tl" rotWithShape="0">
                              <a:schemeClr val="dk1">
                                <a:alpha val="40000"/>
                              </a:schemeClr>
                            </a:outerShdw>
                          </a:effectLst>
                          <a:latin typeface="Cambria Math" panose="02040503050406030204" pitchFamily="18" charset="0"/>
                        </a:rPr>
                        <m:t>×</m:t>
                      </m:r>
                      <m:r>
                        <a:rPr lang="en-GB" b="0" i="1" smtClean="0">
                          <a:ln w="0"/>
                          <a:effectLst>
                            <a:outerShdw blurRad="38100" dist="19050" dir="2700000" algn="tl" rotWithShape="0">
                              <a:schemeClr val="dk1">
                                <a:alpha val="40000"/>
                              </a:schemeClr>
                            </a:outerShdw>
                          </a:effectLst>
                          <a:latin typeface="Cambria Math" panose="02040503050406030204" pitchFamily="18" charset="0"/>
                        </a:rPr>
                        <m:t>𝑆</m:t>
                      </m:r>
                    </m:oMath>
                  </m:oMathPara>
                </a14:m>
                <a:endParaRPr lang="en-GB" dirty="0"/>
              </a:p>
            </p:txBody>
          </p:sp>
        </mc:Choice>
        <mc:Fallback xmlns="">
          <p:sp>
            <p:nvSpPr>
              <p:cNvPr id="21" name="TextBox 20">
                <a:extLst>
                  <a:ext uri="{FF2B5EF4-FFF2-40B4-BE49-F238E27FC236}">
                    <a16:creationId xmlns:a16="http://schemas.microsoft.com/office/drawing/2014/main" id="{4E022927-9F26-44CC-83C4-D7E7FE8ADCFC}"/>
                  </a:ext>
                </a:extLst>
              </p:cNvPr>
              <p:cNvSpPr txBox="1">
                <a:spLocks noRot="1" noChangeAspect="1" noMove="1" noResize="1" noEditPoints="1" noAdjustHandles="1" noChangeArrowheads="1" noChangeShapeType="1" noTextEdit="1"/>
              </p:cNvSpPr>
              <p:nvPr/>
            </p:nvSpPr>
            <p:spPr>
              <a:xfrm>
                <a:off x="5311200" y="4989317"/>
                <a:ext cx="1541218" cy="369332"/>
              </a:xfrm>
              <a:prstGeom prst="rect">
                <a:avLst/>
              </a:prstGeom>
              <a:blipFill>
                <a:blip r:embed="rId16"/>
                <a:stretch>
                  <a:fillRect/>
                </a:stretch>
              </a:blipFill>
            </p:spPr>
            <p:txBody>
              <a:bodyPr/>
              <a:lstStyle/>
              <a:p>
                <a:r>
                  <a:rPr lang="en-SE">
                    <a:noFill/>
                  </a:rPr>
                  <a:t> </a:t>
                </a:r>
              </a:p>
            </p:txBody>
          </p:sp>
        </mc:Fallback>
      </mc:AlternateContent>
      <p:pic>
        <p:nvPicPr>
          <p:cNvPr id="4" name="Picture 3">
            <a:extLst>
              <a:ext uri="{FF2B5EF4-FFF2-40B4-BE49-F238E27FC236}">
                <a16:creationId xmlns:a16="http://schemas.microsoft.com/office/drawing/2014/main" id="{7194C348-91B5-4641-A9CF-5EC253F216EC}"/>
              </a:ext>
            </a:extLst>
          </p:cNvPr>
          <p:cNvPicPr>
            <a:picLocks noChangeAspect="1"/>
          </p:cNvPicPr>
          <p:nvPr/>
        </p:nvPicPr>
        <p:blipFill>
          <a:blip r:embed="rId17"/>
          <a:stretch>
            <a:fillRect/>
          </a:stretch>
        </p:blipFill>
        <p:spPr>
          <a:xfrm flipH="1">
            <a:off x="8523009" y="3717751"/>
            <a:ext cx="292220" cy="846128"/>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91FA97E-1780-46FB-B128-F6318BBD5EB8}"/>
                  </a:ext>
                </a:extLst>
              </p:cNvPr>
              <p:cNvSpPr txBox="1"/>
              <p:nvPr/>
            </p:nvSpPr>
            <p:spPr>
              <a:xfrm>
                <a:off x="8997862" y="4052418"/>
                <a:ext cx="1541218"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𝑆</m:t>
                      </m:r>
                      <m:r>
                        <a:rPr lang="en-GB" b="0" i="1" smtClean="0">
                          <a:ln w="0"/>
                          <a:effectLst>
                            <a:outerShdw blurRad="38100" dist="19050" dir="2700000" algn="tl" rotWithShape="0">
                              <a:schemeClr val="dk1">
                                <a:alpha val="40000"/>
                              </a:schemeClr>
                            </a:outerShdw>
                          </a:effectLst>
                          <a:latin typeface="Cambria Math" panose="02040503050406030204" pitchFamily="18" charset="0"/>
                        </a:rPr>
                        <m:t>×1</m:t>
                      </m:r>
                    </m:oMath>
                  </m:oMathPara>
                </a14:m>
                <a:endParaRPr lang="en-GB" dirty="0"/>
              </a:p>
            </p:txBody>
          </p:sp>
        </mc:Choice>
        <mc:Fallback xmlns="">
          <p:sp>
            <p:nvSpPr>
              <p:cNvPr id="23" name="TextBox 22">
                <a:extLst>
                  <a:ext uri="{FF2B5EF4-FFF2-40B4-BE49-F238E27FC236}">
                    <a16:creationId xmlns:a16="http://schemas.microsoft.com/office/drawing/2014/main" id="{691FA97E-1780-46FB-B128-F6318BBD5EB8}"/>
                  </a:ext>
                </a:extLst>
              </p:cNvPr>
              <p:cNvSpPr txBox="1">
                <a:spLocks noRot="1" noChangeAspect="1" noMove="1" noResize="1" noEditPoints="1" noAdjustHandles="1" noChangeArrowheads="1" noChangeShapeType="1" noTextEdit="1"/>
              </p:cNvSpPr>
              <p:nvPr/>
            </p:nvSpPr>
            <p:spPr>
              <a:xfrm>
                <a:off x="8997862" y="4052418"/>
                <a:ext cx="1541218" cy="369332"/>
              </a:xfrm>
              <a:prstGeom prst="rect">
                <a:avLst/>
              </a:prstGeom>
              <a:blipFill>
                <a:blip r:embed="rId18"/>
                <a:stretch>
                  <a:fillRect/>
                </a:stretch>
              </a:blipFill>
            </p:spPr>
            <p:txBody>
              <a:bodyPr/>
              <a:lstStyle/>
              <a:p>
                <a:r>
                  <a:rPr lang="en-SE">
                    <a:noFill/>
                  </a:rPr>
                  <a:t> </a:t>
                </a:r>
              </a:p>
            </p:txBody>
          </p:sp>
        </mc:Fallback>
      </mc:AlternateContent>
      <p:pic>
        <p:nvPicPr>
          <p:cNvPr id="6" name="Picture 5">
            <a:extLst>
              <a:ext uri="{FF2B5EF4-FFF2-40B4-BE49-F238E27FC236}">
                <a16:creationId xmlns:a16="http://schemas.microsoft.com/office/drawing/2014/main" id="{08F768E2-EDA4-42A1-A594-CAF30AD6551C}"/>
              </a:ext>
            </a:extLst>
          </p:cNvPr>
          <p:cNvPicPr>
            <a:picLocks noChangeAspect="1"/>
          </p:cNvPicPr>
          <p:nvPr/>
        </p:nvPicPr>
        <p:blipFill>
          <a:blip r:embed="rId19"/>
          <a:stretch>
            <a:fillRect/>
          </a:stretch>
        </p:blipFill>
        <p:spPr>
          <a:xfrm>
            <a:off x="5684164" y="3330729"/>
            <a:ext cx="855658" cy="1645052"/>
          </a:xfrm>
          <a:prstGeom prst="rect">
            <a:avLst/>
          </a:prstGeom>
        </p:spPr>
      </p:pic>
      <p:sp>
        <p:nvSpPr>
          <p:cNvPr id="26" name="TextBox 25">
            <a:extLst>
              <a:ext uri="{FF2B5EF4-FFF2-40B4-BE49-F238E27FC236}">
                <a16:creationId xmlns:a16="http://schemas.microsoft.com/office/drawing/2014/main" id="{C0602ED0-CE9D-4AB8-A70D-A0F6FBB60C21}"/>
              </a:ext>
            </a:extLst>
          </p:cNvPr>
          <p:cNvSpPr txBox="1"/>
          <p:nvPr/>
        </p:nvSpPr>
        <p:spPr>
          <a:xfrm>
            <a:off x="4865341" y="5698743"/>
            <a:ext cx="2857936" cy="369332"/>
          </a:xfrm>
          <a:prstGeom prst="rect">
            <a:avLst/>
          </a:prstGeom>
          <a:noFill/>
        </p:spPr>
        <p:txBody>
          <a:bodyPr wrap="square">
            <a:spAutoFit/>
          </a:bodyPr>
          <a:lstStyle/>
          <a:p>
            <a:pPr algn="ctr"/>
            <a:r>
              <a:rPr lang="en-GB" sz="1800" dirty="0">
                <a:ln w="0"/>
                <a:effectLst>
                  <a:outerShdw blurRad="38100" dist="19050" dir="2700000" algn="tl" rotWithShape="0">
                    <a:schemeClr val="dk1">
                      <a:alpha val="40000"/>
                    </a:schemeClr>
                  </a:outerShdw>
                </a:effectLst>
              </a:rPr>
              <a:t>Undetermined system</a:t>
            </a:r>
            <a:endParaRPr lang="en-SE" dirty="0"/>
          </a:p>
        </p:txBody>
      </p:sp>
      <p:sp>
        <p:nvSpPr>
          <p:cNvPr id="27" name="TextBox 26">
            <a:extLst>
              <a:ext uri="{FF2B5EF4-FFF2-40B4-BE49-F238E27FC236}">
                <a16:creationId xmlns:a16="http://schemas.microsoft.com/office/drawing/2014/main" id="{771ADF66-0627-422F-9B02-923E80242184}"/>
              </a:ext>
            </a:extLst>
          </p:cNvPr>
          <p:cNvSpPr txBox="1"/>
          <p:nvPr/>
        </p:nvSpPr>
        <p:spPr>
          <a:xfrm>
            <a:off x="4775246" y="5698743"/>
            <a:ext cx="2857936" cy="369332"/>
          </a:xfrm>
          <a:prstGeom prst="rect">
            <a:avLst/>
          </a:prstGeom>
          <a:noFill/>
        </p:spPr>
        <p:txBody>
          <a:bodyPr wrap="square">
            <a:spAutoFit/>
          </a:bodyPr>
          <a:lstStyle/>
          <a:p>
            <a:pPr algn="ctr"/>
            <a:r>
              <a:rPr lang="en-GB" sz="1800" dirty="0">
                <a:ln w="0"/>
                <a:effectLst>
                  <a:outerShdw blurRad="38100" dist="19050" dir="2700000" algn="tl" rotWithShape="0">
                    <a:schemeClr val="dk1">
                      <a:alpha val="40000"/>
                    </a:schemeClr>
                  </a:outerShdw>
                </a:effectLst>
              </a:rPr>
              <a:t>Overdetermined system</a:t>
            </a:r>
            <a:endParaRPr lang="en-SE" dirty="0"/>
          </a:p>
        </p:txBody>
      </p:sp>
    </p:spTree>
    <p:extLst>
      <p:ext uri="{BB962C8B-B14F-4D97-AF65-F5344CB8AC3E}">
        <p14:creationId xmlns:p14="http://schemas.microsoft.com/office/powerpoint/2010/main" val="303651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5" grpId="1" animBg="1"/>
      <p:bldP spid="49" grpId="0" animBg="1"/>
      <p:bldP spid="50" grpId="0" animBg="1"/>
      <p:bldP spid="51" grpId="0" animBg="1"/>
      <p:bldP spid="52" grpId="0" animBg="1"/>
      <p:bldP spid="53" grpId="0" animBg="1"/>
      <p:bldP spid="53" grpId="1" animBg="1"/>
      <p:bldP spid="54" grpId="0" animBg="1"/>
      <p:bldP spid="21" grpId="0" animBg="1"/>
      <p:bldP spid="23" grpId="0" animBg="1"/>
      <p:bldP spid="26" grpId="0"/>
      <p:bldP spid="26" grpId="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3935146"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a:t>
            </a:r>
            <a:endParaRPr lang="en-US" sz="8000" b="1"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AB51A0E-98E6-4F30-8496-C7967FA85174}"/>
                  </a:ext>
                </a:extLst>
              </p:cNvPr>
              <p:cNvSpPr>
                <a:spLocks noGrp="1"/>
              </p:cNvSpPr>
              <p:nvPr>
                <p:ph idx="1"/>
              </p:nvPr>
            </p:nvSpPr>
            <p:spPr>
              <a:xfrm>
                <a:off x="621627" y="788351"/>
                <a:ext cx="10515600" cy="4351338"/>
              </a:xfrm>
            </p:spPr>
            <p:txBody>
              <a:bodyPr/>
              <a:lstStyle/>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Overdetermined</a:t>
                </a:r>
                <a:r>
                  <a:rPr lang="en-GB" dirty="0"/>
                  <a:t> </a:t>
                </a:r>
                <a:r>
                  <a:rPr lang="en-GB" sz="2400" dirty="0">
                    <a:ln w="0"/>
                    <a:effectLst>
                      <a:outerShdw blurRad="38100" dist="19050" dir="2700000" algn="tl" rotWithShape="0">
                        <a:schemeClr val="dk1">
                          <a:alpha val="40000"/>
                        </a:schemeClr>
                      </a:outerShdw>
                    </a:effectLst>
                  </a:rPr>
                  <a:t>system</a:t>
                </a:r>
              </a:p>
              <a:p>
                <a:pPr lvl="1">
                  <a:buFont typeface="Wingdings" panose="05000000000000000000" pitchFamily="2" charset="2"/>
                  <a:buChar char="ü"/>
                </a:pPr>
                <a:r>
                  <a:rPr lang="en-GB" dirty="0">
                    <a:ln w="0"/>
                    <a:effectLst>
                      <a:outerShdw blurRad="38100" dist="19050" dir="2700000" algn="tl" rotWithShape="0">
                        <a:schemeClr val="dk1">
                          <a:alpha val="40000"/>
                        </a:schemeClr>
                      </a:outerShdw>
                    </a:effectLst>
                  </a:rPr>
                  <a:t>e.g., Gaussian elimination if </a:t>
                </a:r>
                <a14:m>
                  <m:oMath xmlns:m="http://schemas.openxmlformats.org/officeDocument/2006/math">
                    <m:r>
                      <m:rPr>
                        <m:sty m:val="p"/>
                      </m:rPr>
                      <a:rPr lang="en-GB" b="0" i="0" smtClean="0">
                        <a:latin typeface="Cambria Math" panose="02040503050406030204" pitchFamily="18" charset="0"/>
                      </a:rPr>
                      <m:t>rank</m:t>
                    </m:r>
                    <m:d>
                      <m:dPr>
                        <m:ctrlPr>
                          <a:rPr lang="en-GB" b="0" i="1" smtClean="0">
                            <a:latin typeface="Cambria Math" panose="02040503050406030204" pitchFamily="18" charset="0"/>
                          </a:rPr>
                        </m:ctrlPr>
                      </m:dPr>
                      <m:e>
                        <m:r>
                          <a:rPr lang="en-GB" b="1" i="0" smtClean="0">
                            <a:latin typeface="Cambria Math" panose="02040503050406030204" pitchFamily="18" charset="0"/>
                          </a:rPr>
                          <m:t>𝐀</m:t>
                        </m:r>
                      </m:e>
                    </m:d>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min</m:t>
                        </m:r>
                      </m:fName>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𝑀</m:t>
                            </m:r>
                            <m:r>
                              <a:rPr lang="en-GB" b="0" i="1" smtClean="0">
                                <a:latin typeface="Cambria Math" panose="02040503050406030204" pitchFamily="18" charset="0"/>
                              </a:rPr>
                              <m:t>,</m:t>
                            </m:r>
                            <m:r>
                              <a:rPr lang="en-GB" b="0" i="1" smtClean="0">
                                <a:latin typeface="Cambria Math" panose="02040503050406030204" pitchFamily="18" charset="0"/>
                              </a:rPr>
                              <m:t>𝑁</m:t>
                            </m:r>
                          </m:e>
                        </m:d>
                      </m:e>
                    </m:func>
                  </m:oMath>
                </a14:m>
                <a:r>
                  <a:rPr lang="en-GB" dirty="0">
                    <a:ln w="0"/>
                    <a:effectLst>
                      <a:outerShdw blurRad="38100" dist="19050" dir="2700000" algn="tl" rotWithShape="0">
                        <a:schemeClr val="dk1">
                          <a:alpha val="40000"/>
                        </a:schemeClr>
                      </a:outerShdw>
                    </a:effectLst>
                  </a:rPr>
                  <a:t>, i.e., full rank</a:t>
                </a:r>
              </a:p>
              <a:p>
                <a:pPr lvl="1">
                  <a:buFont typeface="Wingdings" panose="05000000000000000000" pitchFamily="2" charset="2"/>
                  <a:buChar char="ü"/>
                </a:pPr>
                <a:r>
                  <a:rPr lang="en-GB" dirty="0">
                    <a:ln w="0"/>
                    <a:effectLst>
                      <a:outerShdw blurRad="38100" dist="19050" dir="2700000" algn="tl" rotWithShape="0">
                        <a:schemeClr val="dk1">
                          <a:alpha val="40000"/>
                        </a:schemeClr>
                      </a:outerShdw>
                    </a:effectLst>
                  </a:rPr>
                  <a:t>Least square </a:t>
                </a:r>
                <a14:m>
                  <m:oMath xmlns:m="http://schemas.openxmlformats.org/officeDocument/2006/math">
                    <m:acc>
                      <m:accPr>
                        <m: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accPr>
                      <m:e>
                        <m:r>
                          <a:rPr lang="en-GB" b="1">
                            <a:ln w="0"/>
                            <a:effectLst>
                              <a:outerShdw blurRad="38100" dist="19050" dir="2700000" algn="tl" rotWithShape="0">
                                <a:schemeClr val="dk1">
                                  <a:alpha val="40000"/>
                                </a:schemeClr>
                              </a:outerShdw>
                            </a:effectLst>
                            <a:latin typeface="Cambria Math" panose="02040503050406030204" pitchFamily="18" charset="0"/>
                          </a:rPr>
                          <m:t>𝐱</m:t>
                        </m:r>
                      </m:e>
                    </m:acc>
                    <m:r>
                      <a:rPr lang="en-GB" b="1"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a:ln w="0"/>
                                <a:effectLst>
                                  <a:outerShdw blurRad="38100" dist="19050" dir="2700000" algn="tl" rotWithShape="0">
                                    <a:schemeClr val="dk1">
                                      <a:alpha val="40000"/>
                                    </a:schemeClr>
                                  </a:outerShdw>
                                </a:effectLst>
                                <a:latin typeface="Cambria Math" panose="02040503050406030204" pitchFamily="18" charset="0"/>
                              </a:rPr>
                              <m:t>arg</m:t>
                            </m:r>
                            <m:r>
                              <a:rPr lang="en-GB">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a:ln w="0"/>
                                <a:effectLst>
                                  <a:outerShdw blurRad="38100" dist="19050" dir="2700000" algn="tl" rotWithShape="0">
                                    <a:schemeClr val="dk1">
                                      <a:alpha val="40000"/>
                                    </a:schemeClr>
                                  </a:outerShdw>
                                </a:effectLst>
                                <a:latin typeface="Cambria Math" panose="02040503050406030204" pitchFamily="18" charset="0"/>
                              </a:rPr>
                              <m:t>min</m:t>
                            </m:r>
                          </m:e>
                          <m:lim>
                            <m:r>
                              <a:rPr lang="en-GB" b="1">
                                <a:ln w="0"/>
                                <a:effectLst>
                                  <a:outerShdw blurRad="38100" dist="19050" dir="2700000" algn="tl" rotWithShape="0">
                                    <a:schemeClr val="dk1">
                                      <a:alpha val="40000"/>
                                    </a:schemeClr>
                                  </a:outerShdw>
                                </a:effectLst>
                                <a:latin typeface="Cambria Math" panose="02040503050406030204" pitchFamily="18" charset="0"/>
                              </a:rPr>
                              <m:t>𝐱</m:t>
                            </m:r>
                          </m:lim>
                        </m:limLow>
                      </m:fName>
                      <m:e>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a:ln w="0"/>
                                    <a:effectLst>
                                      <a:outerShdw blurRad="38100" dist="19050" dir="2700000" algn="tl" rotWithShape="0">
                                        <a:schemeClr val="dk1">
                                          <a:alpha val="40000"/>
                                        </a:schemeClr>
                                      </a:outerShdw>
                                    </a:effectLst>
                                    <a:latin typeface="Cambria Math" panose="02040503050406030204" pitchFamily="18" charset="0"/>
                                  </a:rPr>
                                  <m:t>𝐲</m:t>
                                </m:r>
                                <m:r>
                                  <a:rPr lang="en-GB" b="1" i="0" smtClean="0">
                                    <a:ln w="0"/>
                                    <a:effectLst>
                                      <a:outerShdw blurRad="38100" dist="19050" dir="2700000" algn="tl" rotWithShape="0">
                                        <a:schemeClr val="dk1">
                                          <a:alpha val="40000"/>
                                        </a:schemeClr>
                                      </a:outerShdw>
                                    </a:effectLst>
                                    <a:latin typeface="Cambria Math" panose="02040503050406030204" pitchFamily="18" charset="0"/>
                                  </a:rPr>
                                  <m:t>−</m:t>
                                </m:r>
                                <m:r>
                                  <a:rPr lang="en-GB"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b="0" i="1" smtClean="0">
                                <a:ln w="0"/>
                                <a:effectLst>
                                  <a:outerShdw blurRad="38100" dist="19050" dir="2700000" algn="tl" rotWithShape="0">
                                    <a:schemeClr val="dk1">
                                      <a:alpha val="40000"/>
                                    </a:schemeClr>
                                  </a:outerShdw>
                                </a:effectLst>
                                <a:latin typeface="Cambria Math" panose="02040503050406030204" pitchFamily="18" charset="0"/>
                              </a:rPr>
                              <m:t>2</m:t>
                            </m:r>
                          </m:sub>
                        </m:sSub>
                      </m:e>
                    </m:func>
                  </m:oMath>
                </a14:m>
                <a:r>
                  <a:rPr lang="en-GB" dirty="0"/>
                  <a:t> </a:t>
                </a:r>
                <a:r>
                  <a:rPr lang="en-GB" dirty="0">
                    <a:ln w="0"/>
                    <a:effectLst>
                      <a:outerShdw blurRad="38100" dist="19050" dir="2700000" algn="tl" rotWithShape="0">
                        <a:schemeClr val="dk1">
                          <a:alpha val="40000"/>
                        </a:schemeClr>
                      </a:outerShdw>
                    </a:effectLst>
                  </a:rPr>
                  <a:t>if not full rank</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Underdetermined system</a:t>
                </a:r>
              </a:p>
              <a:p>
                <a:pPr lvl="1" algn="just">
                  <a:buFont typeface="Wingdings" panose="05000000000000000000" pitchFamily="2" charset="2"/>
                  <a:buChar char="ü"/>
                </a:pPr>
                <a14:m>
                  <m:oMath xmlns:m="http://schemas.openxmlformats.org/officeDocument/2006/math">
                    <m:acc>
                      <m:accPr>
                        <m: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accPr>
                      <m:e>
                        <m:r>
                          <a:rPr lang="en-GB" b="1">
                            <a:ln w="0"/>
                            <a:effectLst>
                              <a:outerShdw blurRad="38100" dist="19050" dir="2700000" algn="tl" rotWithShape="0">
                                <a:schemeClr val="dk1">
                                  <a:alpha val="40000"/>
                                </a:schemeClr>
                              </a:outerShdw>
                            </a:effectLst>
                            <a:latin typeface="Cambria Math" panose="02040503050406030204" pitchFamily="18" charset="0"/>
                          </a:rPr>
                          <m:t>𝐱</m:t>
                        </m:r>
                      </m:e>
                    </m:acc>
                    <m:r>
                      <a:rPr lang="en-GB" b="1"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a:ln w="0"/>
                                <a:effectLst>
                                  <a:outerShdw blurRad="38100" dist="19050" dir="2700000" algn="tl" rotWithShape="0">
                                    <a:schemeClr val="dk1">
                                      <a:alpha val="40000"/>
                                    </a:schemeClr>
                                  </a:outerShdw>
                                </a:effectLst>
                                <a:latin typeface="Cambria Math" panose="02040503050406030204" pitchFamily="18" charset="0"/>
                              </a:rPr>
                              <m:t>arg</m:t>
                            </m:r>
                            <m:r>
                              <a:rPr lang="en-GB">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a:ln w="0"/>
                                <a:effectLst>
                                  <a:outerShdw blurRad="38100" dist="19050" dir="2700000" algn="tl" rotWithShape="0">
                                    <a:schemeClr val="dk1">
                                      <a:alpha val="40000"/>
                                    </a:schemeClr>
                                  </a:outerShdw>
                                </a:effectLst>
                                <a:latin typeface="Cambria Math" panose="02040503050406030204" pitchFamily="18" charset="0"/>
                              </a:rPr>
                              <m:t>min</m:t>
                            </m:r>
                          </m:e>
                          <m:lim>
                            <m:r>
                              <a:rPr lang="en-GB" b="1">
                                <a:ln w="0"/>
                                <a:effectLst>
                                  <a:outerShdw blurRad="38100" dist="19050" dir="2700000" algn="tl" rotWithShape="0">
                                    <a:schemeClr val="dk1">
                                      <a:alpha val="40000"/>
                                    </a:schemeClr>
                                  </a:outerShdw>
                                </a:effectLst>
                                <a:latin typeface="Cambria Math" panose="02040503050406030204" pitchFamily="18" charset="0"/>
                              </a:rPr>
                              <m:t>𝐱</m:t>
                            </m:r>
                          </m:lim>
                        </m:limLow>
                      </m:fName>
                      <m:e>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b="0" i="1" smtClean="0">
                                <a:ln w="0"/>
                                <a:effectLst>
                                  <a:outerShdw blurRad="38100" dist="19050" dir="2700000" algn="tl" rotWithShape="0">
                                    <a:schemeClr val="dk1">
                                      <a:alpha val="40000"/>
                                    </a:schemeClr>
                                  </a:outerShdw>
                                </a:effectLst>
                                <a:latin typeface="Cambria Math" panose="02040503050406030204" pitchFamily="18" charset="0"/>
                              </a:rPr>
                              <m:t>2</m:t>
                            </m:r>
                          </m:sub>
                        </m:sSub>
                      </m:e>
                    </m:func>
                    <m:r>
                      <m:rPr>
                        <m:nor/>
                      </m:rPr>
                      <a:rPr lang="en-GB" dirty="0">
                        <a:ln w="0"/>
                        <a:effectLst>
                          <a:outerShdw blurRad="38100" dist="19050" dir="2700000" algn="tl" rotWithShape="0">
                            <a:schemeClr val="dk1">
                              <a:alpha val="40000"/>
                            </a:schemeClr>
                          </a:outerShdw>
                        </a:effectLst>
                      </a:rPr>
                      <m:t>s</m:t>
                    </m:r>
                    <m:r>
                      <m:rPr>
                        <m:nor/>
                      </m:rPr>
                      <a:rPr lang="en-GB" dirty="0">
                        <a:ln w="0"/>
                        <a:effectLst>
                          <a:outerShdw blurRad="38100" dist="19050" dir="2700000" algn="tl" rotWithShape="0">
                            <a:schemeClr val="dk1">
                              <a:alpha val="40000"/>
                            </a:schemeClr>
                          </a:outerShdw>
                        </a:effectLst>
                      </a:rPr>
                      <m:t>.</m:t>
                    </m:r>
                    <m:r>
                      <m:rPr>
                        <m:nor/>
                      </m:rPr>
                      <a:rPr lang="en-GB" dirty="0">
                        <a:ln w="0"/>
                        <a:effectLst>
                          <a:outerShdw blurRad="38100" dist="19050" dir="2700000" algn="tl" rotWithShape="0">
                            <a:schemeClr val="dk1">
                              <a:alpha val="40000"/>
                            </a:schemeClr>
                          </a:outerShdw>
                        </a:effectLst>
                      </a:rPr>
                      <m:t>t</m:t>
                    </m:r>
                    <m:r>
                      <m:rPr>
                        <m:nor/>
                      </m:rPr>
                      <a:rPr lang="en-GB" dirty="0">
                        <a:ln w="0"/>
                        <a:effectLst>
                          <a:outerShdw blurRad="38100" dist="19050" dir="2700000" algn="tl" rotWithShape="0">
                            <a:schemeClr val="dk1">
                              <a:alpha val="40000"/>
                            </a:schemeClr>
                          </a:outerShdw>
                        </a:effectLst>
                      </a:rPr>
                      <m:t>. </m:t>
                    </m:r>
                    <m:r>
                      <a:rPr lang="en-GB" b="1">
                        <a:ln w="0"/>
                        <a:effectLst>
                          <a:outerShdw blurRad="38100" dist="19050" dir="2700000" algn="tl" rotWithShape="0">
                            <a:schemeClr val="dk1">
                              <a:alpha val="40000"/>
                            </a:schemeClr>
                          </a:outerShdw>
                        </a:effectLst>
                        <a:latin typeface="Cambria Math" panose="02040503050406030204" pitchFamily="18" charset="0"/>
                      </a:rPr>
                      <m:t>𝐲</m:t>
                    </m:r>
                    <m:r>
                      <a:rPr lang="en-GB" i="1">
                        <a:ln w="0"/>
                        <a:effectLst>
                          <a:outerShdw blurRad="38100" dist="19050" dir="2700000" algn="tl" rotWithShape="0">
                            <a:schemeClr val="dk1">
                              <a:alpha val="40000"/>
                            </a:schemeClr>
                          </a:outerShdw>
                        </a:effectLst>
                        <a:latin typeface="Cambria Math" panose="02040503050406030204" pitchFamily="18" charset="0"/>
                      </a:rPr>
                      <m:t>=</m:t>
                    </m:r>
                    <m:r>
                      <a:rPr lang="en-GB" b="1">
                        <a:ln w="0"/>
                        <a:effectLst>
                          <a:outerShdw blurRad="38100" dist="19050" dir="2700000" algn="tl" rotWithShape="0">
                            <a:schemeClr val="dk1">
                              <a:alpha val="40000"/>
                            </a:schemeClr>
                          </a:outerShdw>
                        </a:effectLst>
                        <a:latin typeface="Cambria Math" panose="02040503050406030204" pitchFamily="18" charset="0"/>
                      </a:rPr>
                      <m:t>𝐀𝐱</m:t>
                    </m:r>
                  </m:oMath>
                </a14:m>
                <a:endParaRPr lang="en-GB" dirty="0"/>
              </a:p>
              <a:p>
                <a:pPr lvl="1">
                  <a:buFont typeface="Wingdings" panose="05000000000000000000" pitchFamily="2" charset="2"/>
                  <a:buChar char="ü"/>
                </a:pPr>
                <a14:m>
                  <m:oMath xmlns:m="http://schemas.openxmlformats.org/officeDocument/2006/math">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i="1">
                            <a:ln w="0"/>
                            <a:effectLst>
                              <a:outerShdw blurRad="38100" dist="19050" dir="2700000" algn="tl" rotWithShape="0">
                                <a:schemeClr val="dk1">
                                  <a:alpha val="40000"/>
                                </a:schemeClr>
                              </a:outerShdw>
                            </a:effectLst>
                            <a:latin typeface="Cambria Math" panose="02040503050406030204" pitchFamily="18" charset="0"/>
                          </a:rPr>
                          <m:t>𝑝</m:t>
                        </m:r>
                      </m:sub>
                    </m:sSub>
                  </m:oMath>
                </a14:m>
                <a:r>
                  <a:rPr lang="en-US" dirty="0"/>
                  <a:t>: </a:t>
                </a:r>
                <a14:m>
                  <m:oMath xmlns:m="http://schemas.openxmlformats.org/officeDocument/2006/math">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𝑝</m:t>
                    </m:r>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or</m:t>
                    </m:r>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sSub>
                      <m:sSubPr>
                        <m:ctrlP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𝑝</m:t>
                        </m:r>
                      </m:sub>
                    </m:sSub>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dirty="0"/>
                  <a:t>norm, </a:t>
                </a:r>
                <a14:m>
                  <m:oMath xmlns:m="http://schemas.openxmlformats.org/officeDocument/2006/math">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i="1">
                            <a:ln w="0"/>
                            <a:effectLst>
                              <a:outerShdw blurRad="38100" dist="19050" dir="2700000" algn="tl" rotWithShape="0">
                                <a:schemeClr val="dk1">
                                  <a:alpha val="40000"/>
                                </a:schemeClr>
                              </a:outerShdw>
                            </a:effectLst>
                            <a:latin typeface="Cambria Math" panose="02040503050406030204" pitchFamily="18" charset="0"/>
                          </a:rPr>
                          <m:t>𝑝</m:t>
                        </m:r>
                      </m:sub>
                    </m:sSub>
                    <m:r>
                      <a:rPr lang="en-GB" i="1">
                        <a:latin typeface="Cambria Math" panose="02040503050406030204" pitchFamily="18" charset="0"/>
                      </a:rPr>
                      <m:t>=</m:t>
                    </m:r>
                    <m:sSup>
                      <m:sSupPr>
                        <m:ctrlPr>
                          <a:rPr lang="en-GB" i="1">
                            <a:latin typeface="Cambria Math" panose="02040503050406030204" pitchFamily="18" charset="0"/>
                          </a:rPr>
                        </m:ctrlPr>
                      </m:sSupPr>
                      <m:e>
                        <m:d>
                          <m:dPr>
                            <m:ctrlPr>
                              <a:rPr lang="en-GB" i="1">
                                <a:latin typeface="Cambria Math" panose="02040503050406030204" pitchFamily="18" charset="0"/>
                              </a:rPr>
                            </m:ctrlPr>
                          </m:dPr>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e>
                                </m:d>
                              </m:e>
                              <m:sup>
                                <m:r>
                                  <a:rPr lang="en-GB" i="1">
                                    <a:latin typeface="Cambria Math" panose="02040503050406030204" pitchFamily="18" charset="0"/>
                                  </a:rPr>
                                  <m:t>𝑝</m:t>
                                </m:r>
                              </m:sup>
                            </m:sSup>
                            <m:r>
                              <a:rPr lang="en-GB"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𝑁</m:t>
                                        </m:r>
                                      </m:sub>
                                    </m:sSub>
                                  </m:e>
                                </m:d>
                              </m:e>
                              <m:sup>
                                <m:r>
                                  <a:rPr lang="en-GB" i="1">
                                    <a:latin typeface="Cambria Math" panose="02040503050406030204" pitchFamily="18" charset="0"/>
                                  </a:rPr>
                                  <m:t>𝑝</m:t>
                                </m:r>
                              </m:sup>
                            </m:sSup>
                          </m:e>
                        </m:d>
                      </m:e>
                      <m:sup>
                        <m:r>
                          <a:rPr lang="en-GB" i="1">
                            <a:latin typeface="Cambria Math" panose="02040503050406030204" pitchFamily="18" charset="0"/>
                          </a:rPr>
                          <m:t>1/</m:t>
                        </m:r>
                        <m:r>
                          <a:rPr lang="en-GB" i="1">
                            <a:latin typeface="Cambria Math" panose="02040503050406030204" pitchFamily="18" charset="0"/>
                          </a:rPr>
                          <m:t>𝑝</m:t>
                        </m:r>
                      </m:sup>
                    </m:sSup>
                  </m:oMath>
                </a14:m>
                <a:endParaRPr lang="en-GB" dirty="0">
                  <a:ln w="0"/>
                  <a:effectLst>
                    <a:outerShdw blurRad="38100" dist="19050" dir="2700000" algn="tl" rotWithShape="0">
                      <a:schemeClr val="dk1">
                        <a:alpha val="40000"/>
                      </a:schemeClr>
                    </a:outerShdw>
                  </a:effectLst>
                </a:endParaRPr>
              </a:p>
              <a:p>
                <a:pPr marL="800100" lvl="2" indent="-342900" algn="just">
                  <a:spcBef>
                    <a:spcPts val="1000"/>
                  </a:spcBef>
                  <a:buFont typeface="Wingdings" panose="05000000000000000000" pitchFamily="2" charset="2"/>
                  <a:buChar char="ü"/>
                </a:pPr>
                <a:r>
                  <a:rPr lang="en-GB" dirty="0">
                    <a:ln w="0"/>
                    <a:effectLst>
                      <a:outerShdw blurRad="38100" dist="19050" dir="2700000" algn="tl" rotWithShape="0">
                        <a:schemeClr val="dk1">
                          <a:alpha val="40000"/>
                        </a:schemeClr>
                      </a:outerShdw>
                    </a:effectLst>
                  </a:rPr>
                  <a:t>Cannot guarantee full recovery</a:t>
                </a:r>
              </a:p>
              <a:p>
                <a:pPr marL="228600" lvl="1" algn="just">
                  <a:spcBef>
                    <a:spcPts val="1000"/>
                  </a:spcBef>
                  <a:buFont typeface="Wingdings" panose="05000000000000000000" pitchFamily="2" charset="2"/>
                  <a:buChar char="§"/>
                </a:pPr>
                <a:r>
                  <a:rPr lang="en-GB" dirty="0">
                    <a:ln w="0"/>
                    <a:effectLst>
                      <a:outerShdw blurRad="38100" dist="19050" dir="2700000" algn="tl" rotWithShape="0">
                        <a:schemeClr val="dk1">
                          <a:alpha val="40000"/>
                        </a:schemeClr>
                      </a:outerShdw>
                    </a:effectLst>
                  </a:rPr>
                  <a:t>Sparsity helps</a:t>
                </a:r>
              </a:p>
              <a:p>
                <a:pPr lvl="1">
                  <a:buFont typeface="Wingdings" panose="05000000000000000000" pitchFamily="2" charset="2"/>
                  <a:buChar char="§"/>
                </a:pPr>
                <a:endParaRPr lang="en-US" dirty="0"/>
              </a:p>
              <a:p>
                <a:pPr lvl="1" algn="just">
                  <a:buFont typeface="Wingdings" panose="05000000000000000000" pitchFamily="2" charset="2"/>
                  <a:buChar char="§"/>
                </a:pPr>
                <a:endParaRPr lang="en-GB" dirty="0"/>
              </a:p>
              <a:p>
                <a:pPr algn="just">
                  <a:buFont typeface="Wingdings" panose="05000000000000000000" pitchFamily="2" charset="2"/>
                  <a:buChar char="§"/>
                </a:pPr>
                <a:endParaRPr lang="en-GB" dirty="0"/>
              </a:p>
              <a:p>
                <a:pPr>
                  <a:buFont typeface="Wingdings" panose="05000000000000000000" pitchFamily="2" charset="2"/>
                  <a:buChar char="§"/>
                </a:pPr>
                <a:endParaRPr lang="en-GB" dirty="0"/>
              </a:p>
              <a:p>
                <a:endParaRPr lang="en-GB" dirty="0"/>
              </a:p>
              <a:p>
                <a:endParaRPr lang="en-US" dirty="0"/>
              </a:p>
            </p:txBody>
          </p:sp>
        </mc:Choice>
        <mc:Fallback xmlns="">
          <p:sp>
            <p:nvSpPr>
              <p:cNvPr id="4" name="Content Placeholder 3">
                <a:extLst>
                  <a:ext uri="{FF2B5EF4-FFF2-40B4-BE49-F238E27FC236}">
                    <a16:creationId xmlns:a16="http://schemas.microsoft.com/office/drawing/2014/main" id="{AAB51A0E-98E6-4F30-8496-C7967FA85174}"/>
                  </a:ext>
                </a:extLst>
              </p:cNvPr>
              <p:cNvSpPr>
                <a:spLocks noGrp="1" noRot="1" noChangeAspect="1" noMove="1" noResize="1" noEditPoints="1" noAdjustHandles="1" noChangeArrowheads="1" noChangeShapeType="1" noTextEdit="1"/>
              </p:cNvSpPr>
              <p:nvPr>
                <p:ph idx="1"/>
              </p:nvPr>
            </p:nvSpPr>
            <p:spPr>
              <a:xfrm>
                <a:off x="621627" y="788351"/>
                <a:ext cx="10515600" cy="4351338"/>
              </a:xfrm>
              <a:blipFill>
                <a:blip r:embed="rId3"/>
                <a:stretch>
                  <a:fillRect l="-928" t="-1261"/>
                </a:stretch>
              </a:blipFill>
            </p:spPr>
            <p:txBody>
              <a:bodyPr/>
              <a:lstStyle/>
              <a:p>
                <a:r>
                  <a:rPr lang="en-SE">
                    <a:noFill/>
                  </a:rPr>
                  <a:t> </a:t>
                </a:r>
              </a:p>
            </p:txBody>
          </p:sp>
        </mc:Fallback>
      </mc:AlternateContent>
      <p:sp>
        <p:nvSpPr>
          <p:cNvPr id="10" name="TextBox 9">
            <a:extLst>
              <a:ext uri="{FF2B5EF4-FFF2-40B4-BE49-F238E27FC236}">
                <a16:creationId xmlns:a16="http://schemas.microsoft.com/office/drawing/2014/main" id="{BA5B2EA7-9155-4AE2-933B-EB3785127621}"/>
              </a:ext>
            </a:extLst>
          </p:cNvPr>
          <p:cNvSpPr txBox="1"/>
          <p:nvPr/>
        </p:nvSpPr>
        <p:spPr>
          <a:xfrm>
            <a:off x="12823749" y="4728152"/>
            <a:ext cx="11311721" cy="369332"/>
          </a:xfrm>
          <a:prstGeom prst="rect">
            <a:avLst/>
          </a:prstGeom>
          <a:noFill/>
        </p:spPr>
        <p:txBody>
          <a:bodyPr wrap="square" rtlCol="0">
            <a:spAutoFit/>
          </a:bodyPr>
          <a:lstStyle/>
          <a:p>
            <a:endParaRPr lang="en-GB" dirty="0">
              <a:ln w="0"/>
              <a:effectLst>
                <a:outerShdw blurRad="38100" dist="19050" dir="2700000" algn="tl" rotWithShape="0">
                  <a:schemeClr val="dk1">
                    <a:alpha val="40000"/>
                  </a:schemeClr>
                </a:outerShdw>
              </a:effectLst>
            </a:endParaRPr>
          </a:p>
        </p:txBody>
      </p:sp>
      <p:sp>
        <p:nvSpPr>
          <p:cNvPr id="11" name="Slide Number Placeholder 10">
            <a:extLst>
              <a:ext uri="{FF2B5EF4-FFF2-40B4-BE49-F238E27FC236}">
                <a16:creationId xmlns:a16="http://schemas.microsoft.com/office/drawing/2014/main" id="{F4DA2647-12DF-4500-AD54-35173BE8A3D0}"/>
              </a:ext>
            </a:extLst>
          </p:cNvPr>
          <p:cNvSpPr>
            <a:spLocks noGrp="1"/>
          </p:cNvSpPr>
          <p:nvPr>
            <p:ph type="sldNum" sz="quarter" idx="12"/>
          </p:nvPr>
        </p:nvSpPr>
        <p:spPr/>
        <p:txBody>
          <a:bodyPr/>
          <a:lstStyle/>
          <a:p>
            <a:fld id="{96C155CA-F9E4-4B7B-8778-BBE3591DE223}" type="slidenum">
              <a:rPr lang="en-US" smtClean="0"/>
              <a:t>36</a:t>
            </a:fld>
            <a:endParaRPr lang="en-US"/>
          </a:p>
        </p:txBody>
      </p:sp>
    </p:spTree>
    <p:extLst>
      <p:ext uri="{BB962C8B-B14F-4D97-AF65-F5344CB8AC3E}">
        <p14:creationId xmlns:p14="http://schemas.microsoft.com/office/powerpoint/2010/main" val="6711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02326"/>
              </a:xfrm>
            </p:spPr>
            <p:txBody>
              <a:bodyPr>
                <a:normAutofit fontScale="92500" lnSpcReduction="10000"/>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CS steps: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b="1" dirty="0">
                  <a:ln w="0"/>
                  <a:effectLst>
                    <a:outerShdw blurRad="38100" dist="19050" dir="2700000" algn="tl" rotWithShape="0">
                      <a:schemeClr val="dk1">
                        <a:alpha val="40000"/>
                      </a:schemeClr>
                    </a:outerShdw>
                  </a:effectLst>
                  <a:latin typeface="Cambria Math" panose="02040503050406030204" pitchFamily="18" charset="0"/>
                </a:endParaRPr>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1</a:t>
                </a:r>
                <a:r>
                  <a:rPr lang="en-GB" sz="2400" baseline="30000" dirty="0">
                    <a:ln w="0"/>
                    <a:effectLst>
                      <a:outerShdw blurRad="38100" dist="19050" dir="2700000" algn="tl" rotWithShape="0">
                        <a:schemeClr val="dk1">
                          <a:alpha val="40000"/>
                        </a:schemeClr>
                      </a:outerShdw>
                    </a:effectLst>
                    <a:latin typeface="Cambria Math" panose="02040503050406030204" pitchFamily="18" charset="0"/>
                  </a:rPr>
                  <a:t>st</a:t>
                </a:r>
                <a:r>
                  <a:rPr lang="en-GB" sz="2400" dirty="0">
                    <a:ln w="0"/>
                    <a:effectLst>
                      <a:outerShdw blurRad="38100" dist="19050" dir="2700000" algn="tl" rotWithShape="0">
                        <a:schemeClr val="dk1">
                          <a:alpha val="40000"/>
                        </a:schemeClr>
                      </a:outerShdw>
                    </a:effectLst>
                    <a:latin typeface="Cambria Math" panose="02040503050406030204" pitchFamily="18" charset="0"/>
                  </a:rPr>
                  <a:t> step: Sparse representation</a:t>
                </a:r>
              </a:p>
              <a:p>
                <a:pPr marL="0" indent="0" algn="just">
                  <a:buNone/>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𝐡</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l-GR"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oMath>
                </a14:m>
                <a:r>
                  <a:rPr lang="en-GB" sz="2400" dirty="0">
                    <a:ln w="0"/>
                    <a:effectLst>
                      <a:outerShdw blurRad="38100" dist="19050" dir="2700000" algn="tl" rotWithShape="0">
                        <a:schemeClr val="dk1">
                          <a:alpha val="40000"/>
                        </a:schemeClr>
                      </a:outerShdw>
                    </a:effectLst>
                  </a:rPr>
                  <a:t>, </a:t>
                </a:r>
                <a14:m>
                  <m:oMath xmlns:m="http://schemas.openxmlformats.org/officeDocument/2006/math">
                    <m:r>
                      <a:rPr lang="el-GR"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oMath>
                </a14:m>
                <a:r>
                  <a:rPr lang="en-GB" sz="2400" dirty="0">
                    <a:ln w="0"/>
                    <a:effectLst>
                      <a:outerShdw blurRad="38100" dist="19050" dir="2700000" algn="tl" rotWithShape="0">
                        <a:schemeClr val="dk1">
                          <a:alpha val="40000"/>
                        </a:schemeClr>
                      </a:outerShdw>
                    </a:effectLst>
                  </a:rPr>
                  <a:t>:</a:t>
                </a:r>
                <a:r>
                  <a:rPr lang="en-GB" sz="2400" b="1" dirty="0">
                    <a:ln w="0"/>
                    <a:effectLst>
                      <a:outerShdw blurRad="38100" dist="19050" dir="2700000" algn="tl" rotWithShape="0">
                        <a:schemeClr val="dk1">
                          <a:alpha val="40000"/>
                        </a:schemeClr>
                      </a:outerShdw>
                    </a:effectLst>
                  </a:rPr>
                  <a:t>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basis matrix</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2</a:t>
                </a:r>
                <a:r>
                  <a:rPr lang="en-GB" sz="2400" baseline="30000" dirty="0">
                    <a:ln w="0"/>
                    <a:effectLst>
                      <a:outerShdw blurRad="38100" dist="19050" dir="2700000" algn="tl" rotWithShape="0">
                        <a:schemeClr val="dk1">
                          <a:alpha val="40000"/>
                        </a:schemeClr>
                      </a:outerShdw>
                    </a:effectLst>
                    <a:latin typeface="Cambria Math" panose="02040503050406030204" pitchFamily="18" charset="0"/>
                  </a:rPr>
                  <a:t>nd</a:t>
                </a:r>
                <a:r>
                  <a:rPr lang="en-GB" sz="2400" dirty="0">
                    <a:ln w="0"/>
                    <a:effectLst>
                      <a:outerShdw blurRad="38100" dist="19050" dir="2700000" algn="tl" rotWithShape="0">
                        <a:schemeClr val="dk1">
                          <a:alpha val="40000"/>
                        </a:schemeClr>
                      </a:outerShdw>
                    </a:effectLst>
                    <a:latin typeface="Cambria Math" panose="02040503050406030204" pitchFamily="18" charset="0"/>
                  </a:rPr>
                  <a:t> step: Measurement</a:t>
                </a:r>
              </a:p>
              <a:p>
                <a:pPr marL="0" indent="0" algn="just">
                  <a:buNone/>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oMath>
                </a14:m>
                <a:r>
                  <a:rPr lang="en-GB" sz="2400" dirty="0">
                    <a:ln w="0"/>
                    <a:effectLst>
                      <a:outerShdw blurRad="38100" dist="19050" dir="2700000" algn="tl" rotWithShape="0">
                        <a:schemeClr val="dk1">
                          <a:alpha val="40000"/>
                        </a:schemeClr>
                      </a:outerShdw>
                    </a:effectLst>
                  </a:rPr>
                  <a:t>: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measurement matrix</a:t>
                </a:r>
                <a:endParaRPr lang="en-GB" sz="2400" b="1"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𝐡</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r>
                      <a:rPr lang="el-GR"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oMath>
                </a14:m>
                <a:r>
                  <a:rPr lang="en-GB" sz="2400" dirty="0">
                    <a:ln w="0"/>
                    <a:effectLst>
                      <a:outerShdw blurRad="38100" dist="19050" dir="2700000" algn="tl" rotWithShape="0">
                        <a:schemeClr val="dk1">
                          <a:alpha val="40000"/>
                        </a:schemeClr>
                      </a:outerShdw>
                    </a:effectLst>
                  </a:rPr>
                  <a:t>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3</a:t>
                </a:r>
                <a:r>
                  <a:rPr lang="en-GB" sz="2400" baseline="30000" dirty="0">
                    <a:ln w="0"/>
                    <a:effectLst>
                      <a:outerShdw blurRad="38100" dist="19050" dir="2700000" algn="tl" rotWithShape="0">
                        <a:schemeClr val="dk1">
                          <a:alpha val="40000"/>
                        </a:schemeClr>
                      </a:outerShdw>
                    </a:effectLst>
                    <a:latin typeface="Cambria Math" panose="02040503050406030204" pitchFamily="18" charset="0"/>
                  </a:rPr>
                  <a:t>rd</a:t>
                </a:r>
                <a:r>
                  <a:rPr lang="en-GB" sz="2400" dirty="0">
                    <a:ln w="0"/>
                    <a:effectLst>
                      <a:outerShdw blurRad="38100" dist="19050" dir="2700000" algn="tl" rotWithShape="0">
                        <a:schemeClr val="dk1">
                          <a:alpha val="40000"/>
                        </a:schemeClr>
                      </a:outerShdw>
                    </a:effectLst>
                    <a:latin typeface="Cambria Math" panose="02040503050406030204" pitchFamily="18" charset="0"/>
                  </a:rPr>
                  <a:t> step: Recovery</a:t>
                </a:r>
              </a:p>
              <a:p>
                <a:pPr lvl="1" algn="just">
                  <a:buFont typeface="Wingdings" panose="05000000000000000000" pitchFamily="2" charset="2"/>
                  <a:buChar char="ü"/>
                </a:pPr>
                <a14:m>
                  <m:oMath xmlns:m="http://schemas.openxmlformats.org/officeDocument/2006/math">
                    <m:acc>
                      <m:accPr>
                        <m:chr m:val="̂"/>
                        <m:ctrlP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acc>
                    <m:r>
                      <a:rPr lang="en-GB" sz="20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𝑓</m:t>
                    </m:r>
                    <m:d>
                      <m:dPr>
                        <m:ctrlP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𝐲</m:t>
                        </m:r>
                        <m:r>
                          <a:rPr lang="en-GB" sz="20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000" b="1">
                            <a:ln w="0"/>
                            <a:effectLst>
                              <a:outerShdw blurRad="38100" dist="19050" dir="2700000" algn="tl" rotWithShape="0">
                                <a:schemeClr val="dk1">
                                  <a:alpha val="40000"/>
                                </a:schemeClr>
                              </a:outerShdw>
                            </a:effectLst>
                            <a:latin typeface="Cambria Math" panose="02040503050406030204" pitchFamily="18" charset="0"/>
                          </a:rPr>
                          <m:t>𝐀</m:t>
                        </m:r>
                      </m:e>
                    </m:d>
                  </m:oMath>
                </a14:m>
                <a:endParaRPr lang="en-GB" sz="2000" b="1" i="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a:p>
                <a:pPr lvl="1" algn="just">
                  <a:buFont typeface="Wingdings" panose="05000000000000000000" pitchFamily="2" charset="2"/>
                  <a:buChar char="ü"/>
                </a:pPr>
                <a14:m>
                  <m:oMath xmlns:m="http://schemas.openxmlformats.org/officeDocument/2006/math">
                    <m:acc>
                      <m:accPr>
                        <m:chr m:val="̂"/>
                        <m:ctrlP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sz="20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𝐡</m:t>
                        </m:r>
                      </m:e>
                    </m:acc>
                    <m: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l-GR"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acc>
                  </m:oMath>
                </a14:m>
                <a:r>
                  <a:rPr lang="en-GB" sz="2000" dirty="0">
                    <a:ln w="0"/>
                    <a:effectLst>
                      <a:outerShdw blurRad="38100" dist="19050" dir="2700000" algn="tl" rotWithShape="0">
                        <a:schemeClr val="dk1">
                          <a:alpha val="40000"/>
                        </a:schemeClr>
                      </a:outerShdw>
                    </a:effectLst>
                    <a:latin typeface="Cambria Math" panose="02040503050406030204" pitchFamily="18" charset="0"/>
                  </a:rPr>
                  <a:t>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Sparse approximation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𝐡</m:t>
                    </m:r>
                    <m:r>
                      <a:rPr lang="en-GB" sz="2400" i="1">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2.5 3 0.1 0.3 6</m:t>
                        </m:r>
                      </m:e>
                    </m:d>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i="1">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2.5 3 0 0 6</m:t>
                        </m:r>
                      </m:e>
                    </m:d>
                    <m:r>
                      <a:rPr lang="en-GB" sz="2400" i="1">
                        <a:ln w="0"/>
                        <a:effectLst>
                          <a:outerShdw blurRad="38100" dist="19050" dir="2700000" algn="tl" rotWithShape="0">
                            <a:schemeClr val="dk1">
                              <a:alpha val="40000"/>
                            </a:schemeClr>
                          </a:outerShdw>
                        </a:effectLst>
                        <a:latin typeface="Cambria Math" panose="02040503050406030204" pitchFamily="18" charset="0"/>
                      </a:rPr>
                      <m:t>,  </m:t>
                    </m:r>
                    <m:r>
                      <a:rPr lang="en-GB" sz="2400" i="1">
                        <a:ln w="0"/>
                        <a:effectLst>
                          <a:outerShdw blurRad="38100" dist="19050" dir="2700000" algn="tl" rotWithShape="0">
                            <a:schemeClr val="dk1">
                              <a:alpha val="40000"/>
                            </a:schemeClr>
                          </a:outerShdw>
                        </a:effectLst>
                        <a:latin typeface="Cambria Math" panose="02040503050406030204" pitchFamily="18" charset="0"/>
                      </a:rPr>
                      <m:t>𝑆</m:t>
                    </m:r>
                    <m:r>
                      <a:rPr lang="en-GB" sz="2400" i="1">
                        <a:ln w="0"/>
                        <a:effectLst>
                          <a:outerShdw blurRad="38100" dist="19050" dir="2700000" algn="tl" rotWithShape="0">
                            <a:schemeClr val="dk1">
                              <a:alpha val="40000"/>
                            </a:schemeClr>
                          </a:outerShdw>
                        </a:effectLst>
                        <a:latin typeface="Cambria Math" panose="02040503050406030204" pitchFamily="18" charset="0"/>
                      </a:rPr>
                      <m:t>=3</m:t>
                    </m:r>
                    <m:r>
                      <a:rPr lang="en-GB" sz="2400" b="1" i="1">
                        <a:ln w="0"/>
                        <a:effectLst>
                          <a:outerShdw blurRad="38100" dist="19050" dir="2700000" algn="tl" rotWithShape="0">
                            <a:schemeClr val="dk1">
                              <a:alpha val="40000"/>
                            </a:schemeClr>
                          </a:outerShdw>
                        </a:effectLst>
                        <a:latin typeface="Cambria Math" panose="02040503050406030204" pitchFamily="18" charset="0"/>
                      </a:rPr>
                      <m:t>&lt;</m:t>
                    </m:r>
                    <m:r>
                      <a:rPr lang="en-GB" sz="2400" i="1">
                        <a:ln w="0"/>
                        <a:effectLst>
                          <a:outerShdw blurRad="38100" dist="19050" dir="2700000" algn="tl" rotWithShape="0">
                            <a:schemeClr val="dk1">
                              <a:alpha val="40000"/>
                            </a:schemeClr>
                          </a:outerShdw>
                        </a:effectLst>
                        <a:latin typeface="Cambria Math" panose="02040503050406030204" pitchFamily="18" charset="0"/>
                      </a:rPr>
                      <m:t>𝑁</m:t>
                    </m:r>
                    <m:r>
                      <a:rPr lang="en-GB" sz="2400" i="1">
                        <a:ln w="0"/>
                        <a:effectLst>
                          <a:outerShdw blurRad="38100" dist="19050" dir="2700000" algn="tl" rotWithShape="0">
                            <a:schemeClr val="dk1">
                              <a:alpha val="40000"/>
                            </a:schemeClr>
                          </a:outerShdw>
                        </a:effectLst>
                        <a:latin typeface="Cambria Math" panose="02040503050406030204" pitchFamily="18" charset="0"/>
                      </a:rPr>
                      <m:t>=5</m:t>
                    </m:r>
                  </m:oMath>
                </a14:m>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647700" y="819149"/>
                <a:ext cx="11455400" cy="5902326"/>
              </a:xfrm>
              <a:blipFill>
                <a:blip r:embed="rId3"/>
                <a:stretch>
                  <a:fillRect l="-692" t="-1858"/>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9476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a:xfrm>
            <a:off x="9156700" y="6356350"/>
            <a:ext cx="2743200" cy="365125"/>
          </a:xfrm>
        </p:spPr>
        <p:txBody>
          <a:bodyPr/>
          <a:lstStyle/>
          <a:p>
            <a:fld id="{96C155CA-F9E4-4B7B-8778-BBE3591DE223}" type="slidenum">
              <a:rPr lang="en-US" smtClean="0"/>
              <a:t>37</a:t>
            </a:fld>
            <a:endParaRPr lang="en-US" dirty="0"/>
          </a:p>
        </p:txBody>
      </p:sp>
      <p:sp>
        <p:nvSpPr>
          <p:cNvPr id="15" name="TextBox 14">
            <a:extLst>
              <a:ext uri="{FF2B5EF4-FFF2-40B4-BE49-F238E27FC236}">
                <a16:creationId xmlns:a16="http://schemas.microsoft.com/office/drawing/2014/main" id="{1912F205-74E3-40C4-8183-5216BCEE4B6A}"/>
              </a:ext>
            </a:extLst>
          </p:cNvPr>
          <p:cNvSpPr txBox="1"/>
          <p:nvPr/>
        </p:nvSpPr>
        <p:spPr>
          <a:xfrm>
            <a:off x="9400175" y="1858321"/>
            <a:ext cx="2031390"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[Marques2019]   </a:t>
            </a:r>
            <a:endParaRPr lang="en-US" dirty="0">
              <a:ln w="0"/>
              <a:effectLst>
                <a:outerShdw blurRad="38100" dist="19050" dir="2700000" algn="tl" rotWithShape="0">
                  <a:schemeClr val="dk1">
                    <a:alpha val="40000"/>
                  </a:schemeClr>
                </a:outerShdw>
              </a:effectLst>
            </a:endParaRPr>
          </a:p>
        </p:txBody>
      </p:sp>
      <p:grpSp>
        <p:nvGrpSpPr>
          <p:cNvPr id="19" name="Group 18">
            <a:extLst>
              <a:ext uri="{FF2B5EF4-FFF2-40B4-BE49-F238E27FC236}">
                <a16:creationId xmlns:a16="http://schemas.microsoft.com/office/drawing/2014/main" id="{3D8A7A03-587E-4078-A89C-DF2FA593D3DE}"/>
              </a:ext>
            </a:extLst>
          </p:cNvPr>
          <p:cNvGrpSpPr/>
          <p:nvPr/>
        </p:nvGrpSpPr>
        <p:grpSpPr>
          <a:xfrm>
            <a:off x="2526266" y="679983"/>
            <a:ext cx="6931483" cy="1592859"/>
            <a:chOff x="2526266" y="1276642"/>
            <a:chExt cx="6931483" cy="1592859"/>
          </a:xfrm>
        </p:grpSpPr>
        <p:pic>
          <p:nvPicPr>
            <p:cNvPr id="14" name="Picture 13">
              <a:extLst>
                <a:ext uri="{FF2B5EF4-FFF2-40B4-BE49-F238E27FC236}">
                  <a16:creationId xmlns:a16="http://schemas.microsoft.com/office/drawing/2014/main" id="{F0741FC1-3B5B-4EFB-94D2-F5A5F8898A50}"/>
                </a:ext>
              </a:extLst>
            </p:cNvPr>
            <p:cNvPicPr>
              <a:picLocks noChangeAspect="1"/>
            </p:cNvPicPr>
            <p:nvPr/>
          </p:nvPicPr>
          <p:blipFill>
            <a:blip r:embed="rId4"/>
            <a:stretch>
              <a:fillRect/>
            </a:stretch>
          </p:blipFill>
          <p:spPr>
            <a:xfrm>
              <a:off x="2526266" y="1276642"/>
              <a:ext cx="6931483" cy="159285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6357A62-DCEF-4623-B969-3140AAA34D40}"/>
                    </a:ext>
                  </a:extLst>
                </p:cNvPr>
                <p:cNvSpPr txBox="1"/>
                <p:nvPr/>
              </p:nvSpPr>
              <p:spPr>
                <a:xfrm>
                  <a:off x="4793530" y="1926505"/>
                  <a:ext cx="318220"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𝐱</m:t>
                        </m:r>
                      </m:oMath>
                    </m:oMathPara>
                  </a14:m>
                  <a:endParaRPr lang="en-SE" b="1" dirty="0"/>
                </a:p>
              </p:txBody>
            </p:sp>
          </mc:Choice>
          <mc:Fallback xmlns="">
            <p:sp>
              <p:nvSpPr>
                <p:cNvPr id="16" name="TextBox 15">
                  <a:extLst>
                    <a:ext uri="{FF2B5EF4-FFF2-40B4-BE49-F238E27FC236}">
                      <a16:creationId xmlns:a16="http://schemas.microsoft.com/office/drawing/2014/main" id="{56357A62-DCEF-4623-B969-3140AAA34D40}"/>
                    </a:ext>
                  </a:extLst>
                </p:cNvPr>
                <p:cNvSpPr txBox="1">
                  <a:spLocks noRot="1" noChangeAspect="1" noMove="1" noResize="1" noEditPoints="1" noAdjustHandles="1" noChangeArrowheads="1" noChangeShapeType="1" noTextEdit="1"/>
                </p:cNvSpPr>
                <p:nvPr/>
              </p:nvSpPr>
              <p:spPr>
                <a:xfrm>
                  <a:off x="4793530" y="1926505"/>
                  <a:ext cx="318220" cy="369332"/>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414DD09-4F1D-4409-A3ED-722E26CAD84D}"/>
                    </a:ext>
                  </a:extLst>
                </p:cNvPr>
                <p:cNvSpPr txBox="1"/>
                <p:nvPr/>
              </p:nvSpPr>
              <p:spPr>
                <a:xfrm>
                  <a:off x="2657549" y="1888405"/>
                  <a:ext cx="318220"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𝐡</m:t>
                        </m:r>
                      </m:oMath>
                    </m:oMathPara>
                  </a14:m>
                  <a:endParaRPr lang="en-SE" b="1" dirty="0"/>
                </a:p>
              </p:txBody>
            </p:sp>
          </mc:Choice>
          <mc:Fallback xmlns="">
            <p:sp>
              <p:nvSpPr>
                <p:cNvPr id="18" name="TextBox 17">
                  <a:extLst>
                    <a:ext uri="{FF2B5EF4-FFF2-40B4-BE49-F238E27FC236}">
                      <a16:creationId xmlns:a16="http://schemas.microsoft.com/office/drawing/2014/main" id="{4414DD09-4F1D-4409-A3ED-722E26CAD84D}"/>
                    </a:ext>
                  </a:extLst>
                </p:cNvPr>
                <p:cNvSpPr txBox="1">
                  <a:spLocks noRot="1" noChangeAspect="1" noMove="1" noResize="1" noEditPoints="1" noAdjustHandles="1" noChangeArrowheads="1" noChangeShapeType="1" noTextEdit="1"/>
                </p:cNvSpPr>
                <p:nvPr/>
              </p:nvSpPr>
              <p:spPr>
                <a:xfrm>
                  <a:off x="2657549" y="1888405"/>
                  <a:ext cx="318220" cy="36933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B087AF-B489-492C-80B6-3FB0A76A5AE6}"/>
                  </a:ext>
                </a:extLst>
              </p:cNvPr>
              <p:cNvSpPr txBox="1"/>
              <p:nvPr/>
            </p:nvSpPr>
            <p:spPr>
              <a:xfrm>
                <a:off x="1156534" y="2175367"/>
                <a:ext cx="2494529" cy="646331"/>
              </a:xfrm>
              <a:prstGeom prst="rect">
                <a:avLst/>
              </a:prstGeom>
              <a:noFill/>
            </p:spPr>
            <p:txBody>
              <a:bodyPr wrap="none" rtlCol="0">
                <a:spAutoFit/>
              </a:bodyPr>
              <a:lstStyle/>
              <a:p>
                <a14:m>
                  <m:oMath xmlns:m="http://schemas.openxmlformats.org/officeDocument/2006/math">
                    <m:r>
                      <a:rPr lang="en-GB" sz="1800" b="1" i="0" smtClean="0">
                        <a:ln w="0"/>
                        <a:effectLst>
                          <a:outerShdw blurRad="38100" dist="19050" dir="2700000" algn="tl" rotWithShape="0">
                            <a:schemeClr val="dk1">
                              <a:alpha val="40000"/>
                            </a:schemeClr>
                          </a:outerShdw>
                        </a:effectLst>
                        <a:latin typeface="Cambria Math" panose="02040503050406030204" pitchFamily="18" charset="0"/>
                      </a:rPr>
                      <m:t>𝐡</m:t>
                    </m:r>
                  </m:oMath>
                </a14:m>
                <a:r>
                  <a:rPr lang="en-GB" dirty="0"/>
                  <a:t>: Unknown, non-sparse</a:t>
                </a:r>
              </a:p>
              <a:p>
                <a14:m>
                  <m:oMath xmlns:m="http://schemas.openxmlformats.org/officeDocument/2006/math">
                    <m:r>
                      <a:rPr lang="en-GB" sz="1800" b="1" i="0" smtClean="0">
                        <a:ln w="0"/>
                        <a:effectLst>
                          <a:outerShdw blurRad="38100" dist="19050" dir="2700000" algn="tl" rotWithShape="0">
                            <a:schemeClr val="dk1">
                              <a:alpha val="40000"/>
                            </a:schemeClr>
                          </a:outerShdw>
                        </a:effectLst>
                        <a:latin typeface="Cambria Math" panose="02040503050406030204" pitchFamily="18" charset="0"/>
                      </a:rPr>
                      <m:t>𝐡</m:t>
                    </m:r>
                    <m:r>
                      <a:rPr lang="en-GB" sz="18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1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dirty="0"/>
                  <a:t>, </a:t>
                </a:r>
                <a14:m>
                  <m:oMath xmlns:m="http://schemas.openxmlformats.org/officeDocument/2006/math">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i="0" smtClean="0">
                                <a:ln w="0"/>
                                <a:effectLst>
                                  <a:outerShdw blurRad="38100" dist="19050" dir="2700000" algn="tl" rotWithShape="0">
                                    <a:schemeClr val="dk1">
                                      <a:alpha val="40000"/>
                                    </a:schemeClr>
                                  </a:outerShdw>
                                </a:effectLst>
                                <a:latin typeface="Cambria Math" panose="02040503050406030204" pitchFamily="18" charset="0"/>
                              </a:rPr>
                              <m:t>𝐡</m:t>
                            </m:r>
                          </m:e>
                        </m:d>
                      </m:e>
                      <m:sub>
                        <m:r>
                          <a:rPr lang="en-GB" i="1">
                            <a:ln w="0"/>
                            <a:effectLst>
                              <a:outerShdw blurRad="38100" dist="19050" dir="2700000" algn="tl" rotWithShape="0">
                                <a:schemeClr val="dk1">
                                  <a:alpha val="40000"/>
                                </a:schemeClr>
                              </a:outerShdw>
                            </a:effectLst>
                            <a:latin typeface="Cambria Math" panose="02040503050406030204" pitchFamily="18" charset="0"/>
                          </a:rPr>
                          <m:t>0</m:t>
                        </m:r>
                      </m:sub>
                    </m:sSub>
                    <m:r>
                      <a:rPr lang="en-GB" b="1" i="1">
                        <a:ln w="0"/>
                        <a:effectLst>
                          <a:outerShdw blurRad="38100" dist="19050" dir="2700000" algn="tl" rotWithShape="0">
                            <a:schemeClr val="dk1">
                              <a:alpha val="40000"/>
                            </a:schemeClr>
                          </a:outerShdw>
                        </a:effectLst>
                        <a:latin typeface="Cambria Math" panose="02040503050406030204" pitchFamily="18" charset="0"/>
                      </a:rPr>
                      <m:t>≤</m:t>
                    </m:r>
                    <m:r>
                      <a:rPr lang="en-GB" b="0" i="1" smtClean="0">
                        <a:ln w="0"/>
                        <a:effectLst>
                          <a:outerShdw blurRad="38100" dist="19050" dir="2700000" algn="tl" rotWithShape="0">
                            <a:schemeClr val="dk1">
                              <a:alpha val="40000"/>
                            </a:schemeClr>
                          </a:outerShdw>
                        </a:effectLst>
                        <a:latin typeface="Cambria Math" panose="02040503050406030204" pitchFamily="18" charset="0"/>
                      </a:rPr>
                      <m:t>𝑁</m:t>
                    </m:r>
                  </m:oMath>
                </a14:m>
                <a:r>
                  <a:rPr lang="en-GB" dirty="0">
                    <a:ln w="0"/>
                    <a:effectLst>
                      <a:outerShdw blurRad="38100" dist="19050" dir="2700000" algn="tl" rotWithShape="0">
                        <a:schemeClr val="dk1">
                          <a:alpha val="40000"/>
                        </a:schemeClr>
                      </a:outerShdw>
                    </a:effectLst>
                  </a:rPr>
                  <a:t> </a:t>
                </a:r>
                <a:endParaRPr lang="en-GB" dirty="0"/>
              </a:p>
            </p:txBody>
          </p:sp>
        </mc:Choice>
        <mc:Fallback xmlns="">
          <p:sp>
            <p:nvSpPr>
              <p:cNvPr id="13" name="TextBox 12">
                <a:extLst>
                  <a:ext uri="{FF2B5EF4-FFF2-40B4-BE49-F238E27FC236}">
                    <a16:creationId xmlns:a16="http://schemas.microsoft.com/office/drawing/2014/main" id="{E1B087AF-B489-492C-80B6-3FB0A76A5AE6}"/>
                  </a:ext>
                </a:extLst>
              </p:cNvPr>
              <p:cNvSpPr txBox="1">
                <a:spLocks noRot="1" noChangeAspect="1" noMove="1" noResize="1" noEditPoints="1" noAdjustHandles="1" noChangeArrowheads="1" noChangeShapeType="1" noTextEdit="1"/>
              </p:cNvSpPr>
              <p:nvPr/>
            </p:nvSpPr>
            <p:spPr>
              <a:xfrm>
                <a:off x="1156534" y="2175367"/>
                <a:ext cx="2494529" cy="646331"/>
              </a:xfrm>
              <a:prstGeom prst="rect">
                <a:avLst/>
              </a:prstGeom>
              <a:blipFill>
                <a:blip r:embed="rId7"/>
                <a:stretch>
                  <a:fillRect l="-244" t="-5660" r="-146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3A06409-7B2D-4723-853B-41C49A418163}"/>
                  </a:ext>
                </a:extLst>
              </p:cNvPr>
              <p:cNvSpPr txBox="1"/>
              <p:nvPr/>
            </p:nvSpPr>
            <p:spPr>
              <a:xfrm>
                <a:off x="4109888" y="2185927"/>
                <a:ext cx="2039276" cy="646331"/>
              </a:xfrm>
              <a:prstGeom prst="rect">
                <a:avLst/>
              </a:prstGeom>
              <a:noFill/>
            </p:spPr>
            <p:txBody>
              <a:bodyPr wrap="none" rtlCol="0">
                <a:spAutoFit/>
              </a:bodyPr>
              <a:lstStyle/>
              <a:p>
                <a14:m>
                  <m:oMath xmlns:m="http://schemas.openxmlformats.org/officeDocument/2006/math">
                    <m:r>
                      <a:rPr lang="en-GB" sz="1800" b="1" i="0" smtClean="0">
                        <a:ln w="0"/>
                        <a:effectLst>
                          <a:outerShdw blurRad="38100" dist="19050" dir="2700000" algn="tl" rotWithShape="0">
                            <a:schemeClr val="dk1">
                              <a:alpha val="40000"/>
                            </a:schemeClr>
                          </a:outerShdw>
                        </a:effectLst>
                        <a:latin typeface="Cambria Math" panose="02040503050406030204" pitchFamily="18" charset="0"/>
                      </a:rPr>
                      <m:t>𝐱</m:t>
                    </m:r>
                  </m:oMath>
                </a14:m>
                <a:r>
                  <a:rPr lang="en-GB" dirty="0"/>
                  <a:t>: Unknown, sparse</a:t>
                </a:r>
              </a:p>
              <a:p>
                <a14:m>
                  <m:oMath xmlns:m="http://schemas.openxmlformats.org/officeDocument/2006/math">
                    <m:r>
                      <a:rPr lang="en-GB" sz="18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18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1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dirty="0"/>
                  <a:t>, </a:t>
                </a:r>
                <a14:m>
                  <m:oMath xmlns:m="http://schemas.openxmlformats.org/officeDocument/2006/math">
                    <m:sSub>
                      <m:sSubPr>
                        <m:ctrlPr>
                          <a:rPr lang="en-GB"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b="1" i="1">
                                <a:ln w="0"/>
                                <a:effectLst>
                                  <a:outerShdw blurRad="38100" dist="19050" dir="2700000" algn="tl" rotWithShape="0">
                                    <a:schemeClr val="dk1">
                                      <a:alpha val="40000"/>
                                    </a:schemeClr>
                                  </a:outerShdw>
                                </a:effectLst>
                                <a:latin typeface="Cambria Math" panose="02040503050406030204" pitchFamily="18" charset="0"/>
                              </a:rPr>
                            </m:ctrlPr>
                          </m:dPr>
                          <m:e>
                            <m:r>
                              <a:rPr lang="en-GB" b="1" i="0" smtClean="0">
                                <a:ln w="0"/>
                                <a:effectLst>
                                  <a:outerShdw blurRad="38100" dist="19050" dir="2700000" algn="tl" rotWithShape="0">
                                    <a:schemeClr val="dk1">
                                      <a:alpha val="40000"/>
                                    </a:schemeClr>
                                  </a:outerShdw>
                                </a:effectLst>
                                <a:latin typeface="Cambria Math" panose="02040503050406030204" pitchFamily="18" charset="0"/>
                              </a:rPr>
                              <m:t>𝐱</m:t>
                            </m:r>
                          </m:e>
                        </m:d>
                      </m:e>
                      <m:sub>
                        <m:r>
                          <a:rPr lang="en-GB" i="1">
                            <a:ln w="0"/>
                            <a:effectLst>
                              <a:outerShdw blurRad="38100" dist="19050" dir="2700000" algn="tl" rotWithShape="0">
                                <a:schemeClr val="dk1">
                                  <a:alpha val="40000"/>
                                </a:schemeClr>
                              </a:outerShdw>
                            </a:effectLst>
                            <a:latin typeface="Cambria Math" panose="02040503050406030204" pitchFamily="18" charset="0"/>
                          </a:rPr>
                          <m:t>0</m:t>
                        </m:r>
                      </m:sub>
                    </m:sSub>
                    <m:r>
                      <a:rPr lang="en-GB" b="1" i="1">
                        <a:ln w="0"/>
                        <a:effectLst>
                          <a:outerShdw blurRad="38100" dist="19050" dir="2700000" algn="tl" rotWithShape="0">
                            <a:schemeClr val="dk1">
                              <a:alpha val="40000"/>
                            </a:schemeClr>
                          </a:outerShdw>
                        </a:effectLst>
                        <a:latin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rPr>
                      <m:t>𝑆</m:t>
                    </m:r>
                  </m:oMath>
                </a14:m>
                <a:endParaRPr lang="en-GB" dirty="0">
                  <a:ln w="0"/>
                  <a:effectLst>
                    <a:outerShdw blurRad="38100" dist="19050" dir="2700000" algn="tl" rotWithShape="0">
                      <a:schemeClr val="dk1">
                        <a:alpha val="40000"/>
                      </a:schemeClr>
                    </a:outerShdw>
                  </a:effectLst>
                </a:endParaRPr>
              </a:p>
            </p:txBody>
          </p:sp>
        </mc:Choice>
        <mc:Fallback xmlns="">
          <p:sp>
            <p:nvSpPr>
              <p:cNvPr id="26" name="TextBox 25">
                <a:extLst>
                  <a:ext uri="{FF2B5EF4-FFF2-40B4-BE49-F238E27FC236}">
                    <a16:creationId xmlns:a16="http://schemas.microsoft.com/office/drawing/2014/main" id="{A3A06409-7B2D-4723-853B-41C49A418163}"/>
                  </a:ext>
                </a:extLst>
              </p:cNvPr>
              <p:cNvSpPr txBox="1">
                <a:spLocks noRot="1" noChangeAspect="1" noMove="1" noResize="1" noEditPoints="1" noAdjustHandles="1" noChangeArrowheads="1" noChangeShapeType="1" noTextEdit="1"/>
              </p:cNvSpPr>
              <p:nvPr/>
            </p:nvSpPr>
            <p:spPr>
              <a:xfrm>
                <a:off x="4109888" y="2185927"/>
                <a:ext cx="2039276" cy="646331"/>
              </a:xfrm>
              <a:prstGeom prst="rect">
                <a:avLst/>
              </a:prstGeom>
              <a:blipFill>
                <a:blip r:embed="rId8"/>
                <a:stretch>
                  <a:fillRect t="-5660" r="-1791" b="-14151"/>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AB2EAC1-D913-4450-9B0E-DADA20FBE3AD}"/>
                  </a:ext>
                </a:extLst>
              </p:cNvPr>
              <p:cNvSpPr txBox="1"/>
              <p:nvPr/>
            </p:nvSpPr>
            <p:spPr>
              <a:xfrm>
                <a:off x="6524658" y="2147827"/>
                <a:ext cx="2393604" cy="923330"/>
              </a:xfrm>
              <a:prstGeom prst="rect">
                <a:avLst/>
              </a:prstGeom>
              <a:noFill/>
            </p:spPr>
            <p:txBody>
              <a:bodyPr wrap="none" rtlCol="0">
                <a:spAutoFit/>
              </a:bodyPr>
              <a:lstStyle/>
              <a:p>
                <a14:m>
                  <m:oMath xmlns:m="http://schemas.openxmlformats.org/officeDocument/2006/math">
                    <m:r>
                      <a:rPr lang="en-GB" sz="1800" b="1" i="0" smtClean="0">
                        <a:ln w="0"/>
                        <a:effectLst>
                          <a:outerShdw blurRad="38100" dist="19050" dir="2700000" algn="tl" rotWithShape="0">
                            <a:schemeClr val="dk1">
                              <a:alpha val="40000"/>
                            </a:schemeClr>
                          </a:outerShdw>
                        </a:effectLst>
                        <a:latin typeface="Cambria Math" panose="02040503050406030204" pitchFamily="18" charset="0"/>
                      </a:rPr>
                      <m:t>𝐲</m:t>
                    </m:r>
                  </m:oMath>
                </a14:m>
                <a:r>
                  <a:rPr lang="en-GB" dirty="0"/>
                  <a:t>: Measurement vector</a:t>
                </a:r>
              </a:p>
              <a:p>
                <a14:m>
                  <m:oMath xmlns:m="http://schemas.openxmlformats.org/officeDocument/2006/math">
                    <m:r>
                      <a:rPr lang="en-GB" sz="18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18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1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sup>
                    </m:sSup>
                  </m:oMath>
                </a14:m>
                <a:r>
                  <a:rPr lang="en-GB" dirty="0"/>
                  <a:t> </a:t>
                </a:r>
              </a:p>
              <a:p>
                <a:pPr/>
                <a14:m>
                  <m:oMathPara xmlns:m="http://schemas.openxmlformats.org/officeDocument/2006/math">
                    <m:oMathParaPr>
                      <m:jc m:val="centerGroup"/>
                    </m:oMathParaPr>
                    <m:oMath xmlns:m="http://schemas.openxmlformats.org/officeDocument/2006/math">
                      <m:r>
                        <a:rPr lang="en-GB" i="1">
                          <a:ln w="0"/>
                          <a:effectLst>
                            <a:outerShdw blurRad="38100" dist="19050" dir="2700000" algn="tl" rotWithShape="0">
                              <a:schemeClr val="dk1">
                                <a:alpha val="40000"/>
                              </a:schemeClr>
                            </a:outerShdw>
                          </a:effectLst>
                          <a:latin typeface="Cambria Math" panose="02040503050406030204" pitchFamily="18" charset="0"/>
                        </a:rPr>
                        <m:t>𝑀</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m:oMathPara>
                </a14:m>
                <a:endParaRPr lang="en-GB" dirty="0"/>
              </a:p>
            </p:txBody>
          </p:sp>
        </mc:Choice>
        <mc:Fallback xmlns="">
          <p:sp>
            <p:nvSpPr>
              <p:cNvPr id="28" name="TextBox 27">
                <a:extLst>
                  <a:ext uri="{FF2B5EF4-FFF2-40B4-BE49-F238E27FC236}">
                    <a16:creationId xmlns:a16="http://schemas.microsoft.com/office/drawing/2014/main" id="{7AB2EAC1-D913-4450-9B0E-DADA20FBE3AD}"/>
                  </a:ext>
                </a:extLst>
              </p:cNvPr>
              <p:cNvSpPr txBox="1">
                <a:spLocks noRot="1" noChangeAspect="1" noMove="1" noResize="1" noEditPoints="1" noAdjustHandles="1" noChangeArrowheads="1" noChangeShapeType="1" noTextEdit="1"/>
              </p:cNvSpPr>
              <p:nvPr/>
            </p:nvSpPr>
            <p:spPr>
              <a:xfrm>
                <a:off x="6524658" y="2147827"/>
                <a:ext cx="2393604" cy="923330"/>
              </a:xfrm>
              <a:prstGeom prst="rect">
                <a:avLst/>
              </a:prstGeom>
              <a:blipFill>
                <a:blip r:embed="rId9"/>
                <a:stretch>
                  <a:fillRect t="-3289" r="-152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ABADEC0-F985-4213-9E69-5485ACD5BFCC}"/>
                  </a:ext>
                </a:extLst>
              </p:cNvPr>
              <p:cNvSpPr txBox="1"/>
              <p:nvPr/>
            </p:nvSpPr>
            <p:spPr>
              <a:xfrm>
                <a:off x="5196664" y="3046592"/>
                <a:ext cx="1905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n w="0"/>
                          <a:effectLst>
                            <a:outerShdw blurRad="38100" dist="19050" dir="2700000" algn="tl" rotWithShape="0">
                              <a:schemeClr val="dk1">
                                <a:alpha val="40000"/>
                              </a:schemeClr>
                            </a:outerShdw>
                          </a:effectLst>
                          <a:latin typeface="Cambria Math" panose="02040503050406030204" pitchFamily="18" charset="0"/>
                        </a:rPr>
                        <m:t>𝑆</m:t>
                      </m:r>
                      <m:r>
                        <a:rPr lang="en-GB" b="0" i="1" smtClean="0">
                          <a:ln w="0"/>
                          <a:effectLst>
                            <a:outerShdw blurRad="38100" dist="19050" dir="2700000" algn="tl" rotWithShape="0">
                              <a:schemeClr val="dk1">
                                <a:alpha val="40000"/>
                              </a:schemeClr>
                            </a:outerShdw>
                          </a:effectLst>
                          <a:latin typeface="Cambria Math" panose="02040503050406030204" pitchFamily="18" charset="0"/>
                        </a:rPr>
                        <m:t>&lt;</m:t>
                      </m:r>
                      <m:r>
                        <a:rPr lang="en-GB" i="1" smtClean="0">
                          <a:ln w="0"/>
                          <a:effectLst>
                            <a:outerShdw blurRad="38100" dist="19050" dir="2700000" algn="tl" rotWithShape="0">
                              <a:schemeClr val="dk1">
                                <a:alpha val="40000"/>
                              </a:schemeClr>
                            </a:outerShdw>
                          </a:effectLst>
                          <a:latin typeface="Cambria Math" panose="02040503050406030204" pitchFamily="18" charset="0"/>
                        </a:rPr>
                        <m:t>𝑀</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m:oMathPara>
                </a14:m>
                <a:endParaRPr lang="en-GB" dirty="0"/>
              </a:p>
            </p:txBody>
          </p:sp>
        </mc:Choice>
        <mc:Fallback xmlns="">
          <p:sp>
            <p:nvSpPr>
              <p:cNvPr id="20" name="TextBox 19">
                <a:extLst>
                  <a:ext uri="{FF2B5EF4-FFF2-40B4-BE49-F238E27FC236}">
                    <a16:creationId xmlns:a16="http://schemas.microsoft.com/office/drawing/2014/main" id="{0ABADEC0-F985-4213-9E69-5485ACD5BFCC}"/>
                  </a:ext>
                </a:extLst>
              </p:cNvPr>
              <p:cNvSpPr txBox="1">
                <a:spLocks noRot="1" noChangeAspect="1" noMove="1" noResize="1" noEditPoints="1" noAdjustHandles="1" noChangeArrowheads="1" noChangeShapeType="1" noTextEdit="1"/>
              </p:cNvSpPr>
              <p:nvPr/>
            </p:nvSpPr>
            <p:spPr>
              <a:xfrm>
                <a:off x="5196664" y="3046592"/>
                <a:ext cx="1905000" cy="369332"/>
              </a:xfrm>
              <a:prstGeom prst="rect">
                <a:avLst/>
              </a:prstGeom>
              <a:blipFill>
                <a:blip r:embed="rId10"/>
                <a:stretch>
                  <a:fillRect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305B6F-1DA6-4E0D-A141-E4DCDBD05E29}"/>
                  </a:ext>
                </a:extLst>
              </p:cNvPr>
              <p:cNvSpPr txBox="1"/>
              <p:nvPr/>
            </p:nvSpPr>
            <p:spPr>
              <a:xfrm>
                <a:off x="3042535" y="2719952"/>
                <a:ext cx="1087288" cy="369332"/>
              </a:xfrm>
              <a:prstGeom prst="rect">
                <a:avLst/>
              </a:prstGeom>
              <a:noFill/>
            </p:spPr>
            <p:txBody>
              <a:bodyPr wrap="square">
                <a:spAutoFit/>
              </a:bodyPr>
              <a:lstStyle/>
              <a:p>
                <a:pPr algn="ctr"/>
                <a14:m>
                  <m:oMath xmlns:m="http://schemas.openxmlformats.org/officeDocument/2006/math">
                    <m:r>
                      <a:rPr lang="en-GB" i="1" smtClean="0">
                        <a:ln w="0"/>
                        <a:effectLst>
                          <a:outerShdw blurRad="38100" dist="19050" dir="2700000" algn="tl" rotWithShape="0">
                            <a:schemeClr val="dk1">
                              <a:alpha val="40000"/>
                            </a:schemeClr>
                          </a:outerShdw>
                        </a:effectLst>
                        <a:latin typeface="Cambria Math" panose="02040503050406030204" pitchFamily="18" charset="0"/>
                      </a:rPr>
                      <m:t>𝑆</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b="0" i="1" smtClean="0">
                        <a:ln w="0"/>
                        <a:effectLst>
                          <a:outerShdw blurRad="38100" dist="19050" dir="2700000" algn="tl" rotWithShape="0">
                            <a:schemeClr val="dk1">
                              <a:alpha val="40000"/>
                            </a:schemeClr>
                          </a:outerShdw>
                        </a:effectLst>
                        <a:latin typeface="Cambria Math" panose="02040503050406030204" pitchFamily="18" charset="0"/>
                      </a:rPr>
                      <m:t>𝑁</m:t>
                    </m:r>
                  </m:oMath>
                </a14:m>
                <a:r>
                  <a:rPr lang="en-GB" dirty="0">
                    <a:ln w="0"/>
                    <a:effectLst>
                      <a:outerShdw blurRad="38100" dist="19050" dir="2700000" algn="tl" rotWithShape="0">
                        <a:schemeClr val="dk1">
                          <a:alpha val="40000"/>
                        </a:schemeClr>
                      </a:outerShdw>
                    </a:effectLst>
                  </a:rPr>
                  <a:t> </a:t>
                </a:r>
                <a:endParaRPr lang="en-GB" dirty="0"/>
              </a:p>
            </p:txBody>
          </p:sp>
        </mc:Choice>
        <mc:Fallback xmlns="">
          <p:sp>
            <p:nvSpPr>
              <p:cNvPr id="22" name="TextBox 21">
                <a:extLst>
                  <a:ext uri="{FF2B5EF4-FFF2-40B4-BE49-F238E27FC236}">
                    <a16:creationId xmlns:a16="http://schemas.microsoft.com/office/drawing/2014/main" id="{A9305B6F-1DA6-4E0D-A141-E4DCDBD05E29}"/>
                  </a:ext>
                </a:extLst>
              </p:cNvPr>
              <p:cNvSpPr txBox="1">
                <a:spLocks noRot="1" noChangeAspect="1" noMove="1" noResize="1" noEditPoints="1" noAdjustHandles="1" noChangeArrowheads="1" noChangeShapeType="1" noTextEdit="1"/>
              </p:cNvSpPr>
              <p:nvPr/>
            </p:nvSpPr>
            <p:spPr>
              <a:xfrm>
                <a:off x="3042535" y="2719952"/>
                <a:ext cx="1087288" cy="369332"/>
              </a:xfrm>
              <a:prstGeom prst="rect">
                <a:avLst/>
              </a:prstGeom>
              <a:blipFill>
                <a:blip r:embed="rId11"/>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771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0"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177800" y="819149"/>
            <a:ext cx="11925300" cy="245745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CS steps:</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Notation confusion between wireless communications and CS literature</a:t>
            </a:r>
          </a:p>
          <a:p>
            <a:pPr marL="0" indent="0">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400" b="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b="1" i="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9476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a:xfrm>
            <a:off x="9448800" y="6552488"/>
            <a:ext cx="2743200" cy="365125"/>
          </a:xfrm>
        </p:spPr>
        <p:txBody>
          <a:bodyPr/>
          <a:lstStyle/>
          <a:p>
            <a:fld id="{96C155CA-F9E4-4B7B-8778-BBE3591DE223}" type="slidenum">
              <a:rPr lang="en-US" smtClean="0"/>
              <a:t>38</a:t>
            </a:fld>
            <a:endParaRPr lang="en-US" dirty="0"/>
          </a:p>
        </p:txBody>
      </p:sp>
      <p:sp>
        <p:nvSpPr>
          <p:cNvPr id="15" name="TextBox 14">
            <a:extLst>
              <a:ext uri="{FF2B5EF4-FFF2-40B4-BE49-F238E27FC236}">
                <a16:creationId xmlns:a16="http://schemas.microsoft.com/office/drawing/2014/main" id="{1912F205-74E3-40C4-8183-5216BCEE4B6A}"/>
              </a:ext>
            </a:extLst>
          </p:cNvPr>
          <p:cNvSpPr txBox="1"/>
          <p:nvPr/>
        </p:nvSpPr>
        <p:spPr>
          <a:xfrm>
            <a:off x="5080305" y="2227342"/>
            <a:ext cx="2031390"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[Marques2019]   </a:t>
            </a:r>
            <a:endParaRPr lang="en-US" dirty="0">
              <a:ln w="0"/>
              <a:effectLst>
                <a:outerShdw blurRad="38100" dist="19050" dir="2700000" algn="tl" rotWithShape="0">
                  <a:schemeClr val="dk1">
                    <a:alpha val="40000"/>
                  </a:schemeClr>
                </a:outerShdw>
              </a:effectLst>
            </a:endParaRPr>
          </a:p>
        </p:txBody>
      </p:sp>
      <p:grpSp>
        <p:nvGrpSpPr>
          <p:cNvPr id="19" name="Group 18">
            <a:extLst>
              <a:ext uri="{FF2B5EF4-FFF2-40B4-BE49-F238E27FC236}">
                <a16:creationId xmlns:a16="http://schemas.microsoft.com/office/drawing/2014/main" id="{3D8A7A03-587E-4078-A89C-DF2FA593D3DE}"/>
              </a:ext>
            </a:extLst>
          </p:cNvPr>
          <p:cNvGrpSpPr/>
          <p:nvPr/>
        </p:nvGrpSpPr>
        <p:grpSpPr>
          <a:xfrm>
            <a:off x="2526266" y="690562"/>
            <a:ext cx="6931483" cy="1592859"/>
            <a:chOff x="2526266" y="1276642"/>
            <a:chExt cx="6931483" cy="1592859"/>
          </a:xfrm>
        </p:grpSpPr>
        <p:pic>
          <p:nvPicPr>
            <p:cNvPr id="14" name="Picture 13">
              <a:extLst>
                <a:ext uri="{FF2B5EF4-FFF2-40B4-BE49-F238E27FC236}">
                  <a16:creationId xmlns:a16="http://schemas.microsoft.com/office/drawing/2014/main" id="{F0741FC1-3B5B-4EFB-94D2-F5A5F8898A50}"/>
                </a:ext>
              </a:extLst>
            </p:cNvPr>
            <p:cNvPicPr>
              <a:picLocks noChangeAspect="1"/>
            </p:cNvPicPr>
            <p:nvPr/>
          </p:nvPicPr>
          <p:blipFill>
            <a:blip r:embed="rId3"/>
            <a:stretch>
              <a:fillRect/>
            </a:stretch>
          </p:blipFill>
          <p:spPr>
            <a:xfrm>
              <a:off x="2526266" y="1276642"/>
              <a:ext cx="6931483" cy="159285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6357A62-DCEF-4623-B969-3140AAA34D40}"/>
                    </a:ext>
                  </a:extLst>
                </p:cNvPr>
                <p:cNvSpPr txBox="1"/>
                <p:nvPr/>
              </p:nvSpPr>
              <p:spPr>
                <a:xfrm>
                  <a:off x="4793530" y="1926505"/>
                  <a:ext cx="318220"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𝐱</m:t>
                        </m:r>
                      </m:oMath>
                    </m:oMathPara>
                  </a14:m>
                  <a:endParaRPr lang="en-SE" b="1" dirty="0"/>
                </a:p>
              </p:txBody>
            </p:sp>
          </mc:Choice>
          <mc:Fallback xmlns="">
            <p:sp>
              <p:nvSpPr>
                <p:cNvPr id="16" name="TextBox 15">
                  <a:extLst>
                    <a:ext uri="{FF2B5EF4-FFF2-40B4-BE49-F238E27FC236}">
                      <a16:creationId xmlns:a16="http://schemas.microsoft.com/office/drawing/2014/main" id="{56357A62-DCEF-4623-B969-3140AAA34D40}"/>
                    </a:ext>
                  </a:extLst>
                </p:cNvPr>
                <p:cNvSpPr txBox="1">
                  <a:spLocks noRot="1" noChangeAspect="1" noMove="1" noResize="1" noEditPoints="1" noAdjustHandles="1" noChangeArrowheads="1" noChangeShapeType="1" noTextEdit="1"/>
                </p:cNvSpPr>
                <p:nvPr/>
              </p:nvSpPr>
              <p:spPr>
                <a:xfrm>
                  <a:off x="4793530" y="1926505"/>
                  <a:ext cx="318220" cy="369332"/>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414DD09-4F1D-4409-A3ED-722E26CAD84D}"/>
                    </a:ext>
                  </a:extLst>
                </p:cNvPr>
                <p:cNvSpPr txBox="1"/>
                <p:nvPr/>
              </p:nvSpPr>
              <p:spPr>
                <a:xfrm>
                  <a:off x="2657549" y="1888405"/>
                  <a:ext cx="318220"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𝐡</m:t>
                        </m:r>
                      </m:oMath>
                    </m:oMathPara>
                  </a14:m>
                  <a:endParaRPr lang="en-SE" b="1" dirty="0"/>
                </a:p>
              </p:txBody>
            </p:sp>
          </mc:Choice>
          <mc:Fallback xmlns="">
            <p:sp>
              <p:nvSpPr>
                <p:cNvPr id="18" name="TextBox 17">
                  <a:extLst>
                    <a:ext uri="{FF2B5EF4-FFF2-40B4-BE49-F238E27FC236}">
                      <a16:creationId xmlns:a16="http://schemas.microsoft.com/office/drawing/2014/main" id="{4414DD09-4F1D-4409-A3ED-722E26CAD84D}"/>
                    </a:ext>
                  </a:extLst>
                </p:cNvPr>
                <p:cNvSpPr txBox="1">
                  <a:spLocks noRot="1" noChangeAspect="1" noMove="1" noResize="1" noEditPoints="1" noAdjustHandles="1" noChangeArrowheads="1" noChangeShapeType="1" noTextEdit="1"/>
                </p:cNvSpPr>
                <p:nvPr/>
              </p:nvSpPr>
              <p:spPr>
                <a:xfrm>
                  <a:off x="2657549" y="1888405"/>
                  <a:ext cx="318220" cy="369332"/>
                </a:xfrm>
                <a:prstGeom prst="rect">
                  <a:avLst/>
                </a:prstGeom>
                <a:blipFill>
                  <a:blip r:embed="rId6"/>
                  <a:stretch>
                    <a:fillRect/>
                  </a:stretch>
                </a:blipFill>
              </p:spPr>
              <p:txBody>
                <a:bodyPr/>
                <a:lstStyle/>
                <a:p>
                  <a:r>
                    <a:rPr lang="en-SE">
                      <a:noFill/>
                    </a:rPr>
                    <a:t> </a:t>
                  </a:r>
                </a:p>
              </p:txBody>
            </p:sp>
          </mc:Fallback>
        </mc:AlternateContent>
      </p:gr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D8B7B065-FF45-4666-9F35-D29F2D5626D2}"/>
                  </a:ext>
                </a:extLst>
              </p:cNvPr>
              <p:cNvGraphicFramePr>
                <a:graphicFrameLocks noGrp="1"/>
              </p:cNvGraphicFramePr>
              <p:nvPr>
                <p:extLst>
                  <p:ext uri="{D42A27DB-BD31-4B8C-83A1-F6EECF244321}">
                    <p14:modId xmlns:p14="http://schemas.microsoft.com/office/powerpoint/2010/main" val="2725210445"/>
                  </p:ext>
                </p:extLst>
              </p:nvPr>
            </p:nvGraphicFramePr>
            <p:xfrm>
              <a:off x="1607141" y="3405187"/>
              <a:ext cx="9288868" cy="2970532"/>
            </p:xfrm>
            <a:graphic>
              <a:graphicData uri="http://schemas.openxmlformats.org/drawingml/2006/table">
                <a:tbl>
                  <a:tblPr firstRow="1" bandRow="1">
                    <a:tableStyleId>{5C22544A-7EE6-4342-B048-85BDC9FD1C3A}</a:tableStyleId>
                  </a:tblPr>
                  <a:tblGrid>
                    <a:gridCol w="4659777">
                      <a:extLst>
                        <a:ext uri="{9D8B030D-6E8A-4147-A177-3AD203B41FA5}">
                          <a16:colId xmlns:a16="http://schemas.microsoft.com/office/drawing/2014/main" val="3226592990"/>
                        </a:ext>
                      </a:extLst>
                    </a:gridCol>
                    <a:gridCol w="4629091">
                      <a:extLst>
                        <a:ext uri="{9D8B030D-6E8A-4147-A177-3AD203B41FA5}">
                          <a16:colId xmlns:a16="http://schemas.microsoft.com/office/drawing/2014/main" val="2969522353"/>
                        </a:ext>
                      </a:extLst>
                    </a:gridCol>
                  </a:tblGrid>
                  <a:tr h="370840">
                    <a:tc>
                      <a:txBody>
                        <a:bodyPr/>
                        <a:lstStyle/>
                        <a:p>
                          <a:pPr algn="ctr"/>
                          <a:r>
                            <a:rPr lang="en-US" sz="1800" dirty="0"/>
                            <a:t>Received data signal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Received training signal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H: unknown</a:t>
                          </a:r>
                        </a:p>
                      </a:txBody>
                      <a:tcPr/>
                    </a:tc>
                    <a:extLst>
                      <a:ext uri="{0D108BD9-81ED-4DB2-BD59-A6C34878D82A}">
                        <a16:rowId xmlns:a16="http://schemas.microsoft.com/office/drawing/2014/main" val="551921666"/>
                      </a:ext>
                    </a:extLst>
                  </a:tr>
                  <a:tr h="370840">
                    <a:tc>
                      <a:txBody>
                        <a:bodyPr/>
                        <a:lstStyle/>
                        <a:p>
                          <a:pPr/>
                          <a14:m>
                            <m:oMathPara xmlns:m="http://schemas.openxmlformats.org/officeDocument/2006/math">
                              <m:oMathParaPr>
                                <m:jc m:val="centerGroup"/>
                              </m:oMathParaPr>
                              <m:oMath xmlns:m="http://schemas.openxmlformats.org/officeDocument/2006/math">
                                <m:r>
                                  <a:rPr lang="en-GB" sz="1800" b="1" smtClean="0">
                                    <a:latin typeface="Cambria Math" panose="02040503050406030204" pitchFamily="18" charset="0"/>
                                  </a:rPr>
                                  <m:t>𝐲</m:t>
                                </m:r>
                                <m:r>
                                  <a:rPr lang="en-GB" sz="1800" b="1" smtClean="0">
                                    <a:latin typeface="Cambria Math" panose="02040503050406030204" pitchFamily="18" charset="0"/>
                                  </a:rPr>
                                  <m:t>=</m:t>
                                </m:r>
                                <m:r>
                                  <a:rPr lang="en-GB" sz="1800" b="1" smtClean="0">
                                    <a:latin typeface="Cambria Math" panose="02040503050406030204" pitchFamily="18" charset="0"/>
                                  </a:rPr>
                                  <m:t>𝐇𝐱</m:t>
                                </m:r>
                                <m:r>
                                  <a:rPr lang="en-GB" sz="1800" b="1" smtClean="0">
                                    <a:latin typeface="Cambria Math" panose="02040503050406030204" pitchFamily="18" charset="0"/>
                                  </a:rPr>
                                  <m:t>+</m:t>
                                </m:r>
                                <m:r>
                                  <a:rPr lang="en-GB" sz="1800" b="1" smtClean="0">
                                    <a:latin typeface="Cambria Math" panose="02040503050406030204" pitchFamily="18" charset="0"/>
                                  </a:rPr>
                                  <m:t>𝐧</m:t>
                                </m:r>
                                <m:r>
                                  <a:rPr lang="en-GB" sz="1800">
                                    <a:latin typeface="Cambria Math" panose="02040503050406030204" pitchFamily="18" charset="0"/>
                                    <a:ea typeface="Calibri" panose="020F0502020204030204" pitchFamily="34" charset="0"/>
                                    <a:cs typeface="Times New Roman" panose="02020603050405020304" pitchFamily="18" charset="0"/>
                                  </a:rPr>
                                  <m:t>=</m:t>
                                </m:r>
                                <m:r>
                                  <a:rPr lang="en-GB" sz="1800" b="1" i="0" smtClean="0">
                                    <a:latin typeface="Cambria Math" panose="02040503050406030204" pitchFamily="18" charset="0"/>
                                    <a:ea typeface="Calibri" panose="020F0502020204030204" pitchFamily="34" charset="0"/>
                                    <a:cs typeface="Times New Roman" panose="02020603050405020304" pitchFamily="18" charset="0"/>
                                  </a:rPr>
                                  <m:t>𝐇</m:t>
                                </m:r>
                                <m:r>
                                  <a:rPr lang="en-GB" sz="1800" b="1">
                                    <a:latin typeface="Cambria Math" panose="02040503050406030204" pitchFamily="18" charset="0"/>
                                    <a:ea typeface="Calibri" panose="020F0502020204030204" pitchFamily="34" charset="0"/>
                                    <a:cs typeface="Times New Roman" panose="02020603050405020304" pitchFamily="18" charset="0"/>
                                  </a:rPr>
                                  <m:t>𝐔𝐬</m:t>
                                </m:r>
                                <m:r>
                                  <a:rPr lang="en-GB" sz="1800" b="1" i="0" smtClean="0">
                                    <a:latin typeface="Cambria Math" panose="02040503050406030204" pitchFamily="18" charset="0"/>
                                    <a:ea typeface="Calibri" panose="020F0502020204030204" pitchFamily="34" charset="0"/>
                                    <a:cs typeface="Times New Roman" panose="02020603050405020304" pitchFamily="18" charset="0"/>
                                  </a:rPr>
                                  <m:t>+</m:t>
                                </m:r>
                                <m:r>
                                  <a:rPr lang="en-GB" sz="1800" b="1" i="0" smtClean="0">
                                    <a:latin typeface="Cambria Math" panose="02040503050406030204" pitchFamily="18" charset="0"/>
                                    <a:ea typeface="Calibri" panose="020F0502020204030204" pitchFamily="34" charset="0"/>
                                    <a:cs typeface="Times New Roman" panose="02020603050405020304" pitchFamily="18" charset="0"/>
                                  </a:rPr>
                                  <m:t>𝐧</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GB" sz="1800" b="1" i="1" smtClean="0">
                                        <a:latin typeface="Cambria Math" panose="02040503050406030204" pitchFamily="18" charset="0"/>
                                      </a:rPr>
                                    </m:ctrlPr>
                                  </m:sSubPr>
                                  <m:e>
                                    <m:r>
                                      <a:rPr lang="en-GB" sz="1800" b="1">
                                        <a:latin typeface="Cambria Math" panose="02040503050406030204" pitchFamily="18" charset="0"/>
                                      </a:rPr>
                                      <m:t>𝐲</m:t>
                                    </m:r>
                                  </m:e>
                                  <m:sub>
                                    <m:r>
                                      <m:rPr>
                                        <m:sty m:val="p"/>
                                      </m:rPr>
                                      <a:rPr lang="en-GB" sz="1800" b="0" i="0" smtClean="0">
                                        <a:latin typeface="Cambria Math" panose="02040503050406030204" pitchFamily="18" charset="0"/>
                                      </a:rPr>
                                      <m:t>p</m:t>
                                    </m:r>
                                  </m:sub>
                                </m:sSub>
                                <m:r>
                                  <a:rPr lang="en-GB" sz="1800" b="1">
                                    <a:latin typeface="Cambria Math" panose="02040503050406030204" pitchFamily="18" charset="0"/>
                                  </a:rPr>
                                  <m:t>=</m:t>
                                </m:r>
                                <m:r>
                                  <a:rPr lang="en-GB" sz="1800" b="1" smtClean="0">
                                    <a:solidFill>
                                      <a:srgbClr val="FF0000"/>
                                    </a:solidFill>
                                    <a:latin typeface="Cambria Math" panose="02040503050406030204" pitchFamily="18" charset="0"/>
                                  </a:rPr>
                                  <m:t>𝐇</m:t>
                                </m:r>
                                <m:r>
                                  <a:rPr lang="en-GB" sz="1800" b="1">
                                    <a:latin typeface="Cambria Math" panose="02040503050406030204" pitchFamily="18" charset="0"/>
                                  </a:rPr>
                                  <m:t>𝐩</m:t>
                                </m:r>
                                <m:r>
                                  <a:rPr lang="en-GB" sz="1800" b="1">
                                    <a:latin typeface="Cambria Math" panose="02040503050406030204" pitchFamily="18" charset="0"/>
                                  </a:rPr>
                                  <m:t>+</m:t>
                                </m:r>
                                <m:r>
                                  <a:rPr lang="en-GB" sz="1800" b="1">
                                    <a:latin typeface="Cambria Math" panose="02040503050406030204" pitchFamily="18" charset="0"/>
                                  </a:rPr>
                                  <m:t>𝐧</m:t>
                                </m:r>
                                <m:r>
                                  <a:rPr lang="en-GB" sz="1800" b="1" i="0" smtClean="0">
                                    <a:latin typeface="Cambria Math" panose="02040503050406030204" pitchFamily="18" charset="0"/>
                                  </a:rPr>
                                  <m:t>=</m:t>
                                </m:r>
                                <m:r>
                                  <a:rPr lang="en-GB" sz="1800" b="1"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sSub>
                                  <m:sSubPr>
                                    <m:ctrlPr>
                                      <a:rPr lang="en-GB" sz="1800" b="1" i="1" smtClean="0">
                                        <a:latin typeface="Cambria Math" panose="02040503050406030204" pitchFamily="18" charset="0"/>
                                        <a:cs typeface="Times New Roman" panose="02020603050405020304" pitchFamily="18" charset="0"/>
                                      </a:rPr>
                                    </m:ctrlPr>
                                  </m:sSubPr>
                                  <m:e>
                                    <m:r>
                                      <a:rPr lang="en-GB" sz="1800" b="1">
                                        <a:latin typeface="Cambria Math" panose="02040503050406030204" pitchFamily="18" charset="0"/>
                                        <a:ea typeface="Calibri" panose="020F0502020204030204" pitchFamily="34" charset="0"/>
                                        <a:cs typeface="Times New Roman" panose="02020603050405020304" pitchFamily="18" charset="0"/>
                                      </a:rPr>
                                      <m:t>𝐔</m:t>
                                    </m:r>
                                  </m:e>
                                  <m:sub>
                                    <m:r>
                                      <m:rPr>
                                        <m:sty m:val="p"/>
                                      </m:rPr>
                                      <a:rPr lang="en-GB" sz="1800" b="0" i="0" smtClean="0">
                                        <a:latin typeface="Cambria Math" panose="02040503050406030204" pitchFamily="18" charset="0"/>
                                        <a:cs typeface="Times New Roman" panose="02020603050405020304" pitchFamily="18" charset="0"/>
                                      </a:rPr>
                                      <m:t>p</m:t>
                                    </m:r>
                                  </m:sub>
                                </m:sSub>
                                <m:sSub>
                                  <m:sSubPr>
                                    <m:ctrlPr>
                                      <a:rPr lang="en-GB" sz="1800" b="1" i="1" smtClean="0">
                                        <a:solidFill>
                                          <a:prstClr val="black"/>
                                        </a:solidFill>
                                        <a:latin typeface="Cambria Math" panose="02040503050406030204" pitchFamily="18" charset="0"/>
                                      </a:rPr>
                                    </m:ctrlPr>
                                  </m:sSubPr>
                                  <m:e>
                                    <m:r>
                                      <a:rPr lang="en-GB" sz="1800" b="1" i="0" smtClean="0">
                                        <a:solidFill>
                                          <a:prstClr val="black"/>
                                        </a:solidFill>
                                        <a:latin typeface="Cambria Math" panose="02040503050406030204" pitchFamily="18" charset="0"/>
                                      </a:rPr>
                                      <m:t>𝐬</m:t>
                                    </m:r>
                                  </m:e>
                                  <m:sub>
                                    <m:r>
                                      <m:rPr>
                                        <m:sty m:val="p"/>
                                      </m:rPr>
                                      <a:rPr lang="en-GB" sz="1800" b="0" i="0" smtClean="0">
                                        <a:solidFill>
                                          <a:prstClr val="black"/>
                                        </a:solidFill>
                                        <a:latin typeface="Cambria Math" panose="02040503050406030204" pitchFamily="18" charset="0"/>
                                      </a:rPr>
                                      <m:t>p</m:t>
                                    </m:r>
                                  </m:sub>
                                </m:sSub>
                                <m:r>
                                  <a:rPr lang="en-GB" sz="1800" b="1" i="0" smtClean="0">
                                    <a:latin typeface="Cambria Math" panose="02040503050406030204" pitchFamily="18" charset="0"/>
                                    <a:ea typeface="Calibri" panose="020F0502020204030204" pitchFamily="34" charset="0"/>
                                    <a:cs typeface="Times New Roman" panose="02020603050405020304" pitchFamily="18" charset="0"/>
                                  </a:rPr>
                                  <m:t>+</m:t>
                                </m:r>
                                <m:r>
                                  <a:rPr lang="en-GB" sz="1800" b="1" i="0" smtClean="0">
                                    <a:latin typeface="Cambria Math" panose="02040503050406030204" pitchFamily="18" charset="0"/>
                                    <a:ea typeface="Calibri" panose="020F0502020204030204" pitchFamily="34" charset="0"/>
                                    <a:cs typeface="Times New Roman" panose="02020603050405020304" pitchFamily="18" charset="0"/>
                                  </a:rPr>
                                  <m:t>𝐧</m:t>
                                </m:r>
                              </m:oMath>
                            </m:oMathPara>
                          </a14:m>
                          <a:endParaRPr lang="en-US" dirty="0"/>
                        </a:p>
                      </a:txBody>
                      <a:tcPr/>
                    </a:tc>
                    <a:extLst>
                      <a:ext uri="{0D108BD9-81ED-4DB2-BD59-A6C34878D82A}">
                        <a16:rowId xmlns:a16="http://schemas.microsoft.com/office/drawing/2014/main" val="3878875106"/>
                      </a:ext>
                    </a:extLst>
                  </a:tr>
                  <a:tr h="370840">
                    <a:tc>
                      <a:txBody>
                        <a:bodyPr/>
                        <a:lstStyle/>
                        <a:p>
                          <a14:m>
                            <m:oMath xmlns:m="http://schemas.openxmlformats.org/officeDocument/2006/math">
                              <m:r>
                                <a:rPr lang="en-GB" sz="1800" smtClean="0">
                                  <a:latin typeface="Cambria Math" panose="02040503050406030204" pitchFamily="18" charset="0"/>
                                  <a:ea typeface="Calibri" panose="020F0502020204030204" pitchFamily="34" charset="0"/>
                                  <a:cs typeface="Times New Roman" panose="02020603050405020304" pitchFamily="18" charset="0"/>
                                </a:rPr>
                                <m:t>𝐲</m:t>
                              </m:r>
                              <m:r>
                                <a:rPr lang="en-GB" sz="18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𝑀</m:t>
                                  </m:r>
                                </m:sup>
                              </m:sSup>
                              <m:r>
                                <a:rPr lang="en-GB" sz="1800" b="0" i="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Received</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data</m:t>
                              </m:r>
                              <m:r>
                                <a:rPr lang="en-GB"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signal</m:t>
                              </m:r>
                            </m:oMath>
                          </a14:m>
                          <a:r>
                            <a:rPr lang="en-GB" sz="1800" dirty="0">
                              <a:latin typeface="Calibri" panose="020F0502020204030204" pitchFamily="34" charset="0"/>
                              <a:ea typeface="Calibri" panose="020F0502020204030204" pitchFamily="34" charset="0"/>
                              <a:cs typeface="Times New Roman" panose="02020603050405020304" pitchFamily="18" charset="0"/>
                            </a:rPr>
                            <a:t> </a:t>
                          </a:r>
                          <a:endParaRPr lang="en-US" dirty="0"/>
                        </a:p>
                      </a:txBody>
                      <a:tcPr/>
                    </a:tc>
                    <a:tc>
                      <a:txBody>
                        <a:bodyPr/>
                        <a:lstStyle/>
                        <a:p>
                          <a14:m>
                            <m:oMath xmlns:m="http://schemas.openxmlformats.org/officeDocument/2006/math">
                              <m:sSub>
                                <m:sSubPr>
                                  <m:ctrlPr>
                                    <a:rPr lang="en-GB" sz="1800" b="1" i="1" smtClean="0">
                                      <a:latin typeface="Cambria Math" panose="02040503050406030204" pitchFamily="18" charset="0"/>
                                    </a:rPr>
                                  </m:ctrlPr>
                                </m:sSubPr>
                                <m:e>
                                  <m:r>
                                    <a:rPr lang="en-GB" sz="1800" b="1">
                                      <a:latin typeface="Cambria Math" panose="02040503050406030204" pitchFamily="18" charset="0"/>
                                    </a:rPr>
                                    <m:t>𝐲</m:t>
                                  </m:r>
                                </m:e>
                                <m:sub>
                                  <m:r>
                                    <m:rPr>
                                      <m:sty m:val="p"/>
                                    </m:rPr>
                                    <a:rPr lang="en-GB" sz="1800">
                                      <a:latin typeface="Cambria Math" panose="02040503050406030204" pitchFamily="18" charset="0"/>
                                    </a:rPr>
                                    <m:t>p</m:t>
                                  </m:r>
                                </m:sub>
                              </m:sSub>
                              <m:r>
                                <a:rPr lang="en-GB" sz="1800" b="1" i="1">
                                  <a:latin typeface="Cambria Math" panose="02040503050406030204" pitchFamily="18" charset="0"/>
                                </a:rPr>
                                <m:t> </m:t>
                              </m:r>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𝑀</m:t>
                                  </m:r>
                                </m:sup>
                              </m:sSup>
                              <m:r>
                                <a:rPr lang="en-GB"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R</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eceived</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training</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signal</m:t>
                              </m:r>
                            </m:oMath>
                          </a14:m>
                          <a:r>
                            <a:rPr lang="en-GB" sz="1800" dirty="0">
                              <a:latin typeface="Calibri" panose="020F0502020204030204" pitchFamily="34" charset="0"/>
                              <a:ea typeface="Calibri" panose="020F0502020204030204" pitchFamily="34" charset="0"/>
                              <a:cs typeface="Times New Roman" panose="02020603050405020304" pitchFamily="18" charset="0"/>
                            </a:rPr>
                            <a:t> </a:t>
                          </a:r>
                          <a:endParaRPr lang="en-US" dirty="0"/>
                        </a:p>
                      </a:txBody>
                      <a:tcPr/>
                    </a:tc>
                    <a:extLst>
                      <a:ext uri="{0D108BD9-81ED-4DB2-BD59-A6C34878D82A}">
                        <a16:rowId xmlns:a16="http://schemas.microsoft.com/office/drawing/2014/main" val="1389449908"/>
                      </a:ext>
                    </a:extLst>
                  </a:tr>
                  <a:tr h="370840">
                    <a:tc>
                      <a:txBody>
                        <a:bodyPr/>
                        <a:lstStyle/>
                        <a:p>
                          <a14:m>
                            <m:oMath xmlns:m="http://schemas.openxmlformats.org/officeDocument/2006/math">
                              <m:r>
                                <a:rPr lang="en-GB" sz="1800" b="1" smtClean="0">
                                  <a:latin typeface="Cambria Math" panose="02040503050406030204" pitchFamily="18" charset="0"/>
                                </a:rPr>
                                <m:t>𝐇</m:t>
                              </m:r>
                              <m:r>
                                <a:rPr lang="en-GB" sz="1800" b="1" i="1">
                                  <a:latin typeface="Cambria Math" panose="02040503050406030204" pitchFamily="18" charset="0"/>
                                </a:rPr>
                                <m:t>∈</m:t>
                              </m:r>
                              <m:sSup>
                                <m:sSupPr>
                                  <m:ctrlPr>
                                    <a:rPr lang="en-GB" sz="1800" b="1" i="1">
                                      <a:latin typeface="Cambria Math" panose="02040503050406030204" pitchFamily="18" charset="0"/>
                                    </a:rPr>
                                  </m:ctrlPr>
                                </m:sSupPr>
                                <m:e>
                                  <m:r>
                                    <a:rPr lang="en-GB" sz="1800" b="1" i="1">
                                      <a:latin typeface="Cambria Math" panose="02040503050406030204" pitchFamily="18" charset="0"/>
                                      <a:ea typeface="Cambria Math" panose="02040503050406030204" pitchFamily="18" charset="0"/>
                                    </a:rPr>
                                    <m:t>ℂ</m:t>
                                  </m:r>
                                </m:e>
                                <m:sup>
                                  <m:r>
                                    <a:rPr lang="en-GB" sz="1800" i="1">
                                      <a:latin typeface="Cambria Math" panose="02040503050406030204" pitchFamily="18" charset="0"/>
                                    </a:rPr>
                                    <m:t>𝑀</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𝑁</m:t>
                                  </m:r>
                                </m:sup>
                              </m:sSup>
                            </m:oMath>
                          </a14:m>
                          <a:r>
                            <a:rPr lang="en-GB" sz="1800" dirty="0"/>
                            <a:t>: </a:t>
                          </a:r>
                          <a14:m>
                            <m:oMath xmlns:m="http://schemas.openxmlformats.org/officeDocument/2006/math">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C</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hannel</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matrix</m:t>
                              </m:r>
                            </m:oMath>
                          </a14:m>
                          <a:r>
                            <a:rPr lang="en-GB" sz="1800" dirty="0">
                              <a:ln w="0"/>
                              <a:effectLst>
                                <a:outerShdw blurRad="38100" dist="19050" dir="2700000" algn="tl" rotWithShape="0">
                                  <a:schemeClr val="dk1">
                                    <a:alpha val="40000"/>
                                  </a:schemeClr>
                                </a:outerShdw>
                              </a:effectLst>
                            </a:rPr>
                            <a:t> </a:t>
                          </a:r>
                          <a:endParaRPr lang="en-US" dirty="0"/>
                        </a:p>
                      </a:txBody>
                      <a:tcPr/>
                    </a:tc>
                    <a:tc>
                      <a:txBody>
                        <a:bodyPr/>
                        <a:lstStyle/>
                        <a:p>
                          <a:pPr algn="ctr"/>
                          <a:r>
                            <a:rPr lang="en-GB" sz="1800" kern="1200" dirty="0">
                              <a:solidFill>
                                <a:schemeClr val="dk1"/>
                              </a:solidFill>
                              <a:latin typeface="Cambria Math" panose="02040503050406030204" pitchFamily="18" charset="0"/>
                              <a:cs typeface="Times New Roman" panose="02020603050405020304" pitchFamily="18" charset="0"/>
                            </a:rPr>
                            <a:t>SAME</a:t>
                          </a:r>
                          <a:endParaRPr lang="en-US" sz="1800" kern="1200" dirty="0">
                            <a:solidFill>
                              <a:schemeClr val="dk1"/>
                            </a:solidFill>
                            <a:latin typeface="Cambria Math" panose="02040503050406030204" pitchFamily="18" charset="0"/>
                            <a:cs typeface="Times New Roman" panose="02020603050405020304" pitchFamily="18" charset="0"/>
                          </a:endParaRPr>
                        </a:p>
                      </a:txBody>
                      <a:tcPr/>
                    </a:tc>
                    <a:extLst>
                      <a:ext uri="{0D108BD9-81ED-4DB2-BD59-A6C34878D82A}">
                        <a16:rowId xmlns:a16="http://schemas.microsoft.com/office/drawing/2014/main" val="1868898909"/>
                      </a:ext>
                    </a:extLst>
                  </a:tr>
                  <a:tr h="370840">
                    <a:tc>
                      <a:txBody>
                        <a:bodyPr/>
                        <a:lstStyle/>
                        <a:p>
                          <a14:m>
                            <m:oMath xmlns:m="http://schemas.openxmlformats.org/officeDocument/2006/math">
                              <m:r>
                                <a:rPr lang="en-GB" sz="1800" smtClean="0">
                                  <a:latin typeface="Cambria Math" panose="02040503050406030204" pitchFamily="18" charset="0"/>
                                  <a:ea typeface="Calibri" panose="020F0502020204030204" pitchFamily="34" charset="0"/>
                                  <a:cs typeface="Times New Roman" panose="02020603050405020304" pitchFamily="18" charset="0"/>
                                </a:rPr>
                                <m:t>𝐱</m:t>
                              </m:r>
                              <m:r>
                                <a:rPr lang="en-GB" sz="18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𝑁</m:t>
                                  </m:r>
                                </m:sup>
                              </m:sSup>
                              <m:r>
                                <a:rPr lang="en-GB" sz="1800" b="0" i="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Transmitt</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ed</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data</m:t>
                              </m:r>
                              <m:r>
                                <a:rPr lang="en-GB"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signal</m:t>
                              </m:r>
                            </m:oMath>
                          </a14:m>
                          <a:r>
                            <a:rPr lang="en-GB" sz="1800" b="0" dirty="0">
                              <a:ln w="0"/>
                              <a:effectLst>
                                <a:outerShdw blurRad="38100" dist="19050" dir="2700000" algn="tl" rotWithShape="0">
                                  <a:schemeClr val="dk1">
                                    <a:alpha val="40000"/>
                                  </a:schemeClr>
                                </a:outerShdw>
                              </a:effectLst>
                              <a:latin typeface="Cambria Math" panose="02040503050406030204" pitchFamily="18" charset="0"/>
                            </a:rPr>
                            <a:t> </a:t>
                          </a:r>
                          <a:endParaRPr lang="en-US" dirty="0"/>
                        </a:p>
                      </a:txBody>
                      <a:tcPr/>
                    </a:tc>
                    <a:tc>
                      <a:txBody>
                        <a:bodyPr/>
                        <a:lstStyle/>
                        <a:p>
                          <a14:m>
                            <m:oMath xmlns:m="http://schemas.openxmlformats.org/officeDocument/2006/math">
                              <m:r>
                                <a:rPr lang="en-GB" sz="1800" b="1" i="0" smtClean="0">
                                  <a:latin typeface="Cambria Math" panose="02040503050406030204" pitchFamily="18" charset="0"/>
                                  <a:ea typeface="Calibri" panose="020F0502020204030204" pitchFamily="34" charset="0"/>
                                  <a:cs typeface="Times New Roman" panose="02020603050405020304" pitchFamily="18" charset="0"/>
                                </a:rPr>
                                <m:t>𝐩</m:t>
                              </m:r>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𝑁</m:t>
                                  </m:r>
                                </m:sup>
                              </m:sSup>
                              <m:r>
                                <a:rPr lang="en-GB"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Transmitted</m:t>
                              </m:r>
                              <m:r>
                                <a:rPr lang="en-GB"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pilot</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signal</m:t>
                              </m:r>
                            </m:oMath>
                          </a14:m>
                          <a:r>
                            <a:rPr lang="en-GB" sz="1800" b="0" dirty="0">
                              <a:ln w="0"/>
                              <a:effectLst>
                                <a:outerShdw blurRad="38100" dist="19050" dir="2700000" algn="tl" rotWithShape="0">
                                  <a:schemeClr val="dk1">
                                    <a:alpha val="40000"/>
                                  </a:schemeClr>
                                </a:outerShdw>
                              </a:effectLst>
                              <a:latin typeface="Cambria Math" panose="02040503050406030204" pitchFamily="18" charset="0"/>
                            </a:rPr>
                            <a:t> </a:t>
                          </a:r>
                          <a:endParaRPr lang="en-US" dirty="0"/>
                        </a:p>
                      </a:txBody>
                      <a:tcPr/>
                    </a:tc>
                    <a:extLst>
                      <a:ext uri="{0D108BD9-81ED-4DB2-BD59-A6C34878D82A}">
                        <a16:rowId xmlns:a16="http://schemas.microsoft.com/office/drawing/2014/main" val="356429673"/>
                      </a:ext>
                    </a:extLst>
                  </a:tr>
                  <a:tr h="370840">
                    <a:tc>
                      <a:txBody>
                        <a:bodyPr/>
                        <a:lstStyle/>
                        <a:p>
                          <a14:m>
                            <m:oMath xmlns:m="http://schemas.openxmlformats.org/officeDocument/2006/math">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rPr>
                                <m:t>𝐔</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rPr>
                                <m:t>∈</m:t>
                              </m:r>
                              <m:sSup>
                                <m:sSupPr>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ℂ</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𝑁</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𝑑</m:t>
                                  </m:r>
                                </m:sup>
                              </m:sSup>
                            </m:oMath>
                          </a14:m>
                          <a:r>
                            <a:rPr kumimoji="0" lang="en-GB" sz="1800" b="0" i="0" u="none" strike="noStrike" kern="1200" cap="none" spc="0" normalizeH="0" baseline="0" noProof="0" dirty="0">
                              <a:ln>
                                <a:noFill/>
                              </a:ln>
                              <a:solidFill>
                                <a:prstClr val="black"/>
                              </a:solidFill>
                              <a:effectLst/>
                              <a:uLnTx/>
                              <a:uFillTx/>
                              <a:latin typeface="+mn-lt"/>
                            </a:rPr>
                            <a:t>: D</a:t>
                          </a:r>
                          <a:r>
                            <a:rPr kumimoji="0" lang="en-GB" sz="1800" b="0" i="0" u="none" strike="noStrike" kern="1200" cap="none" spc="0" normalizeH="0" baseline="0" noProof="0" dirty="0">
                              <a:ln>
                                <a:noFill/>
                              </a:ln>
                              <a:solidFill>
                                <a:schemeClr val="dk1"/>
                              </a:solidFill>
                              <a:effectLst/>
                              <a:uLnTx/>
                              <a:uFillTx/>
                              <a:latin typeface="Cambria Math" panose="02040503050406030204" pitchFamily="18" charset="0"/>
                              <a:cs typeface="Times New Roman" panose="02020603050405020304" pitchFamily="18" charset="0"/>
                            </a:rPr>
                            <a:t>ata</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beamforming</a:t>
                          </a:r>
                          <a:r>
                            <a:rPr lang="en-GB" sz="1800" dirty="0">
                              <a:latin typeface="Calibri" panose="020F0502020204030204" pitchFamily="34" charset="0"/>
                              <a:ea typeface="Calibri" panose="020F0502020204030204" pitchFamily="34" charset="0"/>
                              <a:cs typeface="Times New Roman" panose="02020603050405020304" pitchFamily="18" charset="0"/>
                            </a:rPr>
                            <a:t> matrix </a:t>
                          </a:r>
                          <a:endParaRPr lang="en-US" dirty="0"/>
                        </a:p>
                      </a:txBody>
                      <a:tcPr/>
                    </a:tc>
                    <a:tc>
                      <a:txBody>
                        <a:bodyPr/>
                        <a:lstStyle/>
                        <a:p>
                          <a14:m>
                            <m:oMath xmlns:m="http://schemas.openxmlformats.org/officeDocument/2006/math">
                              <m:sSub>
                                <m:sSubPr>
                                  <m:ctrlPr>
                                    <a:rPr lang="en-GB" sz="1800" b="1" i="1" smtClean="0">
                                      <a:latin typeface="Cambria Math" panose="02040503050406030204" pitchFamily="18" charset="0"/>
                                      <a:cs typeface="Times New Roman" panose="02020603050405020304" pitchFamily="18" charset="0"/>
                                    </a:rPr>
                                  </m:ctrlPr>
                                </m:sSubPr>
                                <m:e>
                                  <m:r>
                                    <a:rPr lang="en-GB" sz="1800" b="1">
                                      <a:latin typeface="Cambria Math" panose="02040503050406030204" pitchFamily="18" charset="0"/>
                                      <a:ea typeface="Calibri" panose="020F0502020204030204" pitchFamily="34" charset="0"/>
                                      <a:cs typeface="Times New Roman" panose="02020603050405020304" pitchFamily="18" charset="0"/>
                                    </a:rPr>
                                    <m:t>𝐔</m:t>
                                  </m:r>
                                </m:e>
                                <m:sub>
                                  <m:r>
                                    <m:rPr>
                                      <m:sty m:val="p"/>
                                    </m:rPr>
                                    <a:rPr lang="en-GB" sz="1800" b="0" i="0" smtClean="0">
                                      <a:latin typeface="Cambria Math" panose="02040503050406030204" pitchFamily="18" charset="0"/>
                                      <a:cs typeface="Times New Roman" panose="02020603050405020304" pitchFamily="18" charset="0"/>
                                    </a:rPr>
                                    <m:t>p</m:t>
                                  </m:r>
                                </m:sub>
                              </m:sSub>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𝑁</m:t>
                                  </m:r>
                                  <m:r>
                                    <a:rPr lang="en-GB" sz="1800" i="1">
                                      <a:solidFill>
                                        <a:prstClr val="black"/>
                                      </a:solidFill>
                                      <a:latin typeface="Cambria Math" panose="02040503050406030204" pitchFamily="18" charset="0"/>
                                      <a:ea typeface="Cambria Math" panose="02040503050406030204" pitchFamily="18" charset="0"/>
                                    </a:rPr>
                                    <m:t>×</m:t>
                                  </m:r>
                                  <m:r>
                                    <a:rPr lang="en-GB" sz="1800" i="1">
                                      <a:solidFill>
                                        <a:prstClr val="black"/>
                                      </a:solidFill>
                                      <a:latin typeface="Cambria Math" panose="02040503050406030204" pitchFamily="18" charset="0"/>
                                      <a:ea typeface="Cambria Math" panose="02040503050406030204" pitchFamily="18" charset="0"/>
                                    </a:rPr>
                                    <m:t>𝑑</m:t>
                                  </m:r>
                                </m:sup>
                              </m:sSup>
                              <m:r>
                                <a:rPr lang="en-GB"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P</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ilot</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beamforming</m:t>
                              </m:r>
                              <m:r>
                                <a:rPr lang="en-GB"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matrix</m:t>
                              </m:r>
                            </m:oMath>
                          </a14:m>
                          <a:r>
                            <a:rPr lang="en-US" dirty="0"/>
                            <a:t> </a:t>
                          </a:r>
                        </a:p>
                      </a:txBody>
                      <a:tcPr/>
                    </a:tc>
                    <a:extLst>
                      <a:ext uri="{0D108BD9-81ED-4DB2-BD59-A6C34878D82A}">
                        <a16:rowId xmlns:a16="http://schemas.microsoft.com/office/drawing/2014/main" val="158925139"/>
                      </a:ext>
                    </a:extLst>
                  </a:tr>
                  <a:tr h="370840">
                    <a:tc>
                      <a:txBody>
                        <a:bodyPr/>
                        <a:lstStyle/>
                        <a:p>
                          <a14:m>
                            <m:oMath xmlns:m="http://schemas.openxmlformats.org/officeDocument/2006/math">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rPr>
                                <m:t>𝐬</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rPr>
                                <m:t>∈</m:t>
                              </m:r>
                              <m:sSup>
                                <m:sSupPr>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ℂ</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rPr>
                                    <m:t>𝑑</m:t>
                                  </m:r>
                                </m:sup>
                              </m:sSup>
                            </m:oMath>
                          </a14:m>
                          <a:r>
                            <a:rPr kumimoji="0" lang="en-GB" sz="1800" b="0" i="0" u="none" strike="noStrike" kern="1200" cap="none" spc="0" normalizeH="0" baseline="0" noProof="0" dirty="0">
                              <a:ln>
                                <a:noFill/>
                              </a:ln>
                              <a:solidFill>
                                <a:prstClr val="black"/>
                              </a:solidFill>
                              <a:effectLst/>
                              <a:uLnTx/>
                              <a:uFillTx/>
                              <a:latin typeface="+mn-lt"/>
                            </a:rPr>
                            <a:t>:</a:t>
                          </a:r>
                          <a:r>
                            <a:rPr kumimoji="0" lang="en-GB" sz="1800" b="1" i="0" u="none" strike="noStrike" kern="1200" cap="none" spc="0" normalizeH="0" baseline="0" noProof="0" dirty="0">
                              <a:ln>
                                <a:noFill/>
                              </a:ln>
                              <a:solidFill>
                                <a:prstClr val="black"/>
                              </a:solidFill>
                              <a:effectLst/>
                              <a:uLnTx/>
                              <a:uFillTx/>
                              <a:latin typeface="+mn-lt"/>
                            </a:rPr>
                            <a:t> </a:t>
                          </a:r>
                          <a:r>
                            <a:rPr lang="en-GB"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Transmitted data symbols </a:t>
                          </a:r>
                          <a:endParaRPr lang="en-US"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endParaRPr>
                        </a:p>
                      </a:txBody>
                      <a:tcPr/>
                    </a:tc>
                    <a:tc>
                      <a:txBody>
                        <a:bodyPr/>
                        <a:lstStyle/>
                        <a:p>
                          <a14:m>
                            <m:oMath xmlns:m="http://schemas.openxmlformats.org/officeDocument/2006/math">
                              <m:sSub>
                                <m:sSubPr>
                                  <m:ctrlPr>
                                    <a:rPr lang="en-GB" sz="1800" b="1" i="1" smtClean="0">
                                      <a:solidFill>
                                        <a:prstClr val="black"/>
                                      </a:solidFill>
                                      <a:latin typeface="Cambria Math" panose="02040503050406030204" pitchFamily="18" charset="0"/>
                                    </a:rPr>
                                  </m:ctrlPr>
                                </m:sSubPr>
                                <m:e>
                                  <m:r>
                                    <a:rPr lang="en-GB" sz="1800" b="1" i="0" smtClean="0">
                                      <a:solidFill>
                                        <a:prstClr val="black"/>
                                      </a:solidFill>
                                      <a:latin typeface="Cambria Math" panose="02040503050406030204" pitchFamily="18" charset="0"/>
                                    </a:rPr>
                                    <m:t>𝐬</m:t>
                                  </m:r>
                                </m:e>
                                <m:sub>
                                  <m:r>
                                    <m:rPr>
                                      <m:sty m:val="p"/>
                                    </m:rPr>
                                    <a:rPr lang="en-GB" sz="1800" b="0" i="0" smtClean="0">
                                      <a:solidFill>
                                        <a:prstClr val="black"/>
                                      </a:solidFill>
                                      <a:latin typeface="Cambria Math" panose="02040503050406030204" pitchFamily="18" charset="0"/>
                                    </a:rPr>
                                    <m:t>p</m:t>
                                  </m:r>
                                </m:sub>
                              </m:sSub>
                              <m:r>
                                <a:rPr lang="en-GB" sz="1800" b="1" i="1">
                                  <a:solidFill>
                                    <a:prstClr val="black"/>
                                  </a:solidFill>
                                  <a:latin typeface="Cambria Math" panose="02040503050406030204" pitchFamily="18" charset="0"/>
                                </a:rPr>
                                <m:t>∈</m:t>
                              </m:r>
                              <m:sSup>
                                <m:sSupPr>
                                  <m:ctrlPr>
                                    <a:rPr lang="en-GB" sz="1800" b="1" i="1">
                                      <a:solidFill>
                                        <a:prstClr val="black"/>
                                      </a:solidFill>
                                      <a:latin typeface="Cambria Math" panose="02040503050406030204" pitchFamily="18" charset="0"/>
                                    </a:rPr>
                                  </m:ctrlPr>
                                </m:sSupPr>
                                <m:e>
                                  <m:r>
                                    <a:rPr lang="en-GB" sz="1800" b="1" i="1">
                                      <a:solidFill>
                                        <a:prstClr val="black"/>
                                      </a:solidFill>
                                      <a:latin typeface="Cambria Math" panose="02040503050406030204" pitchFamily="18" charset="0"/>
                                      <a:ea typeface="Cambria Math" panose="02040503050406030204" pitchFamily="18" charset="0"/>
                                    </a:rPr>
                                    <m:t>ℂ</m:t>
                                  </m:r>
                                </m:e>
                                <m:sup>
                                  <m:r>
                                    <a:rPr lang="en-GB" sz="1800" i="1">
                                      <a:solidFill>
                                        <a:prstClr val="black"/>
                                      </a:solidFill>
                                      <a:latin typeface="Cambria Math" panose="02040503050406030204" pitchFamily="18" charset="0"/>
                                    </a:rPr>
                                    <m:t>𝑑</m:t>
                                  </m:r>
                                </m:sup>
                              </m:sSup>
                            </m:oMath>
                          </a14:m>
                          <a:r>
                            <a:rPr lang="en-GB" sz="1800" b="0" dirty="0">
                              <a:solidFill>
                                <a:prstClr val="black"/>
                              </a:solidFill>
                            </a:rPr>
                            <a:t>: </a:t>
                          </a:r>
                          <a:r>
                            <a:rPr lang="en-GB"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Transmitted pilot symbols</a:t>
                          </a:r>
                          <a:endParaRPr lang="en-US"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90002259"/>
                      </a:ext>
                    </a:extLst>
                  </a:tr>
                </a:tbl>
              </a:graphicData>
            </a:graphic>
          </p:graphicFrame>
        </mc:Choice>
        <mc:Fallback xmlns="">
          <p:graphicFrame>
            <p:nvGraphicFramePr>
              <p:cNvPr id="4" name="Table 5">
                <a:extLst>
                  <a:ext uri="{FF2B5EF4-FFF2-40B4-BE49-F238E27FC236}">
                    <a16:creationId xmlns:a16="http://schemas.microsoft.com/office/drawing/2014/main" id="{D8B7B065-FF45-4666-9F35-D29F2D5626D2}"/>
                  </a:ext>
                </a:extLst>
              </p:cNvPr>
              <p:cNvGraphicFramePr>
                <a:graphicFrameLocks noGrp="1"/>
              </p:cNvGraphicFramePr>
              <p:nvPr>
                <p:extLst>
                  <p:ext uri="{D42A27DB-BD31-4B8C-83A1-F6EECF244321}">
                    <p14:modId xmlns:p14="http://schemas.microsoft.com/office/powerpoint/2010/main" val="2725210445"/>
                  </p:ext>
                </p:extLst>
              </p:nvPr>
            </p:nvGraphicFramePr>
            <p:xfrm>
              <a:off x="1607141" y="3405187"/>
              <a:ext cx="9288868" cy="2970532"/>
            </p:xfrm>
            <a:graphic>
              <a:graphicData uri="http://schemas.openxmlformats.org/drawingml/2006/table">
                <a:tbl>
                  <a:tblPr firstRow="1" bandRow="1">
                    <a:tableStyleId>{5C22544A-7EE6-4342-B048-85BDC9FD1C3A}</a:tableStyleId>
                  </a:tblPr>
                  <a:tblGrid>
                    <a:gridCol w="4659777">
                      <a:extLst>
                        <a:ext uri="{9D8B030D-6E8A-4147-A177-3AD203B41FA5}">
                          <a16:colId xmlns:a16="http://schemas.microsoft.com/office/drawing/2014/main" val="3226592990"/>
                        </a:ext>
                      </a:extLst>
                    </a:gridCol>
                    <a:gridCol w="4629091">
                      <a:extLst>
                        <a:ext uri="{9D8B030D-6E8A-4147-A177-3AD203B41FA5}">
                          <a16:colId xmlns:a16="http://schemas.microsoft.com/office/drawing/2014/main" val="2969522353"/>
                        </a:ext>
                      </a:extLst>
                    </a:gridCol>
                  </a:tblGrid>
                  <a:tr h="640080">
                    <a:tc>
                      <a:txBody>
                        <a:bodyPr/>
                        <a:lstStyle/>
                        <a:p>
                          <a:pPr algn="ctr"/>
                          <a:r>
                            <a:rPr lang="en-US" sz="1800" dirty="0"/>
                            <a:t>Received data signal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Received training signal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H: unknown</a:t>
                          </a:r>
                        </a:p>
                      </a:txBody>
                      <a:tcPr/>
                    </a:tc>
                    <a:extLst>
                      <a:ext uri="{0D108BD9-81ED-4DB2-BD59-A6C34878D82A}">
                        <a16:rowId xmlns:a16="http://schemas.microsoft.com/office/drawing/2014/main" val="551921666"/>
                      </a:ext>
                    </a:extLst>
                  </a:tr>
                  <a:tr h="390208">
                    <a:tc>
                      <a:txBody>
                        <a:bodyPr/>
                        <a:lstStyle/>
                        <a:p>
                          <a:endParaRPr lang="en-SE"/>
                        </a:p>
                      </a:txBody>
                      <a:tcPr>
                        <a:blipFill>
                          <a:blip r:embed="rId7"/>
                          <a:stretch>
                            <a:fillRect l="-131" t="-171875" r="-99869" b="-517188"/>
                          </a:stretch>
                        </a:blipFill>
                      </a:tcPr>
                    </a:tc>
                    <a:tc>
                      <a:txBody>
                        <a:bodyPr/>
                        <a:lstStyle/>
                        <a:p>
                          <a:endParaRPr lang="en-SE"/>
                        </a:p>
                      </a:txBody>
                      <a:tcPr>
                        <a:blipFill>
                          <a:blip r:embed="rId7"/>
                          <a:stretch>
                            <a:fillRect l="-100789" t="-171875" r="-526" b="-517188"/>
                          </a:stretch>
                        </a:blipFill>
                      </a:tcPr>
                    </a:tc>
                    <a:extLst>
                      <a:ext uri="{0D108BD9-81ED-4DB2-BD59-A6C34878D82A}">
                        <a16:rowId xmlns:a16="http://schemas.microsoft.com/office/drawing/2014/main" val="3878875106"/>
                      </a:ext>
                    </a:extLst>
                  </a:tr>
                  <a:tr h="395796">
                    <a:tc>
                      <a:txBody>
                        <a:bodyPr/>
                        <a:lstStyle/>
                        <a:p>
                          <a:endParaRPr lang="en-SE"/>
                        </a:p>
                      </a:txBody>
                      <a:tcPr>
                        <a:blipFill>
                          <a:blip r:embed="rId7"/>
                          <a:stretch>
                            <a:fillRect l="-131" t="-267692" r="-99869" b="-409231"/>
                          </a:stretch>
                        </a:blipFill>
                      </a:tcPr>
                    </a:tc>
                    <a:tc>
                      <a:txBody>
                        <a:bodyPr/>
                        <a:lstStyle/>
                        <a:p>
                          <a:endParaRPr lang="en-SE"/>
                        </a:p>
                      </a:txBody>
                      <a:tcPr>
                        <a:blipFill>
                          <a:blip r:embed="rId7"/>
                          <a:stretch>
                            <a:fillRect l="-100789" t="-267692" r="-526" b="-409231"/>
                          </a:stretch>
                        </a:blipFill>
                      </a:tcPr>
                    </a:tc>
                    <a:extLst>
                      <a:ext uri="{0D108BD9-81ED-4DB2-BD59-A6C34878D82A}">
                        <a16:rowId xmlns:a16="http://schemas.microsoft.com/office/drawing/2014/main" val="1389449908"/>
                      </a:ext>
                    </a:extLst>
                  </a:tr>
                  <a:tr h="370840">
                    <a:tc>
                      <a:txBody>
                        <a:bodyPr/>
                        <a:lstStyle/>
                        <a:p>
                          <a:endParaRPr lang="en-SE"/>
                        </a:p>
                      </a:txBody>
                      <a:tcPr>
                        <a:blipFill>
                          <a:blip r:embed="rId7"/>
                          <a:stretch>
                            <a:fillRect l="-131" t="-391803" r="-99869" b="-336066"/>
                          </a:stretch>
                        </a:blipFill>
                      </a:tcPr>
                    </a:tc>
                    <a:tc>
                      <a:txBody>
                        <a:bodyPr/>
                        <a:lstStyle/>
                        <a:p>
                          <a:pPr algn="ctr"/>
                          <a:r>
                            <a:rPr lang="en-GB" sz="1800" kern="1200" dirty="0">
                              <a:solidFill>
                                <a:schemeClr val="dk1"/>
                              </a:solidFill>
                              <a:latin typeface="Cambria Math" panose="02040503050406030204" pitchFamily="18" charset="0"/>
                              <a:cs typeface="Times New Roman" panose="02020603050405020304" pitchFamily="18" charset="0"/>
                            </a:rPr>
                            <a:t>SAME</a:t>
                          </a:r>
                          <a:endParaRPr lang="en-US" sz="1800" kern="1200" dirty="0">
                            <a:solidFill>
                              <a:schemeClr val="dk1"/>
                            </a:solidFill>
                            <a:latin typeface="Cambria Math" panose="02040503050406030204" pitchFamily="18" charset="0"/>
                            <a:cs typeface="Times New Roman" panose="02020603050405020304" pitchFamily="18" charset="0"/>
                          </a:endParaRPr>
                        </a:p>
                      </a:txBody>
                      <a:tcPr/>
                    </a:tc>
                    <a:extLst>
                      <a:ext uri="{0D108BD9-81ED-4DB2-BD59-A6C34878D82A}">
                        <a16:rowId xmlns:a16="http://schemas.microsoft.com/office/drawing/2014/main" val="1868898909"/>
                      </a:ext>
                    </a:extLst>
                  </a:tr>
                  <a:tr h="370840">
                    <a:tc>
                      <a:txBody>
                        <a:bodyPr/>
                        <a:lstStyle/>
                        <a:p>
                          <a:endParaRPr lang="en-SE"/>
                        </a:p>
                      </a:txBody>
                      <a:tcPr>
                        <a:blipFill>
                          <a:blip r:embed="rId7"/>
                          <a:stretch>
                            <a:fillRect l="-131" t="-491803" r="-99869" b="-236066"/>
                          </a:stretch>
                        </a:blipFill>
                      </a:tcPr>
                    </a:tc>
                    <a:tc>
                      <a:txBody>
                        <a:bodyPr/>
                        <a:lstStyle/>
                        <a:p>
                          <a:endParaRPr lang="en-SE"/>
                        </a:p>
                      </a:txBody>
                      <a:tcPr>
                        <a:blipFill>
                          <a:blip r:embed="rId7"/>
                          <a:stretch>
                            <a:fillRect l="-100789" t="-491803" r="-526" b="-236066"/>
                          </a:stretch>
                        </a:blipFill>
                      </a:tcPr>
                    </a:tc>
                    <a:extLst>
                      <a:ext uri="{0D108BD9-81ED-4DB2-BD59-A6C34878D82A}">
                        <a16:rowId xmlns:a16="http://schemas.microsoft.com/office/drawing/2014/main" val="356429673"/>
                      </a:ext>
                    </a:extLst>
                  </a:tr>
                  <a:tr h="401384">
                    <a:tc>
                      <a:txBody>
                        <a:bodyPr/>
                        <a:lstStyle/>
                        <a:p>
                          <a:endParaRPr lang="en-SE"/>
                        </a:p>
                      </a:txBody>
                      <a:tcPr>
                        <a:blipFill>
                          <a:blip r:embed="rId7"/>
                          <a:stretch>
                            <a:fillRect l="-131" t="-546970" r="-99869" b="-118182"/>
                          </a:stretch>
                        </a:blipFill>
                      </a:tcPr>
                    </a:tc>
                    <a:tc>
                      <a:txBody>
                        <a:bodyPr/>
                        <a:lstStyle/>
                        <a:p>
                          <a:endParaRPr lang="en-SE"/>
                        </a:p>
                      </a:txBody>
                      <a:tcPr>
                        <a:blipFill>
                          <a:blip r:embed="rId7"/>
                          <a:stretch>
                            <a:fillRect l="-100789" t="-546970" r="-526" b="-118182"/>
                          </a:stretch>
                        </a:blipFill>
                      </a:tcPr>
                    </a:tc>
                    <a:extLst>
                      <a:ext uri="{0D108BD9-81ED-4DB2-BD59-A6C34878D82A}">
                        <a16:rowId xmlns:a16="http://schemas.microsoft.com/office/drawing/2014/main" val="158925139"/>
                      </a:ext>
                    </a:extLst>
                  </a:tr>
                  <a:tr h="401384">
                    <a:tc>
                      <a:txBody>
                        <a:bodyPr/>
                        <a:lstStyle/>
                        <a:p>
                          <a:endParaRPr lang="en-SE"/>
                        </a:p>
                      </a:txBody>
                      <a:tcPr>
                        <a:blipFill>
                          <a:blip r:embed="rId7"/>
                          <a:stretch>
                            <a:fillRect l="-131" t="-646970" r="-99869" b="-18182"/>
                          </a:stretch>
                        </a:blipFill>
                      </a:tcPr>
                    </a:tc>
                    <a:tc>
                      <a:txBody>
                        <a:bodyPr/>
                        <a:lstStyle/>
                        <a:p>
                          <a:endParaRPr lang="en-SE"/>
                        </a:p>
                      </a:txBody>
                      <a:tcPr>
                        <a:blipFill>
                          <a:blip r:embed="rId7"/>
                          <a:stretch>
                            <a:fillRect l="-100789" t="-646970" r="-526" b="-18182"/>
                          </a:stretch>
                        </a:blipFill>
                      </a:tcPr>
                    </a:tc>
                    <a:extLst>
                      <a:ext uri="{0D108BD9-81ED-4DB2-BD59-A6C34878D82A}">
                        <a16:rowId xmlns:a16="http://schemas.microsoft.com/office/drawing/2014/main" val="1890002259"/>
                      </a:ext>
                    </a:extLst>
                  </a:tr>
                </a:tbl>
              </a:graphicData>
            </a:graphic>
          </p:graphicFrame>
        </mc:Fallback>
      </mc:AlternateContent>
    </p:spTree>
    <p:extLst>
      <p:ext uri="{BB962C8B-B14F-4D97-AF65-F5344CB8AC3E}">
        <p14:creationId xmlns:p14="http://schemas.microsoft.com/office/powerpoint/2010/main" val="3837096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400050" y="819149"/>
            <a:ext cx="11703050" cy="2815592"/>
          </a:xfrm>
        </p:spPr>
        <p:txBody>
          <a:bodyPr>
            <a:normAutofit/>
          </a:bodyPr>
          <a:lstStyle/>
          <a:p>
            <a:pPr marL="0" indent="0" algn="just">
              <a:buNone/>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400" b="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b="1" i="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94763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a:xfrm>
            <a:off x="9448800" y="6552488"/>
            <a:ext cx="2743200" cy="365125"/>
          </a:xfrm>
        </p:spPr>
        <p:txBody>
          <a:bodyPr/>
          <a:lstStyle/>
          <a:p>
            <a:fld id="{96C155CA-F9E4-4B7B-8778-BBE3591DE223}" type="slidenum">
              <a:rPr lang="en-US" smtClean="0"/>
              <a:t>39</a:t>
            </a:fld>
            <a:endParaRPr lang="en-US"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D8B7B065-FF45-4666-9F35-D29F2D5626D2}"/>
                  </a:ext>
                </a:extLst>
              </p:cNvPr>
              <p:cNvGraphicFramePr>
                <a:graphicFrameLocks noGrp="1"/>
              </p:cNvGraphicFramePr>
              <p:nvPr>
                <p:extLst>
                  <p:ext uri="{D42A27DB-BD31-4B8C-83A1-F6EECF244321}">
                    <p14:modId xmlns:p14="http://schemas.microsoft.com/office/powerpoint/2010/main" val="3924876221"/>
                  </p:ext>
                </p:extLst>
              </p:nvPr>
            </p:nvGraphicFramePr>
            <p:xfrm>
              <a:off x="1643380" y="858074"/>
              <a:ext cx="9216390" cy="2990470"/>
            </p:xfrm>
            <a:graphic>
              <a:graphicData uri="http://schemas.openxmlformats.org/drawingml/2006/table">
                <a:tbl>
                  <a:tblPr firstRow="1" bandRow="1">
                    <a:tableStyleId>{5C22544A-7EE6-4342-B048-85BDC9FD1C3A}</a:tableStyleId>
                  </a:tblPr>
                  <a:tblGrid>
                    <a:gridCol w="4179921">
                      <a:extLst>
                        <a:ext uri="{9D8B030D-6E8A-4147-A177-3AD203B41FA5}">
                          <a16:colId xmlns:a16="http://schemas.microsoft.com/office/drawing/2014/main" val="2969522353"/>
                        </a:ext>
                      </a:extLst>
                    </a:gridCol>
                    <a:gridCol w="5036469">
                      <a:extLst>
                        <a:ext uri="{9D8B030D-6E8A-4147-A177-3AD203B41FA5}">
                          <a16:colId xmlns:a16="http://schemas.microsoft.com/office/drawing/2014/main" val="202311079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Received training signal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H: unknown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Restructured received training signal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x: unknown</a:t>
                          </a:r>
                        </a:p>
                      </a:txBody>
                      <a:tcPr/>
                    </a:tc>
                    <a:extLst>
                      <a:ext uri="{0D108BD9-81ED-4DB2-BD59-A6C34878D82A}">
                        <a16:rowId xmlns:a16="http://schemas.microsoft.com/office/drawing/2014/main" val="551921666"/>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GB" sz="1800" b="1" i="1" smtClean="0">
                                        <a:latin typeface="Cambria Math" panose="02040503050406030204" pitchFamily="18" charset="0"/>
                                      </a:rPr>
                                    </m:ctrlPr>
                                  </m:sSubPr>
                                  <m:e>
                                    <m:r>
                                      <a:rPr lang="en-GB" sz="1800" b="1">
                                        <a:latin typeface="Cambria Math" panose="02040503050406030204" pitchFamily="18" charset="0"/>
                                      </a:rPr>
                                      <m:t>𝐲</m:t>
                                    </m:r>
                                  </m:e>
                                  <m:sub>
                                    <m:r>
                                      <m:rPr>
                                        <m:sty m:val="p"/>
                                      </m:rPr>
                                      <a:rPr lang="en-GB" sz="1800" b="0" i="0" smtClean="0">
                                        <a:latin typeface="Cambria Math" panose="02040503050406030204" pitchFamily="18" charset="0"/>
                                      </a:rPr>
                                      <m:t>p</m:t>
                                    </m:r>
                                  </m:sub>
                                </m:sSub>
                                <m:r>
                                  <a:rPr lang="en-GB" sz="1800" b="1">
                                    <a:latin typeface="Cambria Math" panose="02040503050406030204" pitchFamily="18" charset="0"/>
                                  </a:rPr>
                                  <m:t>=</m:t>
                                </m:r>
                                <m:r>
                                  <a:rPr lang="en-GB" sz="1800" b="1" smtClean="0">
                                    <a:solidFill>
                                      <a:srgbClr val="FF0000"/>
                                    </a:solidFill>
                                    <a:latin typeface="Cambria Math" panose="02040503050406030204" pitchFamily="18" charset="0"/>
                                  </a:rPr>
                                  <m:t>𝐇</m:t>
                                </m:r>
                                <m:r>
                                  <a:rPr lang="en-GB" sz="1800" b="1">
                                    <a:latin typeface="Cambria Math" panose="02040503050406030204" pitchFamily="18" charset="0"/>
                                  </a:rPr>
                                  <m:t>𝐩</m:t>
                                </m:r>
                                <m:r>
                                  <a:rPr lang="en-GB" sz="1800" b="1">
                                    <a:latin typeface="Cambria Math" panose="02040503050406030204" pitchFamily="18" charset="0"/>
                                  </a:rPr>
                                  <m:t>+</m:t>
                                </m:r>
                                <m:r>
                                  <a:rPr lang="en-GB" sz="1800" b="1">
                                    <a:latin typeface="Cambria Math" panose="02040503050406030204" pitchFamily="18" charset="0"/>
                                  </a:rPr>
                                  <m:t>𝐧</m:t>
                                </m:r>
                                <m:r>
                                  <a:rPr lang="en-GB" sz="1800" b="1" i="0" smtClean="0">
                                    <a:latin typeface="Cambria Math" panose="02040503050406030204" pitchFamily="18" charset="0"/>
                                  </a:rPr>
                                  <m:t>=</m:t>
                                </m:r>
                                <m:r>
                                  <a:rPr lang="en-GB" sz="1800" b="1"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sSub>
                                  <m:sSubPr>
                                    <m:ctrlPr>
                                      <a:rPr lang="en-GB" sz="1800" b="1" i="1" smtClean="0">
                                        <a:latin typeface="Cambria Math" panose="02040503050406030204" pitchFamily="18" charset="0"/>
                                        <a:cs typeface="Times New Roman" panose="02020603050405020304" pitchFamily="18" charset="0"/>
                                      </a:rPr>
                                    </m:ctrlPr>
                                  </m:sSubPr>
                                  <m:e>
                                    <m:r>
                                      <a:rPr lang="en-GB" sz="1800" b="1">
                                        <a:latin typeface="Cambria Math" panose="02040503050406030204" pitchFamily="18" charset="0"/>
                                        <a:ea typeface="Calibri" panose="020F0502020204030204" pitchFamily="34" charset="0"/>
                                        <a:cs typeface="Times New Roman" panose="02020603050405020304" pitchFamily="18" charset="0"/>
                                      </a:rPr>
                                      <m:t>𝐔</m:t>
                                    </m:r>
                                  </m:e>
                                  <m:sub>
                                    <m:r>
                                      <m:rPr>
                                        <m:sty m:val="p"/>
                                      </m:rPr>
                                      <a:rPr lang="en-GB" sz="1800" b="0" i="0" smtClean="0">
                                        <a:latin typeface="Cambria Math" panose="02040503050406030204" pitchFamily="18" charset="0"/>
                                        <a:cs typeface="Times New Roman" panose="02020603050405020304" pitchFamily="18" charset="0"/>
                                      </a:rPr>
                                      <m:t>p</m:t>
                                    </m:r>
                                  </m:sub>
                                </m:sSub>
                                <m:sSub>
                                  <m:sSubPr>
                                    <m:ctrlPr>
                                      <a:rPr lang="en-GB" sz="1800" b="1" i="1" smtClean="0">
                                        <a:solidFill>
                                          <a:prstClr val="black"/>
                                        </a:solidFill>
                                        <a:latin typeface="Cambria Math" panose="02040503050406030204" pitchFamily="18" charset="0"/>
                                      </a:rPr>
                                    </m:ctrlPr>
                                  </m:sSubPr>
                                  <m:e>
                                    <m:r>
                                      <a:rPr lang="en-GB" sz="1800" b="1" i="0" smtClean="0">
                                        <a:solidFill>
                                          <a:prstClr val="black"/>
                                        </a:solidFill>
                                        <a:latin typeface="Cambria Math" panose="02040503050406030204" pitchFamily="18" charset="0"/>
                                      </a:rPr>
                                      <m:t>𝐬</m:t>
                                    </m:r>
                                  </m:e>
                                  <m:sub>
                                    <m:r>
                                      <m:rPr>
                                        <m:sty m:val="p"/>
                                      </m:rPr>
                                      <a:rPr lang="en-GB" sz="1800" b="0" i="0" smtClean="0">
                                        <a:solidFill>
                                          <a:prstClr val="black"/>
                                        </a:solidFill>
                                        <a:latin typeface="Cambria Math" panose="02040503050406030204" pitchFamily="18" charset="0"/>
                                      </a:rPr>
                                      <m:t>p</m:t>
                                    </m:r>
                                  </m:sub>
                                </m:sSub>
                                <m:r>
                                  <a:rPr lang="en-GB" sz="1800" b="1" i="0" smtClean="0">
                                    <a:latin typeface="Cambria Math" panose="02040503050406030204" pitchFamily="18" charset="0"/>
                                    <a:ea typeface="Calibri" panose="020F0502020204030204" pitchFamily="34" charset="0"/>
                                    <a:cs typeface="Times New Roman" panose="02020603050405020304" pitchFamily="18" charset="0"/>
                                  </a:rPr>
                                  <m:t>+</m:t>
                                </m:r>
                                <m:r>
                                  <a:rPr lang="en-GB" sz="1800" b="1" i="0" smtClean="0">
                                    <a:latin typeface="Cambria Math" panose="02040503050406030204" pitchFamily="18" charset="0"/>
                                    <a:ea typeface="Calibri" panose="020F0502020204030204" pitchFamily="34" charset="0"/>
                                    <a:cs typeface="Times New Roman" panose="02020603050405020304" pitchFamily="18" charset="0"/>
                                  </a:rPr>
                                  <m:t>𝐧</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i="1" smtClean="0">
                                      <a:latin typeface="Cambria Math" panose="02040503050406030204" pitchFamily="18" charset="0"/>
                                    </a:rPr>
                                  </m:ctrlPr>
                                </m:sSubSupPr>
                                <m:e>
                                  <m:r>
                                    <a:rPr lang="en-GB" b="1" i="0" smtClean="0">
                                      <a:latin typeface="Cambria Math" panose="02040503050406030204" pitchFamily="18" charset="0"/>
                                    </a:rPr>
                                    <m:t>𝐲</m:t>
                                  </m:r>
                                </m:e>
                                <m:sub>
                                  <m:r>
                                    <m:rPr>
                                      <m:sty m:val="p"/>
                                    </m:rPr>
                                    <a:rPr lang="en-GB" b="0" i="0" smtClean="0">
                                      <a:latin typeface="Cambria Math" panose="02040503050406030204" pitchFamily="18" charset="0"/>
                                    </a:rPr>
                                    <m:t>p</m:t>
                                  </m:r>
                                </m:sub>
                                <m:sup>
                                  <m:r>
                                    <m:rPr>
                                      <m:sty m:val="p"/>
                                    </m:rPr>
                                    <a:rPr lang="en-GB" b="0" i="0" smtClean="0">
                                      <a:latin typeface="Cambria Math" panose="02040503050406030204" pitchFamily="18" charset="0"/>
                                    </a:rPr>
                                    <m:t>CS</m:t>
                                  </m:r>
                                </m:sup>
                              </m:sSubSup>
                              <m:r>
                                <a:rPr lang="en-GB" b="0" i="1" smtClean="0">
                                  <a:latin typeface="Cambria Math" panose="02040503050406030204" pitchFamily="18" charset="0"/>
                                </a:rPr>
                                <m:t>=</m:t>
                              </m:r>
                              <m:r>
                                <a:rPr lang="en-GB" b="1" i="0" smtClean="0">
                                  <a:latin typeface="Cambria Math" panose="02040503050406030204" pitchFamily="18" charset="0"/>
                                </a:rPr>
                                <m:t>𝐀</m:t>
                              </m:r>
                              <m:r>
                                <a:rPr lang="en-GB" b="1" i="0" smtClean="0">
                                  <a:solidFill>
                                    <a:srgbClr val="FF0000"/>
                                  </a:solidFill>
                                  <a:latin typeface="Cambria Math" panose="02040503050406030204" pitchFamily="18" charset="0"/>
                                </a:rPr>
                                <m:t>𝐱</m:t>
                              </m:r>
                              <m:r>
                                <a:rPr lang="en-GB" sz="1800" b="1" i="0" smtClean="0">
                                  <a:latin typeface="Cambria Math" panose="02040503050406030204" pitchFamily="18" charset="0"/>
                                  <a:ea typeface="Calibri" panose="020F0502020204030204" pitchFamily="34" charset="0"/>
                                  <a:cs typeface="Times New Roman" panose="02020603050405020304" pitchFamily="18" charset="0"/>
                                </a:rPr>
                                <m:t>+</m:t>
                              </m:r>
                              <m:r>
                                <a:rPr lang="en-GB" sz="1800" b="1" i="0" smtClean="0">
                                  <a:latin typeface="Cambria Math" panose="02040503050406030204" pitchFamily="18" charset="0"/>
                                  <a:ea typeface="Calibri" panose="020F0502020204030204" pitchFamily="34" charset="0"/>
                                  <a:cs typeface="Times New Roman" panose="02020603050405020304" pitchFamily="18" charset="0"/>
                                </a:rPr>
                                <m:t>𝐧</m:t>
                              </m:r>
                            </m:oMath>
                          </a14:m>
                          <a:r>
                            <a:rPr lang="en-US" b="0" i="0" dirty="0"/>
                            <a:t>, </a:t>
                          </a:r>
                          <a14:m>
                            <m:oMath xmlns:m="http://schemas.openxmlformats.org/officeDocument/2006/math">
                              <m:r>
                                <a:rPr lang="en-GB" b="1" i="0" smtClean="0">
                                  <a:solidFill>
                                    <a:schemeClr val="tx1"/>
                                  </a:solidFill>
                                  <a:latin typeface="Cambria Math" panose="02040503050406030204" pitchFamily="18" charset="0"/>
                                </a:rPr>
                                <m:t>𝐱</m:t>
                              </m:r>
                              <m:r>
                                <a:rPr lang="en-GB" b="1" i="0" smtClean="0">
                                  <a:solidFill>
                                    <a:schemeClr val="tx1"/>
                                  </a:solidFill>
                                  <a:latin typeface="Cambria Math" panose="02040503050406030204" pitchFamily="18" charset="0"/>
                                </a:rPr>
                                <m:t>=</m:t>
                              </m:r>
                              <m:r>
                                <a:rPr lang="en-GB" b="0" i="1" smtClean="0">
                                  <a:solidFill>
                                    <a:schemeClr val="tx1"/>
                                  </a:solidFill>
                                  <a:latin typeface="Cambria Math" panose="02040503050406030204" pitchFamily="18" charset="0"/>
                                </a:rPr>
                                <m:t>𝑟</m:t>
                              </m:r>
                              <m:d>
                                <m:dPr>
                                  <m:ctrlPr>
                                    <a:rPr lang="en-GB" b="0" i="1" smtClean="0">
                                      <a:solidFill>
                                        <a:schemeClr val="tx1"/>
                                      </a:solidFill>
                                      <a:latin typeface="Cambria Math" panose="02040503050406030204" pitchFamily="18" charset="0"/>
                                    </a:rPr>
                                  </m:ctrlPr>
                                </m:dPr>
                                <m:e>
                                  <m:r>
                                    <a:rPr lang="en-GB" sz="1800" b="1" i="0" smtClean="0">
                                      <a:latin typeface="Cambria Math" panose="02040503050406030204" pitchFamily="18" charset="0"/>
                                      <a:ea typeface="Calibri" panose="020F0502020204030204" pitchFamily="34" charset="0"/>
                                      <a:cs typeface="Times New Roman" panose="02020603050405020304" pitchFamily="18" charset="0"/>
                                    </a:rPr>
                                    <m:t>𝐇</m:t>
                                  </m:r>
                                </m:e>
                              </m:d>
                              <m:r>
                                <a:rPr lang="en-GB" b="0" i="1" smtClean="0">
                                  <a:solidFill>
                                    <a:schemeClr val="tx1"/>
                                  </a:solidFill>
                                  <a:latin typeface="Cambria Math" panose="02040503050406030204" pitchFamily="18" charset="0"/>
                                </a:rPr>
                                <m:t>,</m:t>
                              </m:r>
                              <m:r>
                                <a:rPr lang="en-GB" sz="1800" b="1" i="0" smtClean="0">
                                  <a:latin typeface="Cambria Math" panose="02040503050406030204" pitchFamily="18" charset="0"/>
                                  <a:ea typeface="Calibri" panose="020F0502020204030204" pitchFamily="34" charset="0"/>
                                  <a:cs typeface="Times New Roman" panose="02020603050405020304" pitchFamily="18" charset="0"/>
                                </a:rPr>
                                <m:t>𝐀</m:t>
                              </m:r>
                              <m:r>
                                <a:rPr lang="en-GB" sz="1800" b="1">
                                  <a:latin typeface="Cambria Math" panose="02040503050406030204" pitchFamily="18" charset="0"/>
                                  <a:ea typeface="Calibri" panose="020F0502020204030204" pitchFamily="34" charset="0"/>
                                  <a:cs typeface="Times New Roman" panose="02020603050405020304" pitchFamily="18" charset="0"/>
                                </a:rPr>
                                <m:t>=</m:t>
                              </m:r>
                              <m:r>
                                <a:rPr lang="en-GB" sz="1800" b="0" i="1" smtClean="0">
                                  <a:latin typeface="Cambria Math" panose="02040503050406030204" pitchFamily="18" charset="0"/>
                                  <a:ea typeface="Calibri" panose="020F0502020204030204" pitchFamily="34" charset="0"/>
                                  <a:cs typeface="Times New Roman" panose="02020603050405020304" pitchFamily="18" charset="0"/>
                                </a:rPr>
                                <m:t>𝑟</m:t>
                              </m:r>
                              <m:r>
                                <a:rPr lang="en-GB" sz="1800" b="1">
                                  <a:latin typeface="Cambria Math" panose="02040503050406030204" pitchFamily="18" charset="0"/>
                                  <a:ea typeface="Calibri" panose="020F0502020204030204" pitchFamily="34" charset="0"/>
                                  <a:cs typeface="Times New Roman" panose="02020603050405020304" pitchFamily="18" charset="0"/>
                                </a:rPr>
                                <m:t>(</m:t>
                              </m:r>
                              <m:r>
                                <a:rPr lang="en-GB" sz="1800" b="1">
                                  <a:latin typeface="Cambria Math" panose="02040503050406030204" pitchFamily="18" charset="0"/>
                                  <a:ea typeface="Calibri" panose="020F0502020204030204" pitchFamily="34" charset="0"/>
                                  <a:cs typeface="Times New Roman" panose="02020603050405020304" pitchFamily="18" charset="0"/>
                                </a:rPr>
                                <m:t>𝐩</m:t>
                              </m:r>
                              <m:r>
                                <a:rPr lang="en-GB" sz="1800" b="1">
                                  <a:latin typeface="Cambria Math" panose="02040503050406030204" pitchFamily="18" charset="0"/>
                                  <a:ea typeface="Calibri" panose="020F0502020204030204" pitchFamily="34" charset="0"/>
                                  <a:cs typeface="Times New Roman" panose="02020603050405020304" pitchFamily="18" charset="0"/>
                                </a:rPr>
                                <m:t>)</m:t>
                              </m:r>
                            </m:oMath>
                          </a14:m>
                          <a:endParaRPr lang="en-US" b="0" i="1" dirty="0">
                            <a:solidFill>
                              <a:schemeClr val="tx1"/>
                            </a:solidFill>
                          </a:endParaRPr>
                        </a:p>
                      </a:txBody>
                      <a:tcPr/>
                    </a:tc>
                    <a:extLst>
                      <a:ext uri="{0D108BD9-81ED-4DB2-BD59-A6C34878D82A}">
                        <a16:rowId xmlns:a16="http://schemas.microsoft.com/office/drawing/2014/main" val="3878875106"/>
                      </a:ext>
                    </a:extLst>
                  </a:tr>
                  <a:tr h="370840">
                    <a:tc>
                      <a:txBody>
                        <a:bodyPr/>
                        <a:lstStyle/>
                        <a:p>
                          <a14:m>
                            <m:oMath xmlns:m="http://schemas.openxmlformats.org/officeDocument/2006/math">
                              <m:sSub>
                                <m:sSubPr>
                                  <m:ctrlPr>
                                    <a:rPr lang="en-GB" sz="1800" b="1" i="1" smtClean="0">
                                      <a:latin typeface="Cambria Math" panose="02040503050406030204" pitchFamily="18" charset="0"/>
                                    </a:rPr>
                                  </m:ctrlPr>
                                </m:sSubPr>
                                <m:e>
                                  <m:r>
                                    <a:rPr lang="en-GB" sz="1800" b="1">
                                      <a:latin typeface="Cambria Math" panose="02040503050406030204" pitchFamily="18" charset="0"/>
                                    </a:rPr>
                                    <m:t>𝐲</m:t>
                                  </m:r>
                                </m:e>
                                <m:sub>
                                  <m:r>
                                    <m:rPr>
                                      <m:sty m:val="p"/>
                                    </m:rPr>
                                    <a:rPr lang="en-GB" sz="1800">
                                      <a:latin typeface="Cambria Math" panose="02040503050406030204" pitchFamily="18" charset="0"/>
                                    </a:rPr>
                                    <m:t>p</m:t>
                                  </m:r>
                                </m:sub>
                              </m:sSub>
                              <m:r>
                                <a:rPr lang="en-GB" sz="1800" b="1" i="1">
                                  <a:latin typeface="Cambria Math" panose="02040503050406030204" pitchFamily="18" charset="0"/>
                                </a:rPr>
                                <m:t> </m:t>
                              </m:r>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𝑀</m:t>
                                  </m:r>
                                </m:sup>
                              </m:sSup>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R</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eceived</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training</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signal</m:t>
                              </m:r>
                            </m:oMath>
                          </a14:m>
                          <a:r>
                            <a:rPr lang="en-GB" sz="1800" dirty="0">
                              <a:latin typeface="Calibri" panose="020F0502020204030204" pitchFamily="34" charset="0"/>
                              <a:ea typeface="Calibri" panose="020F0502020204030204" pitchFamily="34" charset="0"/>
                              <a:cs typeface="Times New Roman" panose="02020603050405020304" pitchFamily="18" charset="0"/>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i="1" smtClean="0">
                                      <a:latin typeface="Cambria Math" panose="02040503050406030204" pitchFamily="18" charset="0"/>
                                    </a:rPr>
                                  </m:ctrlPr>
                                </m:sSubSupPr>
                                <m:e>
                                  <m:r>
                                    <a:rPr lang="en-GB" b="1" i="0" smtClean="0">
                                      <a:latin typeface="Cambria Math" panose="02040503050406030204" pitchFamily="18" charset="0"/>
                                    </a:rPr>
                                    <m:t>𝐲</m:t>
                                  </m:r>
                                </m:e>
                                <m:sub>
                                  <m:r>
                                    <m:rPr>
                                      <m:sty m:val="p"/>
                                    </m:rPr>
                                    <a:rPr lang="en-GB" b="0" i="0" smtClean="0">
                                      <a:latin typeface="Cambria Math" panose="02040503050406030204" pitchFamily="18" charset="0"/>
                                    </a:rPr>
                                    <m:t>p</m:t>
                                  </m:r>
                                </m:sub>
                                <m:sup>
                                  <m:r>
                                    <m:rPr>
                                      <m:sty m:val="p"/>
                                    </m:rPr>
                                    <a:rPr lang="en-GB" b="0" i="0" smtClean="0">
                                      <a:latin typeface="Cambria Math" panose="02040503050406030204" pitchFamily="18" charset="0"/>
                                    </a:rPr>
                                    <m:t>CS</m:t>
                                  </m:r>
                                </m:sup>
                              </m:sSubSup>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𝑀</m:t>
                                  </m:r>
                                </m:sup>
                              </m:sSup>
                              <m:r>
                                <a:rPr lang="en-GB" sz="1800">
                                  <a:latin typeface="Cambria Math" panose="02040503050406030204" pitchFamily="18" charset="0"/>
                                  <a:ea typeface="Calibri" panose="020F0502020204030204" pitchFamily="34" charset="0"/>
                                  <a:cs typeface="Times New Roman" panose="02020603050405020304" pitchFamily="18" charset="0"/>
                                </a:rPr>
                                <m:t>:</m:t>
                              </m:r>
                            </m:oMath>
                          </a14:m>
                          <a:r>
                            <a:rPr lang="en-GB" sz="180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 Measurement vector</a:t>
                          </a:r>
                          <a:endParaRPr lang="en-GB" sz="1800" dirty="0">
                            <a:ln w="0"/>
                            <a:effectLst>
                              <a:outerShdw blurRad="38100" dist="19050" dir="2700000" algn="tl" rotWithShape="0">
                                <a:schemeClr val="dk1">
                                  <a:alpha val="40000"/>
                                </a:schemeClr>
                              </a:outerShdw>
                            </a:effectLst>
                          </a:endParaRPr>
                        </a:p>
                      </a:txBody>
                      <a:tcPr/>
                    </a:tc>
                    <a:extLst>
                      <a:ext uri="{0D108BD9-81ED-4DB2-BD59-A6C34878D82A}">
                        <a16:rowId xmlns:a16="http://schemas.microsoft.com/office/drawing/2014/main" val="1389449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1800" b="1" smtClean="0">
                                  <a:latin typeface="Cambria Math" panose="02040503050406030204" pitchFamily="18" charset="0"/>
                                </a:rPr>
                                <m:t>𝐇</m:t>
                              </m:r>
                              <m:r>
                                <a:rPr lang="en-GB" sz="1800" b="1" i="1">
                                  <a:latin typeface="Cambria Math" panose="02040503050406030204" pitchFamily="18" charset="0"/>
                                </a:rPr>
                                <m:t>∈</m:t>
                              </m:r>
                              <m:sSup>
                                <m:sSupPr>
                                  <m:ctrlPr>
                                    <a:rPr lang="en-GB" sz="1800" b="1" i="1">
                                      <a:latin typeface="Cambria Math" panose="02040503050406030204" pitchFamily="18" charset="0"/>
                                    </a:rPr>
                                  </m:ctrlPr>
                                </m:sSupPr>
                                <m:e>
                                  <m:r>
                                    <a:rPr lang="en-GB" sz="1800" b="1" i="1">
                                      <a:latin typeface="Cambria Math" panose="02040503050406030204" pitchFamily="18" charset="0"/>
                                      <a:ea typeface="Cambria Math" panose="02040503050406030204" pitchFamily="18" charset="0"/>
                                    </a:rPr>
                                    <m:t>ℂ</m:t>
                                  </m:r>
                                </m:e>
                                <m:sup>
                                  <m:r>
                                    <a:rPr lang="en-GB" sz="1800" i="1">
                                      <a:latin typeface="Cambria Math" panose="02040503050406030204" pitchFamily="18" charset="0"/>
                                    </a:rPr>
                                    <m:t>𝑀</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𝑁</m:t>
                                  </m:r>
                                </m:sup>
                              </m:sSup>
                            </m:oMath>
                          </a14:m>
                          <a:r>
                            <a:rPr lang="en-GB" sz="1800" dirty="0"/>
                            <a:t>: </a:t>
                          </a:r>
                          <a14:m>
                            <m:oMath xmlns:m="http://schemas.openxmlformats.org/officeDocument/2006/math">
                              <m:r>
                                <m:rPr>
                                  <m:sty m:val="p"/>
                                </m:rPr>
                                <a:rPr lang="en-GB" sz="1800">
                                  <a:latin typeface="Cambria Math" panose="02040503050406030204" pitchFamily="18" charset="0"/>
                                  <a:cs typeface="Times New Roman" panose="02020603050405020304" pitchFamily="18" charset="0"/>
                                </a:rPr>
                                <m:t>C</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hannel</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matrix</m:t>
                              </m:r>
                            </m:oMath>
                          </a14:m>
                          <a:r>
                            <a:rPr lang="en-US"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1800" b="1" smtClean="0">
                                  <a:ln w="0"/>
                                  <a:effectLst>
                                    <a:outerShdw blurRad="38100" dist="19050" dir="2700000" algn="tl" rotWithShape="0">
                                      <a:schemeClr val="dk1">
                                        <a:alpha val="40000"/>
                                      </a:schemeClr>
                                    </a:outerShdw>
                                  </a:effectLst>
                                  <a:latin typeface="Cambria Math" panose="02040503050406030204" pitchFamily="18" charset="0"/>
                                </a:rPr>
                                <m:t>𝐀</m:t>
                              </m:r>
                              <m:r>
                                <a:rPr lang="en-GB" sz="18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1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r>
                                    <a:rPr lang="en-GB" sz="1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1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sz="1800" dirty="0">
                              <a:ln w="0"/>
                              <a:effectLst>
                                <a:outerShdw blurRad="38100" dist="19050" dir="2700000" algn="tl" rotWithShape="0">
                                  <a:schemeClr val="dk1">
                                    <a:alpha val="40000"/>
                                  </a:schemeClr>
                                </a:outerShdw>
                              </a:effectLst>
                            </a:rPr>
                            <a:t>:</a:t>
                          </a:r>
                          <a:r>
                            <a:rPr lang="en-GB" sz="1800" b="1" dirty="0">
                              <a:ln w="0"/>
                              <a:effectLst>
                                <a:outerShdw blurRad="38100" dist="19050" dir="2700000" algn="tl" rotWithShape="0">
                                  <a:schemeClr val="dk1">
                                    <a:alpha val="40000"/>
                                  </a:schemeClr>
                                </a:outerShdw>
                              </a:effectLst>
                            </a:rPr>
                            <a:t> </a:t>
                          </a:r>
                          <a:r>
                            <a:rPr lang="en-GB" sz="1800" b="0" kern="1200" dirty="0">
                              <a:ln>
                                <a:noFill/>
                              </a:ln>
                              <a:solidFill>
                                <a:schemeClr val="dk1"/>
                              </a:solidFill>
                              <a:effectLst/>
                              <a:latin typeface="Cambria Math" panose="02040503050406030204" pitchFamily="18" charset="0"/>
                              <a:cs typeface="Times New Roman" panose="02020603050405020304" pitchFamily="18" charset="0"/>
                            </a:rPr>
                            <a:t>M</a:t>
                          </a:r>
                          <a:r>
                            <a:rPr lang="en-GB" sz="180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easurement (sensing) matrix</a:t>
                          </a:r>
                        </a:p>
                      </a:txBody>
                      <a:tcPr/>
                    </a:tc>
                    <a:extLst>
                      <a:ext uri="{0D108BD9-81ED-4DB2-BD59-A6C34878D82A}">
                        <a16:rowId xmlns:a16="http://schemas.microsoft.com/office/drawing/2014/main" val="1868898909"/>
                      </a:ext>
                    </a:extLst>
                  </a:tr>
                  <a:tr h="370840">
                    <a:tc>
                      <a:txBody>
                        <a:bodyPr/>
                        <a:lstStyle/>
                        <a:p>
                          <a14:m>
                            <m:oMath xmlns:m="http://schemas.openxmlformats.org/officeDocument/2006/math">
                              <m:r>
                                <a:rPr lang="en-GB" sz="1800" b="1" i="0" smtClean="0">
                                  <a:latin typeface="Cambria Math" panose="02040503050406030204" pitchFamily="18" charset="0"/>
                                  <a:ea typeface="Calibri" panose="020F0502020204030204" pitchFamily="34" charset="0"/>
                                  <a:cs typeface="Times New Roman" panose="02020603050405020304" pitchFamily="18" charset="0"/>
                                </a:rPr>
                                <m:t>𝐩</m:t>
                              </m:r>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𝑁</m:t>
                                  </m:r>
                                </m:sup>
                              </m:sSup>
                              <m:r>
                                <a:rPr lang="en-GB"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Transmitted</m:t>
                              </m:r>
                              <m:r>
                                <a:rPr lang="en-GB"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pilot</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signal</m:t>
                              </m:r>
                            </m:oMath>
                          </a14:m>
                          <a:r>
                            <a:rPr lang="en-GB" sz="1800" b="0" dirty="0">
                              <a:ln w="0"/>
                              <a:effectLst>
                                <a:outerShdw blurRad="38100" dist="19050" dir="2700000" algn="tl" rotWithShape="0">
                                  <a:schemeClr val="dk1">
                                    <a:alpha val="40000"/>
                                  </a:schemeClr>
                                </a:outerShdw>
                              </a:effectLst>
                              <a:latin typeface="Cambria Math" panose="02040503050406030204" pitchFamily="18" charset="0"/>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1800" b="1" smtClean="0">
                                  <a:ln w="0"/>
                                  <a:effectLst>
                                    <a:outerShdw blurRad="38100" dist="19050" dir="2700000" algn="tl" rotWithShape="0">
                                      <a:schemeClr val="dk1">
                                        <a:alpha val="40000"/>
                                      </a:schemeClr>
                                    </a:outerShdw>
                                  </a:effectLst>
                                  <a:latin typeface="Cambria Math" panose="02040503050406030204" pitchFamily="18" charset="0"/>
                                </a:rPr>
                                <m:t>𝐱</m:t>
                              </m:r>
                              <m:r>
                                <a:rPr lang="en-GB" sz="18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1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sz="1800" dirty="0">
                              <a:ln w="0"/>
                              <a:effectLst>
                                <a:outerShdw blurRad="38100" dist="19050" dir="2700000" algn="tl" rotWithShape="0">
                                  <a:schemeClr val="dk1">
                                    <a:alpha val="40000"/>
                                  </a:schemeClr>
                                </a:outerShdw>
                              </a:effectLst>
                            </a:rPr>
                            <a:t>:</a:t>
                          </a:r>
                          <a:r>
                            <a:rPr lang="en-GB" sz="1800" b="1" dirty="0">
                              <a:ln w="0"/>
                              <a:effectLst>
                                <a:outerShdw blurRad="38100" dist="19050" dir="2700000" algn="tl" rotWithShape="0">
                                  <a:schemeClr val="dk1">
                                    <a:alpha val="40000"/>
                                  </a:schemeClr>
                                </a:outerShdw>
                              </a:effectLst>
                            </a:rPr>
                            <a:t> </a:t>
                          </a:r>
                          <a:r>
                            <a:rPr lang="en-GB" sz="1800" i="1"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S</a:t>
                          </a:r>
                          <a:r>
                            <a:rPr lang="en-GB" sz="180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-sparse signal vector to be recovered </a:t>
                          </a:r>
                        </a:p>
                      </a:txBody>
                      <a:tcPr/>
                    </a:tc>
                    <a:extLst>
                      <a:ext uri="{0D108BD9-81ED-4DB2-BD59-A6C34878D82A}">
                        <a16:rowId xmlns:a16="http://schemas.microsoft.com/office/drawing/2014/main" val="356429673"/>
                      </a:ext>
                    </a:extLst>
                  </a:tr>
                  <a:tr h="370840">
                    <a:tc>
                      <a:txBody>
                        <a:bodyPr/>
                        <a:lstStyle/>
                        <a:p>
                          <a14:m>
                            <m:oMath xmlns:m="http://schemas.openxmlformats.org/officeDocument/2006/math">
                              <m:sSub>
                                <m:sSubPr>
                                  <m:ctrlPr>
                                    <a:rPr lang="en-GB" sz="1800" b="1" i="1" smtClean="0">
                                      <a:latin typeface="Cambria Math" panose="02040503050406030204" pitchFamily="18" charset="0"/>
                                      <a:cs typeface="Times New Roman" panose="02020603050405020304" pitchFamily="18" charset="0"/>
                                    </a:rPr>
                                  </m:ctrlPr>
                                </m:sSubPr>
                                <m:e>
                                  <m:r>
                                    <a:rPr lang="en-GB" sz="1800" b="1">
                                      <a:latin typeface="Cambria Math" panose="02040503050406030204" pitchFamily="18" charset="0"/>
                                      <a:ea typeface="Calibri" panose="020F0502020204030204" pitchFamily="34" charset="0"/>
                                      <a:cs typeface="Times New Roman" panose="02020603050405020304" pitchFamily="18" charset="0"/>
                                    </a:rPr>
                                    <m:t>𝐔</m:t>
                                  </m:r>
                                </m:e>
                                <m:sub>
                                  <m:r>
                                    <m:rPr>
                                      <m:sty m:val="p"/>
                                    </m:rPr>
                                    <a:rPr lang="en-GB" sz="1800" b="0" i="0" smtClean="0">
                                      <a:latin typeface="Cambria Math" panose="02040503050406030204" pitchFamily="18" charset="0"/>
                                      <a:cs typeface="Times New Roman" panose="02020603050405020304" pitchFamily="18" charset="0"/>
                                    </a:rPr>
                                    <m:t>p</m:t>
                                  </m:r>
                                </m:sub>
                              </m:sSub>
                              <m:r>
                                <a:rPr lang="en-GB"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𝑁</m:t>
                                  </m:r>
                                  <m:r>
                                    <a:rPr lang="en-GB" sz="1800" i="1">
                                      <a:solidFill>
                                        <a:prstClr val="black"/>
                                      </a:solidFill>
                                      <a:latin typeface="Cambria Math" panose="02040503050406030204" pitchFamily="18" charset="0"/>
                                      <a:ea typeface="Cambria Math" panose="02040503050406030204" pitchFamily="18" charset="0"/>
                                    </a:rPr>
                                    <m:t>×</m:t>
                                  </m:r>
                                  <m:r>
                                    <a:rPr lang="en-GB" sz="1800" i="1">
                                      <a:solidFill>
                                        <a:prstClr val="black"/>
                                      </a:solidFill>
                                      <a:latin typeface="Cambria Math" panose="02040503050406030204" pitchFamily="18" charset="0"/>
                                      <a:ea typeface="Cambria Math" panose="02040503050406030204" pitchFamily="18" charset="0"/>
                                    </a:rPr>
                                    <m:t>𝑑</m:t>
                                  </m:r>
                                </m:sup>
                              </m:sSup>
                              <m:r>
                                <a:rPr lang="en-GB"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P</m:t>
                              </m:r>
                              <m:r>
                                <m:rPr>
                                  <m:sty m:val="p"/>
                                </m:rPr>
                                <a:rPr lang="en-GB" sz="1800">
                                  <a:latin typeface="Cambria Math" panose="02040503050406030204" pitchFamily="18" charset="0"/>
                                  <a:ea typeface="Calibri" panose="020F0502020204030204" pitchFamily="34" charset="0"/>
                                  <a:cs typeface="Times New Roman" panose="02020603050405020304" pitchFamily="18" charset="0"/>
                                </a:rPr>
                                <m:t>ilot</m:t>
                              </m:r>
                              <m:r>
                                <a:rPr lang="en-GB" sz="18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beamforming</m:t>
                              </m:r>
                              <m:r>
                                <a:rPr lang="en-GB" sz="18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1800" b="0" i="0" smtClean="0">
                                  <a:latin typeface="Cambria Math" panose="02040503050406030204" pitchFamily="18" charset="0"/>
                                  <a:ea typeface="Calibri" panose="020F0502020204030204" pitchFamily="34" charset="0"/>
                                  <a:cs typeface="Times New Roman" panose="02020603050405020304" pitchFamily="18" charset="0"/>
                                </a:rPr>
                                <m:t>matrix</m:t>
                              </m:r>
                            </m:oMath>
                          </a14:m>
                          <a:r>
                            <a:rPr lang="en-US" dirty="0"/>
                            <a:t> </a:t>
                          </a:r>
                        </a:p>
                      </a:txBody>
                      <a:tcPr/>
                    </a:tc>
                    <a:tc>
                      <a:txBody>
                        <a:bodyPr/>
                        <a:lstStyle/>
                        <a:p>
                          <a:endParaRPr lang="en-US" dirty="0"/>
                        </a:p>
                      </a:txBody>
                      <a:tcPr/>
                    </a:tc>
                    <a:extLst>
                      <a:ext uri="{0D108BD9-81ED-4DB2-BD59-A6C34878D82A}">
                        <a16:rowId xmlns:a16="http://schemas.microsoft.com/office/drawing/2014/main" val="158925139"/>
                      </a:ext>
                    </a:extLst>
                  </a:tr>
                  <a:tr h="370840">
                    <a:tc>
                      <a:txBody>
                        <a:bodyPr/>
                        <a:lstStyle/>
                        <a:p>
                          <a14:m>
                            <m:oMath xmlns:m="http://schemas.openxmlformats.org/officeDocument/2006/math">
                              <m:sSub>
                                <m:sSubPr>
                                  <m:ctrlPr>
                                    <a:rPr lang="en-GB" sz="1800" b="1" i="1" smtClean="0">
                                      <a:solidFill>
                                        <a:prstClr val="black"/>
                                      </a:solidFill>
                                      <a:latin typeface="Cambria Math" panose="02040503050406030204" pitchFamily="18" charset="0"/>
                                    </a:rPr>
                                  </m:ctrlPr>
                                </m:sSubPr>
                                <m:e>
                                  <m:r>
                                    <a:rPr lang="en-GB" sz="1800" b="1" i="0" smtClean="0">
                                      <a:solidFill>
                                        <a:prstClr val="black"/>
                                      </a:solidFill>
                                      <a:latin typeface="Cambria Math" panose="02040503050406030204" pitchFamily="18" charset="0"/>
                                    </a:rPr>
                                    <m:t>𝐬</m:t>
                                  </m:r>
                                </m:e>
                                <m:sub>
                                  <m:r>
                                    <m:rPr>
                                      <m:sty m:val="p"/>
                                    </m:rPr>
                                    <a:rPr lang="en-GB" sz="1800" b="0" i="0" smtClean="0">
                                      <a:solidFill>
                                        <a:prstClr val="black"/>
                                      </a:solidFill>
                                      <a:latin typeface="Cambria Math" panose="02040503050406030204" pitchFamily="18" charset="0"/>
                                    </a:rPr>
                                    <m:t>p</m:t>
                                  </m:r>
                                </m:sub>
                              </m:sSub>
                              <m:r>
                                <a:rPr lang="en-GB" sz="1800" b="1" i="1">
                                  <a:solidFill>
                                    <a:prstClr val="black"/>
                                  </a:solidFill>
                                  <a:latin typeface="Cambria Math" panose="02040503050406030204" pitchFamily="18" charset="0"/>
                                </a:rPr>
                                <m:t>∈</m:t>
                              </m:r>
                              <m:sSup>
                                <m:sSupPr>
                                  <m:ctrlPr>
                                    <a:rPr lang="en-GB" sz="1800" b="1" i="1">
                                      <a:solidFill>
                                        <a:prstClr val="black"/>
                                      </a:solidFill>
                                      <a:latin typeface="Cambria Math" panose="02040503050406030204" pitchFamily="18" charset="0"/>
                                    </a:rPr>
                                  </m:ctrlPr>
                                </m:sSupPr>
                                <m:e>
                                  <m:r>
                                    <a:rPr lang="en-GB" sz="1800" b="1" i="1">
                                      <a:solidFill>
                                        <a:prstClr val="black"/>
                                      </a:solidFill>
                                      <a:latin typeface="Cambria Math" panose="02040503050406030204" pitchFamily="18" charset="0"/>
                                      <a:ea typeface="Cambria Math" panose="02040503050406030204" pitchFamily="18" charset="0"/>
                                    </a:rPr>
                                    <m:t>ℂ</m:t>
                                  </m:r>
                                </m:e>
                                <m:sup>
                                  <m:r>
                                    <a:rPr lang="en-GB" sz="1800" i="1">
                                      <a:solidFill>
                                        <a:prstClr val="black"/>
                                      </a:solidFill>
                                      <a:latin typeface="Cambria Math" panose="02040503050406030204" pitchFamily="18" charset="0"/>
                                    </a:rPr>
                                    <m:t>𝑑</m:t>
                                  </m:r>
                                </m:sup>
                              </m:sSup>
                            </m:oMath>
                          </a14:m>
                          <a:r>
                            <a:rPr lang="en-GB" sz="1800" b="1" dirty="0">
                              <a:solidFill>
                                <a:prstClr val="black"/>
                              </a:solidFill>
                            </a:rPr>
                            <a:t> : </a:t>
                          </a:r>
                          <a:r>
                            <a:rPr lang="en-GB"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rPr>
                            <a:t>Transmitted pilot symbols</a:t>
                          </a:r>
                          <a:endParaRPr lang="en-US" sz="1800" b="0" i="0" kern="1200" dirty="0">
                            <a:solidFill>
                              <a:schemeClr val="dk1"/>
                            </a:solidFill>
                            <a:latin typeface="Cambria Math" panose="020405030504060302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890002259"/>
                      </a:ext>
                    </a:extLst>
                  </a:tr>
                </a:tbl>
              </a:graphicData>
            </a:graphic>
          </p:graphicFrame>
        </mc:Choice>
        <mc:Fallback xmlns="">
          <p:graphicFrame>
            <p:nvGraphicFramePr>
              <p:cNvPr id="4" name="Table 5">
                <a:extLst>
                  <a:ext uri="{FF2B5EF4-FFF2-40B4-BE49-F238E27FC236}">
                    <a16:creationId xmlns:a16="http://schemas.microsoft.com/office/drawing/2014/main" id="{D8B7B065-FF45-4666-9F35-D29F2D5626D2}"/>
                  </a:ext>
                </a:extLst>
              </p:cNvPr>
              <p:cNvGraphicFramePr>
                <a:graphicFrameLocks noGrp="1"/>
              </p:cNvGraphicFramePr>
              <p:nvPr>
                <p:extLst>
                  <p:ext uri="{D42A27DB-BD31-4B8C-83A1-F6EECF244321}">
                    <p14:modId xmlns:p14="http://schemas.microsoft.com/office/powerpoint/2010/main" val="3924876221"/>
                  </p:ext>
                </p:extLst>
              </p:nvPr>
            </p:nvGraphicFramePr>
            <p:xfrm>
              <a:off x="1643380" y="858074"/>
              <a:ext cx="9216390" cy="2990470"/>
            </p:xfrm>
            <a:graphic>
              <a:graphicData uri="http://schemas.openxmlformats.org/drawingml/2006/table">
                <a:tbl>
                  <a:tblPr firstRow="1" bandRow="1">
                    <a:tableStyleId>{5C22544A-7EE6-4342-B048-85BDC9FD1C3A}</a:tableStyleId>
                  </a:tblPr>
                  <a:tblGrid>
                    <a:gridCol w="4179921">
                      <a:extLst>
                        <a:ext uri="{9D8B030D-6E8A-4147-A177-3AD203B41FA5}">
                          <a16:colId xmlns:a16="http://schemas.microsoft.com/office/drawing/2014/main" val="2969522353"/>
                        </a:ext>
                      </a:extLst>
                    </a:gridCol>
                    <a:gridCol w="5036469">
                      <a:extLst>
                        <a:ext uri="{9D8B030D-6E8A-4147-A177-3AD203B41FA5}">
                          <a16:colId xmlns:a16="http://schemas.microsoft.com/office/drawing/2014/main" val="2023110791"/>
                        </a:ext>
                      </a:extLst>
                    </a:gridCol>
                  </a:tblGrid>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Received training signal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H: unknown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Restructured received training signal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x: unknown</a:t>
                          </a:r>
                        </a:p>
                      </a:txBody>
                      <a:tcPr/>
                    </a:tc>
                    <a:extLst>
                      <a:ext uri="{0D108BD9-81ED-4DB2-BD59-A6C34878D82A}">
                        <a16:rowId xmlns:a16="http://schemas.microsoft.com/office/drawing/2014/main" val="551921666"/>
                      </a:ext>
                    </a:extLst>
                  </a:tr>
                  <a:tr h="402971">
                    <a:tc>
                      <a:txBody>
                        <a:bodyPr/>
                        <a:lstStyle/>
                        <a:p>
                          <a:endParaRPr lang="en-SE"/>
                        </a:p>
                      </a:txBody>
                      <a:tcPr>
                        <a:blipFill>
                          <a:blip r:embed="rId3"/>
                          <a:stretch>
                            <a:fillRect l="-146" t="-164179" r="-121137" b="-494030"/>
                          </a:stretch>
                        </a:blipFill>
                      </a:tcPr>
                    </a:tc>
                    <a:tc>
                      <a:txBody>
                        <a:bodyPr/>
                        <a:lstStyle/>
                        <a:p>
                          <a:endParaRPr lang="en-SE"/>
                        </a:p>
                      </a:txBody>
                      <a:tcPr>
                        <a:blipFill>
                          <a:blip r:embed="rId3"/>
                          <a:stretch>
                            <a:fillRect l="-83071" t="-164179" r="-484" b="-494030"/>
                          </a:stretch>
                        </a:blipFill>
                      </a:tcPr>
                    </a:tc>
                    <a:extLst>
                      <a:ext uri="{0D108BD9-81ED-4DB2-BD59-A6C34878D82A}">
                        <a16:rowId xmlns:a16="http://schemas.microsoft.com/office/drawing/2014/main" val="3878875106"/>
                      </a:ext>
                    </a:extLst>
                  </a:tr>
                  <a:tr h="402971">
                    <a:tc>
                      <a:txBody>
                        <a:bodyPr/>
                        <a:lstStyle/>
                        <a:p>
                          <a:endParaRPr lang="en-SE"/>
                        </a:p>
                      </a:txBody>
                      <a:tcPr>
                        <a:blipFill>
                          <a:blip r:embed="rId3"/>
                          <a:stretch>
                            <a:fillRect l="-146" t="-268182" r="-121137" b="-401515"/>
                          </a:stretch>
                        </a:blipFill>
                      </a:tcPr>
                    </a:tc>
                    <a:tc>
                      <a:txBody>
                        <a:bodyPr/>
                        <a:lstStyle/>
                        <a:p>
                          <a:endParaRPr lang="en-SE"/>
                        </a:p>
                      </a:txBody>
                      <a:tcPr>
                        <a:blipFill>
                          <a:blip r:embed="rId3"/>
                          <a:stretch>
                            <a:fillRect l="-83071" t="-268182" r="-484" b="-401515"/>
                          </a:stretch>
                        </a:blipFill>
                      </a:tcPr>
                    </a:tc>
                    <a:extLst>
                      <a:ext uri="{0D108BD9-81ED-4DB2-BD59-A6C34878D82A}">
                        <a16:rowId xmlns:a16="http://schemas.microsoft.com/office/drawing/2014/main" val="1389449908"/>
                      </a:ext>
                    </a:extLst>
                  </a:tr>
                  <a:tr h="370840">
                    <a:tc>
                      <a:txBody>
                        <a:bodyPr/>
                        <a:lstStyle/>
                        <a:p>
                          <a:endParaRPr lang="en-SE"/>
                        </a:p>
                      </a:txBody>
                      <a:tcPr>
                        <a:blipFill>
                          <a:blip r:embed="rId3"/>
                          <a:stretch>
                            <a:fillRect l="-146" t="-398361" r="-121137" b="-334426"/>
                          </a:stretch>
                        </a:blipFill>
                      </a:tcPr>
                    </a:tc>
                    <a:tc>
                      <a:txBody>
                        <a:bodyPr/>
                        <a:lstStyle/>
                        <a:p>
                          <a:endParaRPr lang="en-SE"/>
                        </a:p>
                      </a:txBody>
                      <a:tcPr>
                        <a:blipFill>
                          <a:blip r:embed="rId3"/>
                          <a:stretch>
                            <a:fillRect l="-83071" t="-398361" r="-484" b="-334426"/>
                          </a:stretch>
                        </a:blipFill>
                      </a:tcPr>
                    </a:tc>
                    <a:extLst>
                      <a:ext uri="{0D108BD9-81ED-4DB2-BD59-A6C34878D82A}">
                        <a16:rowId xmlns:a16="http://schemas.microsoft.com/office/drawing/2014/main" val="1868898909"/>
                      </a:ext>
                    </a:extLst>
                  </a:tr>
                  <a:tr h="370840">
                    <a:tc>
                      <a:txBody>
                        <a:bodyPr/>
                        <a:lstStyle/>
                        <a:p>
                          <a:endParaRPr lang="en-SE"/>
                        </a:p>
                      </a:txBody>
                      <a:tcPr>
                        <a:blipFill>
                          <a:blip r:embed="rId3"/>
                          <a:stretch>
                            <a:fillRect l="-146" t="-498361" r="-121137" b="-234426"/>
                          </a:stretch>
                        </a:blipFill>
                      </a:tcPr>
                    </a:tc>
                    <a:tc>
                      <a:txBody>
                        <a:bodyPr/>
                        <a:lstStyle/>
                        <a:p>
                          <a:endParaRPr lang="en-SE"/>
                        </a:p>
                      </a:txBody>
                      <a:tcPr>
                        <a:blipFill>
                          <a:blip r:embed="rId3"/>
                          <a:stretch>
                            <a:fillRect l="-83071" t="-498361" r="-484" b="-234426"/>
                          </a:stretch>
                        </a:blipFill>
                      </a:tcPr>
                    </a:tc>
                    <a:extLst>
                      <a:ext uri="{0D108BD9-81ED-4DB2-BD59-A6C34878D82A}">
                        <a16:rowId xmlns:a16="http://schemas.microsoft.com/office/drawing/2014/main" val="356429673"/>
                      </a:ext>
                    </a:extLst>
                  </a:tr>
                  <a:tr h="401384">
                    <a:tc>
                      <a:txBody>
                        <a:bodyPr/>
                        <a:lstStyle/>
                        <a:p>
                          <a:endParaRPr lang="en-SE"/>
                        </a:p>
                      </a:txBody>
                      <a:tcPr>
                        <a:blipFill>
                          <a:blip r:embed="rId3"/>
                          <a:stretch>
                            <a:fillRect l="-146" t="-553030" r="-121137" b="-116667"/>
                          </a:stretch>
                        </a:blipFill>
                      </a:tcPr>
                    </a:tc>
                    <a:tc>
                      <a:txBody>
                        <a:bodyPr/>
                        <a:lstStyle/>
                        <a:p>
                          <a:endParaRPr lang="en-US" dirty="0"/>
                        </a:p>
                      </a:txBody>
                      <a:tcPr/>
                    </a:tc>
                    <a:extLst>
                      <a:ext uri="{0D108BD9-81ED-4DB2-BD59-A6C34878D82A}">
                        <a16:rowId xmlns:a16="http://schemas.microsoft.com/office/drawing/2014/main" val="158925139"/>
                      </a:ext>
                    </a:extLst>
                  </a:tr>
                  <a:tr h="401384">
                    <a:tc>
                      <a:txBody>
                        <a:bodyPr/>
                        <a:lstStyle/>
                        <a:p>
                          <a:endParaRPr lang="en-SE"/>
                        </a:p>
                      </a:txBody>
                      <a:tcPr>
                        <a:blipFill>
                          <a:blip r:embed="rId3"/>
                          <a:stretch>
                            <a:fillRect l="-146" t="-653030" r="-121137" b="-16667"/>
                          </a:stretch>
                        </a:blipFill>
                      </a:tcPr>
                    </a:tc>
                    <a:tc>
                      <a:txBody>
                        <a:bodyPr/>
                        <a:lstStyle/>
                        <a:p>
                          <a:endParaRPr lang="en-US" dirty="0"/>
                        </a:p>
                      </a:txBody>
                      <a:tcPr/>
                    </a:tc>
                    <a:extLst>
                      <a:ext uri="{0D108BD9-81ED-4DB2-BD59-A6C34878D82A}">
                        <a16:rowId xmlns:a16="http://schemas.microsoft.com/office/drawing/2014/main" val="1890002259"/>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7A5801-6536-44F4-96D8-8CB662D32D28}"/>
                  </a:ext>
                </a:extLst>
              </p:cNvPr>
              <p:cNvSpPr txBox="1"/>
              <p:nvPr/>
            </p:nvSpPr>
            <p:spPr>
              <a:xfrm>
                <a:off x="1524000" y="4388413"/>
                <a:ext cx="9601200" cy="2061655"/>
              </a:xfrm>
              <a:prstGeom prst="rect">
                <a:avLst/>
              </a:prstGeom>
              <a:noFill/>
            </p:spPr>
            <p:txBody>
              <a:bodyPr wrap="square" rtlCol="0">
                <a:spAutoFit/>
              </a:bodyPr>
              <a:lstStyle/>
              <a:p>
                <a:pPr marL="285750" indent="-285750">
                  <a:buFont typeface="Wingdings" panose="05000000000000000000" pitchFamily="2" charset="2"/>
                  <a:buChar char="§"/>
                </a:pPr>
                <a:r>
                  <a:rPr lang="en-GB" dirty="0">
                    <a:effectLst>
                      <a:outerShdw blurRad="38100" dist="38100" dir="2700000" algn="tl">
                        <a:srgbClr val="000000">
                          <a:alpha val="43137"/>
                        </a:srgbClr>
                      </a:outerShdw>
                    </a:effectLst>
                  </a:rPr>
                  <a:t>Consider massive MIMO, i.e.,</a:t>
                </a:r>
                <a:r>
                  <a:rPr lang="en-GB" dirty="0"/>
                  <a:t> </a:t>
                </a:r>
                <a14:m>
                  <m:oMath xmlns:m="http://schemas.openxmlformats.org/officeDocument/2006/math">
                    <m:r>
                      <a:rPr lang="en-GB" sz="1800" i="1" smtClean="0">
                        <a:latin typeface="Cambria Math" panose="02040503050406030204" pitchFamily="18" charset="0"/>
                        <a:ea typeface="Calibri" panose="020F0502020204030204" pitchFamily="34" charset="0"/>
                        <a:cs typeface="Times New Roman" panose="02020603050405020304" pitchFamily="18" charset="0"/>
                      </a:rPr>
                      <m:t>𝑁</m:t>
                    </m:r>
                  </m:oMath>
                </a14:m>
                <a:r>
                  <a:rPr lang="en-GB" dirty="0"/>
                  <a:t> </a:t>
                </a:r>
                <a:r>
                  <a:rPr lang="en-GB" dirty="0">
                    <a:effectLst>
                      <a:outerShdw blurRad="38100" dist="38100" dir="2700000" algn="tl">
                        <a:srgbClr val="000000">
                          <a:alpha val="43137"/>
                        </a:srgbClr>
                      </a:outerShdw>
                    </a:effectLst>
                  </a:rPr>
                  <a:t>is very large</a:t>
                </a:r>
                <a:r>
                  <a:rPr lang="en-GB" dirty="0"/>
                  <a:t>, </a:t>
                </a:r>
                <a:r>
                  <a:rPr lang="en-GB" dirty="0">
                    <a:effectLst>
                      <a:outerShdw blurRad="38100" dist="38100" dir="2700000" algn="tl">
                        <a:srgbClr val="000000">
                          <a:alpha val="43137"/>
                        </a:srgbClr>
                      </a:outerShdw>
                    </a:effectLst>
                  </a:rPr>
                  <a:t>and</a:t>
                </a:r>
                <a:r>
                  <a:rPr lang="en-GB" dirty="0"/>
                  <a:t> </a:t>
                </a:r>
                <a14:m>
                  <m:oMath xmlns:m="http://schemas.openxmlformats.org/officeDocument/2006/math">
                    <m:r>
                      <a:rPr lang="en-GB" b="0" i="1" smtClean="0">
                        <a:latin typeface="Cambria Math" panose="02040503050406030204" pitchFamily="18" charset="0"/>
                        <a:ea typeface="Calibri" panose="020F0502020204030204" pitchFamily="34" charset="0"/>
                        <a:cs typeface="Times New Roman" panose="02020603050405020304" pitchFamily="18" charset="0"/>
                      </a:rPr>
                      <m:t>𝑀</m:t>
                    </m:r>
                    <m:r>
                      <a:rPr lang="en-GB" b="0" i="1" smtClean="0">
                        <a:latin typeface="Cambria Math" panose="02040503050406030204" pitchFamily="18" charset="0"/>
                        <a:ea typeface="Calibri" panose="020F0502020204030204" pitchFamily="34" charset="0"/>
                        <a:cs typeface="Times New Roman" panose="02020603050405020304" pitchFamily="18" charset="0"/>
                      </a:rPr>
                      <m:t>=1</m:t>
                    </m:r>
                  </m:oMath>
                </a14:m>
                <a:r>
                  <a:rPr lang="en-GB" dirty="0"/>
                  <a:t>. </a:t>
                </a:r>
                <a:r>
                  <a:rPr lang="en-GB" dirty="0">
                    <a:effectLst>
                      <a:outerShdw blurRad="38100" dist="38100" dir="2700000" algn="tl">
                        <a:srgbClr val="000000">
                          <a:alpha val="43137"/>
                        </a:srgbClr>
                      </a:outerShdw>
                    </a:effectLst>
                  </a:rPr>
                  <a:t>Assume</a:t>
                </a:r>
                <a:r>
                  <a:rPr lang="en-GB" dirty="0"/>
                  <a:t> </a:t>
                </a:r>
                <a14:m>
                  <m:oMath xmlns:m="http://schemas.openxmlformats.org/officeDocument/2006/math">
                    <m:r>
                      <a:rPr lang="en-GB" b="0" i="1" smtClean="0">
                        <a:latin typeface="Cambria Math" panose="02040503050406030204" pitchFamily="18" charset="0"/>
                        <a:ea typeface="Calibri" panose="020F0502020204030204" pitchFamily="34" charset="0"/>
                        <a:cs typeface="Times New Roman" panose="02020603050405020304" pitchFamily="18" charset="0"/>
                      </a:rPr>
                      <m:t>𝑇</m:t>
                    </m:r>
                  </m:oMath>
                </a14:m>
                <a:r>
                  <a:rPr lang="en-GB" dirty="0"/>
                  <a:t> </a:t>
                </a:r>
                <a:r>
                  <a:rPr lang="en-GB" dirty="0">
                    <a:effectLst>
                      <a:outerShdw blurRad="38100" dist="38100" dir="2700000" algn="tl">
                        <a:srgbClr val="000000">
                          <a:alpha val="43137"/>
                        </a:srgbClr>
                      </a:outerShdw>
                    </a:effectLst>
                  </a:rPr>
                  <a:t>training time slots</a:t>
                </a:r>
              </a:p>
              <a:p>
                <a14:m>
                  <m:oMath xmlns:m="http://schemas.openxmlformats.org/officeDocument/2006/math">
                    <m:sSub>
                      <m:sSubPr>
                        <m:ctrlPr>
                          <a:rPr lang="en-GB" b="1" i="1">
                            <a:latin typeface="Cambria Math" panose="02040503050406030204" pitchFamily="18" charset="0"/>
                          </a:rPr>
                        </m:ctrlPr>
                      </m:sSubPr>
                      <m:e>
                        <m:r>
                          <a:rPr lang="en-GB" b="1">
                            <a:latin typeface="Cambria Math" panose="02040503050406030204" pitchFamily="18" charset="0"/>
                          </a:rPr>
                          <m:t>𝐲</m:t>
                        </m:r>
                      </m:e>
                      <m:sub>
                        <m:r>
                          <m:rPr>
                            <m:sty m:val="p"/>
                          </m:rPr>
                          <a:rPr lang="en-GB">
                            <a:latin typeface="Cambria Math" panose="02040503050406030204" pitchFamily="18" charset="0"/>
                          </a:rPr>
                          <m:t>p</m:t>
                        </m:r>
                      </m:sub>
                    </m:sSub>
                    <m:r>
                      <a:rPr lang="en-GB" b="1">
                        <a:latin typeface="Cambria Math" panose="02040503050406030204" pitchFamily="18" charset="0"/>
                      </a:rPr>
                      <m:t>=</m:t>
                    </m:r>
                    <m:r>
                      <a:rPr lang="en-GB" b="1">
                        <a:latin typeface="Cambria Math" panose="02040503050406030204" pitchFamily="18" charset="0"/>
                      </a:rPr>
                      <m:t>𝐏𝐡</m:t>
                    </m:r>
                    <m:r>
                      <a:rPr lang="en-GB" b="1">
                        <a:latin typeface="Cambria Math" panose="02040503050406030204" pitchFamily="18" charset="0"/>
                      </a:rPr>
                      <m:t>+</m:t>
                    </m:r>
                    <m:r>
                      <a:rPr lang="en-GB" b="1">
                        <a:latin typeface="Cambria Math" panose="02040503050406030204" pitchFamily="18" charset="0"/>
                      </a:rPr>
                      <m:t>𝐧</m:t>
                    </m:r>
                  </m:oMath>
                </a14:m>
                <a:r>
                  <a:rPr lang="en-GB" dirty="0"/>
                  <a:t>, </a:t>
                </a:r>
                <a:r>
                  <a:rPr lang="en-GB" dirty="0">
                    <a:effectLst>
                      <a:outerShdw blurRad="38100" dist="38100" dir="2700000" algn="tl">
                        <a:srgbClr val="000000">
                          <a:alpha val="43137"/>
                        </a:srgbClr>
                      </a:outerShdw>
                    </a:effectLst>
                  </a:rPr>
                  <a:t>where</a:t>
                </a:r>
                <a:r>
                  <a:rPr lang="en-GB" dirty="0"/>
                  <a:t> </a:t>
                </a:r>
                <a14:m>
                  <m:oMath xmlns:m="http://schemas.openxmlformats.org/officeDocument/2006/math">
                    <m:r>
                      <a:rPr lang="en-GB" b="1">
                        <a:latin typeface="Cambria Math" panose="02040503050406030204" pitchFamily="18" charset="0"/>
                      </a:rPr>
                      <m:t>𝐏</m:t>
                    </m:r>
                    <m:r>
                      <a:rPr lang="en-GB" b="1" i="1">
                        <a:latin typeface="Cambria Math" panose="02040503050406030204" pitchFamily="18" charset="0"/>
                      </a:rPr>
                      <m:t>∈</m:t>
                    </m:r>
                    <m:sSup>
                      <m:sSupPr>
                        <m:ctrlPr>
                          <a:rPr lang="en-GB" b="1" i="1">
                            <a:latin typeface="Cambria Math" panose="02040503050406030204" pitchFamily="18" charset="0"/>
                          </a:rPr>
                        </m:ctrlPr>
                      </m:sSupPr>
                      <m:e>
                        <m:r>
                          <a:rPr lang="en-GB" b="1" i="1">
                            <a:latin typeface="Cambria Math" panose="02040503050406030204" pitchFamily="18" charset="0"/>
                            <a:ea typeface="Cambria Math" panose="02040503050406030204" pitchFamily="18" charset="0"/>
                          </a:rPr>
                          <m:t>ℂ</m:t>
                        </m:r>
                      </m:e>
                      <m:sup>
                        <m:r>
                          <a:rPr lang="en-GB" i="1">
                            <a:latin typeface="Cambria Math" panose="02040503050406030204" pitchFamily="18" charset="0"/>
                            <a:ea typeface="Cambria Math" panose="02040503050406030204" pitchFamily="18" charset="0"/>
                          </a:rPr>
                          <m:t>𝑇</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𝑁</m:t>
                        </m:r>
                      </m:sup>
                    </m:sSup>
                  </m:oMath>
                </a14:m>
                <a:r>
                  <a:rPr lang="en-GB" dirty="0"/>
                  <a:t>, </a:t>
                </a:r>
                <a14:m>
                  <m:oMath xmlns:m="http://schemas.openxmlformats.org/officeDocument/2006/math">
                    <m:r>
                      <a:rPr lang="en-GB" b="1">
                        <a:latin typeface="Cambria Math" panose="02040503050406030204" pitchFamily="18" charset="0"/>
                      </a:rPr>
                      <m:t>𝐡</m:t>
                    </m:r>
                    <m:r>
                      <a:rPr lang="en-GB" b="1" i="1">
                        <a:latin typeface="Cambria Math" panose="02040503050406030204" pitchFamily="18" charset="0"/>
                      </a:rPr>
                      <m:t>∈</m:t>
                    </m:r>
                    <m:sSup>
                      <m:sSupPr>
                        <m:ctrlPr>
                          <a:rPr lang="en-GB" b="1" i="1">
                            <a:latin typeface="Cambria Math" panose="02040503050406030204" pitchFamily="18" charset="0"/>
                          </a:rPr>
                        </m:ctrlPr>
                      </m:sSupPr>
                      <m:e>
                        <m:r>
                          <a:rPr lang="en-GB" b="1" i="1">
                            <a:latin typeface="Cambria Math" panose="02040503050406030204" pitchFamily="18" charset="0"/>
                            <a:ea typeface="Cambria Math" panose="02040503050406030204" pitchFamily="18" charset="0"/>
                          </a:rPr>
                          <m:t>ℂ</m:t>
                        </m:r>
                      </m:e>
                      <m:sup>
                        <m:r>
                          <a:rPr lang="en-GB" i="1">
                            <a:latin typeface="Cambria Math" panose="02040503050406030204" pitchFamily="18" charset="0"/>
                            <a:ea typeface="Cambria Math" panose="02040503050406030204" pitchFamily="18" charset="0"/>
                          </a:rPr>
                          <m:t>𝑁</m:t>
                        </m:r>
                      </m:sup>
                    </m:sSup>
                  </m:oMath>
                </a14:m>
                <a:r>
                  <a:rPr lang="en-GB" dirty="0"/>
                  <a:t>, </a:t>
                </a:r>
                <a14:m>
                  <m:oMath xmlns:m="http://schemas.openxmlformats.org/officeDocument/2006/math">
                    <m:sSub>
                      <m:sSubPr>
                        <m:ctrlPr>
                          <a:rPr lang="en-GB" b="1" i="1">
                            <a:latin typeface="Cambria Math" panose="02040503050406030204" pitchFamily="18" charset="0"/>
                          </a:rPr>
                        </m:ctrlPr>
                      </m:sSubPr>
                      <m:e>
                        <m:r>
                          <a:rPr lang="en-GB" b="1">
                            <a:latin typeface="Cambria Math" panose="02040503050406030204" pitchFamily="18" charset="0"/>
                          </a:rPr>
                          <m:t>𝐲</m:t>
                        </m:r>
                      </m:e>
                      <m:sub>
                        <m:r>
                          <m:rPr>
                            <m:sty m:val="p"/>
                          </m:rPr>
                          <a:rPr lang="en-GB">
                            <a:latin typeface="Cambria Math" panose="02040503050406030204" pitchFamily="18" charset="0"/>
                          </a:rPr>
                          <m:t>p</m:t>
                        </m:r>
                      </m:sub>
                    </m:sSub>
                    <m:r>
                      <a:rPr lang="en-GB" b="1" i="1">
                        <a:latin typeface="Cambria Math" panose="02040503050406030204" pitchFamily="18" charset="0"/>
                      </a:rPr>
                      <m:t> ∈</m:t>
                    </m:r>
                    <m:sSup>
                      <m:sSupPr>
                        <m:ctrlPr>
                          <a:rPr lang="en-GB" b="1" i="1">
                            <a:latin typeface="Cambria Math" panose="02040503050406030204" pitchFamily="18" charset="0"/>
                          </a:rPr>
                        </m:ctrlPr>
                      </m:sSupPr>
                      <m:e>
                        <m:r>
                          <a:rPr lang="en-GB" b="1" i="1">
                            <a:latin typeface="Cambria Math" panose="02040503050406030204" pitchFamily="18" charset="0"/>
                            <a:ea typeface="Cambria Math" panose="02040503050406030204" pitchFamily="18" charset="0"/>
                          </a:rPr>
                          <m:t>ℂ</m:t>
                        </m:r>
                      </m:e>
                      <m:sup>
                        <m:r>
                          <a:rPr lang="en-GB" i="1">
                            <a:latin typeface="Cambria Math" panose="02040503050406030204" pitchFamily="18" charset="0"/>
                            <a:ea typeface="Cambria Math" panose="02040503050406030204" pitchFamily="18" charset="0"/>
                          </a:rPr>
                          <m:t>𝑇</m:t>
                        </m:r>
                      </m:sup>
                    </m:sSup>
                  </m:oMath>
                </a14:m>
                <a:endParaRPr lang="en-US" dirty="0">
                  <a:effectLst>
                    <a:outerShdw blurRad="38100" dist="38100" dir="2700000" algn="tl">
                      <a:srgbClr val="000000">
                        <a:alpha val="43137"/>
                      </a:srgbClr>
                    </a:outerShdw>
                  </a:effectLst>
                </a:endParaRPr>
              </a:p>
              <a:p>
                <a:pPr marL="285750" indent="-285750">
                  <a:buFont typeface="Wingdings" panose="05000000000000000000" pitchFamily="2" charset="2"/>
                  <a:buChar char="§"/>
                </a:pPr>
                <a:r>
                  <a:rPr lang="en-GB" dirty="0">
                    <a:effectLst>
                      <a:outerShdw blurRad="38100" dist="38100" dir="2700000" algn="tl">
                        <a:srgbClr val="000000">
                          <a:alpha val="43137"/>
                        </a:srgbClr>
                      </a:outerShdw>
                    </a:effectLst>
                  </a:rPr>
                  <a:t>To apply least square or least minimum mean square error (LMMSE)</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libri" panose="020F0502020204030204" pitchFamily="34" charset="0"/>
                          <a:cs typeface="Times New Roman" panose="02020603050405020304" pitchFamily="18" charset="0"/>
                        </a:rPr>
                        <m:t>𝑇</m:t>
                      </m:r>
                      <m:r>
                        <a:rPr lang="en-GB" i="1">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n-GB" dirty="0"/>
              </a:p>
              <a:p>
                <a:pPr marL="285750" indent="-285750">
                  <a:buFont typeface="Wingdings" panose="05000000000000000000" pitchFamily="2" charset="2"/>
                  <a:buChar char="§"/>
                </a:pPr>
                <a:r>
                  <a:rPr lang="en-GB" dirty="0">
                    <a:effectLst>
                      <a:outerShdw blurRad="38100" dist="38100" dir="2700000" algn="tl">
                        <a:srgbClr val="000000">
                          <a:alpha val="43137"/>
                        </a:srgbClr>
                      </a:outerShdw>
                    </a:effectLst>
                  </a:rPr>
                  <a:t>Waste of resources, i.e., less time for data transmission: </a:t>
                </a:r>
                <a14:m>
                  <m:oMath xmlns:m="http://schemas.openxmlformats.org/officeDocument/2006/math">
                    <m:sSub>
                      <m:sSubPr>
                        <m:ctrlPr>
                          <a:rPr lang="en-GB" i="1">
                            <a:latin typeface="Cambria Math" panose="02040503050406030204" pitchFamily="18"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𝑇</m:t>
                        </m:r>
                      </m:e>
                      <m:sub>
                        <m:r>
                          <m:rPr>
                            <m:sty m:val="p"/>
                          </m:rPr>
                          <a:rPr lang="en-GB">
                            <a:latin typeface="Cambria Math" panose="02040503050406030204" pitchFamily="18" charset="0"/>
                            <a:cs typeface="Times New Roman" panose="02020603050405020304" pitchFamily="18" charset="0"/>
                          </a:rPr>
                          <m:t>c</m:t>
                        </m:r>
                      </m:sub>
                    </m:sSub>
                    <m:r>
                      <a:rPr lang="en-GB" i="1">
                        <a:latin typeface="Cambria Math" panose="02040503050406030204" pitchFamily="18"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𝑇</m:t>
                    </m:r>
                    <m:r>
                      <a:rPr lang="en-GB" i="1">
                        <a:latin typeface="Cambria Math" panose="02040503050406030204" pitchFamily="18" charset="0"/>
                        <a:ea typeface="Calibri" panose="020F0502020204030204" pitchFamily="34" charset="0"/>
                        <a:cs typeface="Times New Roman" panose="02020603050405020304" pitchFamily="18" charset="0"/>
                      </a:rPr>
                      <m:t>+</m:t>
                    </m:r>
                    <m:sSub>
                      <m:sSubPr>
                        <m:ctrlPr>
                          <a:rPr lang="en-GB" i="1">
                            <a:latin typeface="Cambria Math" panose="02040503050406030204" pitchFamily="18"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𝑇</m:t>
                        </m:r>
                      </m:e>
                      <m:sub>
                        <m:r>
                          <m:rPr>
                            <m:sty m:val="p"/>
                          </m:rPr>
                          <a:rPr lang="en-GB">
                            <a:latin typeface="Cambria Math" panose="02040503050406030204" pitchFamily="18" charset="0"/>
                            <a:cs typeface="Times New Roman" panose="02020603050405020304" pitchFamily="18" charset="0"/>
                          </a:rPr>
                          <m:t>d</m:t>
                        </m:r>
                      </m:sub>
                    </m:sSub>
                  </m:oMath>
                </a14:m>
                <a:r>
                  <a:rPr lang="en-US" dirty="0"/>
                  <a:t>, </a:t>
                </a:r>
              </a:p>
              <a:p>
                <a:r>
                  <a:rPr lang="en-US" dirty="0">
                    <a:effectLst>
                      <a:outerShdw blurRad="38100" dist="38100" dir="2700000" algn="tl">
                        <a:srgbClr val="000000">
                          <a:alpha val="43137"/>
                        </a:srgbClr>
                      </a:outerShdw>
                    </a:effectLst>
                  </a:rPr>
                  <a:t>where</a:t>
                </a:r>
                <a:r>
                  <a:rPr lang="en-US" dirty="0"/>
                  <a:t> </a:t>
                </a:r>
                <a14:m>
                  <m:oMath xmlns:m="http://schemas.openxmlformats.org/officeDocument/2006/math">
                    <m:sSub>
                      <m:sSubPr>
                        <m:ctrlPr>
                          <a:rPr lang="en-GB" i="1">
                            <a:latin typeface="Cambria Math" panose="02040503050406030204" pitchFamily="18"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𝑇</m:t>
                        </m:r>
                      </m:e>
                      <m:sub>
                        <m:r>
                          <m:rPr>
                            <m:sty m:val="p"/>
                          </m:rPr>
                          <a:rPr lang="en-GB">
                            <a:latin typeface="Cambria Math" panose="02040503050406030204" pitchFamily="18" charset="0"/>
                            <a:cs typeface="Times New Roman" panose="02020603050405020304" pitchFamily="18" charset="0"/>
                          </a:rPr>
                          <m:t>c</m:t>
                        </m:r>
                      </m:sub>
                    </m:sSub>
                  </m:oMath>
                </a14:m>
                <a:r>
                  <a:rPr lang="en-US" dirty="0"/>
                  <a:t>: </a:t>
                </a:r>
                <a:r>
                  <a:rPr lang="en-US" dirty="0">
                    <a:effectLst>
                      <a:outerShdw blurRad="38100" dist="38100" dir="2700000" algn="tl">
                        <a:srgbClr val="000000">
                          <a:alpha val="43137"/>
                        </a:srgbClr>
                      </a:outerShdw>
                    </a:effectLst>
                  </a:rPr>
                  <a:t>coherence time</a:t>
                </a:r>
                <a:r>
                  <a:rPr lang="en-US" dirty="0"/>
                  <a:t>, </a:t>
                </a:r>
                <a14:m>
                  <m:oMath xmlns:m="http://schemas.openxmlformats.org/officeDocument/2006/math">
                    <m:sSub>
                      <m:sSubPr>
                        <m:ctrlPr>
                          <a:rPr lang="en-GB" i="1">
                            <a:latin typeface="Cambria Math" panose="02040503050406030204" pitchFamily="18"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𝑇</m:t>
                        </m:r>
                      </m:e>
                      <m:sub>
                        <m:r>
                          <m:rPr>
                            <m:sty m:val="p"/>
                          </m:rPr>
                          <a:rPr lang="en-GB">
                            <a:latin typeface="Cambria Math" panose="02040503050406030204" pitchFamily="18" charset="0"/>
                            <a:cs typeface="Times New Roman" panose="02020603050405020304" pitchFamily="18" charset="0"/>
                          </a:rPr>
                          <m:t>d</m:t>
                        </m:r>
                      </m:sub>
                    </m:sSub>
                    <m:r>
                      <a:rPr lang="en-GB">
                        <a:latin typeface="Cambria Math" panose="02040503050406030204" pitchFamily="18" charset="0"/>
                        <a:cs typeface="Times New Roman" panose="02020603050405020304" pitchFamily="18" charset="0"/>
                      </a:rPr>
                      <m:t>:</m:t>
                    </m:r>
                  </m:oMath>
                </a14:m>
                <a:r>
                  <a:rPr lang="en-US" dirty="0"/>
                  <a:t> </a:t>
                </a:r>
                <a:r>
                  <a:rPr lang="en-US" dirty="0">
                    <a:effectLst>
                      <a:outerShdw blurRad="38100" dist="38100" dir="2700000" algn="tl">
                        <a:srgbClr val="000000">
                          <a:alpha val="43137"/>
                        </a:srgbClr>
                      </a:outerShdw>
                    </a:effectLst>
                  </a:rPr>
                  <a:t>data transmission time</a:t>
                </a:r>
              </a:p>
              <a:p>
                <a:pPr marL="285750" indent="-285750">
                  <a:buFont typeface="Wingdings" panose="05000000000000000000" pitchFamily="2" charset="2"/>
                  <a:buChar char="§"/>
                </a:pPr>
                <a:endParaRPr lang="en-US" dirty="0">
                  <a:effectLst>
                    <a:outerShdw blurRad="38100" dist="38100" dir="2700000" algn="tl">
                      <a:srgbClr val="000000">
                        <a:alpha val="43137"/>
                      </a:srgbClr>
                    </a:outerShdw>
                  </a:effectLst>
                </a:endParaRPr>
              </a:p>
            </p:txBody>
          </p:sp>
        </mc:Choice>
        <mc:Fallback xmlns="">
          <p:sp>
            <p:nvSpPr>
              <p:cNvPr id="6" name="TextBox 5">
                <a:extLst>
                  <a:ext uri="{FF2B5EF4-FFF2-40B4-BE49-F238E27FC236}">
                    <a16:creationId xmlns:a16="http://schemas.microsoft.com/office/drawing/2014/main" id="{0F7A5801-6536-44F4-96D8-8CB662D32D28}"/>
                  </a:ext>
                </a:extLst>
              </p:cNvPr>
              <p:cNvSpPr txBox="1">
                <a:spLocks noRot="1" noChangeAspect="1" noMove="1" noResize="1" noEditPoints="1" noAdjustHandles="1" noChangeArrowheads="1" noChangeShapeType="1" noTextEdit="1"/>
              </p:cNvSpPr>
              <p:nvPr/>
            </p:nvSpPr>
            <p:spPr>
              <a:xfrm>
                <a:off x="1524000" y="4388413"/>
                <a:ext cx="9601200" cy="2061655"/>
              </a:xfrm>
              <a:prstGeom prst="rect">
                <a:avLst/>
              </a:prstGeom>
              <a:blipFill>
                <a:blip r:embed="rId4"/>
                <a:stretch>
                  <a:fillRect l="-571" t="-177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0DD5DC-7865-42A2-AFF1-2DFBFFD0D043}"/>
                  </a:ext>
                </a:extLst>
              </p:cNvPr>
              <p:cNvSpPr txBox="1"/>
              <p:nvPr/>
            </p:nvSpPr>
            <p:spPr>
              <a:xfrm>
                <a:off x="1524000" y="3926752"/>
                <a:ext cx="4331507" cy="369332"/>
              </a:xfrm>
              <a:prstGeom prst="rect">
                <a:avLst/>
              </a:prstGeom>
              <a:noFill/>
            </p:spPr>
            <p:txBody>
              <a:bodyPr wrap="none" rtlCol="0">
                <a:spAutoFit/>
              </a:bodyPr>
              <a:lstStyle/>
              <a:p>
                <a14:m>
                  <m:oMath xmlns:m="http://schemas.openxmlformats.org/officeDocument/2006/math">
                    <m:r>
                      <a:rPr lang="en-GB" sz="1800" b="0" i="1" smtClean="0">
                        <a:latin typeface="Cambria Math" panose="02040503050406030204" pitchFamily="18" charset="0"/>
                        <a:ea typeface="Calibri" panose="020F0502020204030204" pitchFamily="34" charset="0"/>
                        <a:cs typeface="Times New Roman" panose="02020603050405020304" pitchFamily="18" charset="0"/>
                      </a:rPr>
                      <m:t>𝑀</m:t>
                    </m:r>
                    <m:r>
                      <a:rPr lang="en-GB" sz="1800" b="0" i="1" smtClean="0">
                        <a:latin typeface="Cambria Math" panose="02040503050406030204" pitchFamily="18" charset="0"/>
                        <a:ea typeface="Calibri" panose="020F0502020204030204" pitchFamily="34" charset="0"/>
                        <a:cs typeface="Times New Roman" panose="02020603050405020304" pitchFamily="18" charset="0"/>
                      </a:rPr>
                      <m:t>/</m:t>
                    </m:r>
                    <m:r>
                      <a:rPr lang="en-GB" sz="1800" b="0" i="1" smtClean="0">
                        <a:latin typeface="Cambria Math" panose="02040503050406030204" pitchFamily="18" charset="0"/>
                        <a:ea typeface="Calibri" panose="020F0502020204030204" pitchFamily="34" charset="0"/>
                        <a:cs typeface="Times New Roman" panose="02020603050405020304" pitchFamily="18" charset="0"/>
                      </a:rPr>
                      <m:t>𝑁</m:t>
                    </m:r>
                    <m:r>
                      <a:rPr lang="en-GB" sz="18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dirty="0"/>
                  <a:t> </a:t>
                </a:r>
                <a:r>
                  <a:rPr lang="en-US" dirty="0">
                    <a:effectLst>
                      <a:outerShdw blurRad="38100" dist="38100" dir="2700000" algn="tl">
                        <a:srgbClr val="000000">
                          <a:alpha val="43137"/>
                        </a:srgbClr>
                      </a:outerShdw>
                    </a:effectLst>
                  </a:rPr>
                  <a:t>Number of receive/transmit antennas</a:t>
                </a:r>
              </a:p>
            </p:txBody>
          </p:sp>
        </mc:Choice>
        <mc:Fallback xmlns="">
          <p:sp>
            <p:nvSpPr>
              <p:cNvPr id="7" name="TextBox 6">
                <a:extLst>
                  <a:ext uri="{FF2B5EF4-FFF2-40B4-BE49-F238E27FC236}">
                    <a16:creationId xmlns:a16="http://schemas.microsoft.com/office/drawing/2014/main" id="{760DD5DC-7865-42A2-AFF1-2DFBFFD0D043}"/>
                  </a:ext>
                </a:extLst>
              </p:cNvPr>
              <p:cNvSpPr txBox="1">
                <a:spLocks noRot="1" noChangeAspect="1" noMove="1" noResize="1" noEditPoints="1" noAdjustHandles="1" noChangeArrowheads="1" noChangeShapeType="1" noTextEdit="1"/>
              </p:cNvSpPr>
              <p:nvPr/>
            </p:nvSpPr>
            <p:spPr>
              <a:xfrm>
                <a:off x="1524000" y="3926752"/>
                <a:ext cx="4331507" cy="369332"/>
              </a:xfrm>
              <a:prstGeom prst="rect">
                <a:avLst/>
              </a:prstGeom>
              <a:blipFill>
                <a:blip r:embed="rId5"/>
                <a:stretch>
                  <a:fillRect t="-9836" r="-1266" b="-31148"/>
                </a:stretch>
              </a:blipFill>
            </p:spPr>
            <p:txBody>
              <a:bodyPr/>
              <a:lstStyle/>
              <a:p>
                <a:r>
                  <a:rPr lang="en-SE">
                    <a:noFill/>
                  </a:rPr>
                  <a:t> </a:t>
                </a:r>
              </a:p>
            </p:txBody>
          </p:sp>
        </mc:Fallback>
      </mc:AlternateContent>
    </p:spTree>
    <p:extLst>
      <p:ext uri="{BB962C8B-B14F-4D97-AF65-F5344CB8AC3E}">
        <p14:creationId xmlns:p14="http://schemas.microsoft.com/office/powerpoint/2010/main" val="33040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66511" y="35153"/>
            <a:ext cx="34194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CONTENTS</a:t>
            </a:r>
            <a:endParaRPr lang="en-US" sz="8000" b="1" dirty="0"/>
          </a:p>
        </p:txBody>
      </p:sp>
      <p:sp>
        <p:nvSpPr>
          <p:cNvPr id="2" name="Slide Number Placeholder 1">
            <a:extLst>
              <a:ext uri="{FF2B5EF4-FFF2-40B4-BE49-F238E27FC236}">
                <a16:creationId xmlns:a16="http://schemas.microsoft.com/office/drawing/2014/main" id="{0ADE0F96-EDAA-4357-B43E-A4CC24E0A393}"/>
              </a:ext>
            </a:extLst>
          </p:cNvPr>
          <p:cNvSpPr>
            <a:spLocks noGrp="1"/>
          </p:cNvSpPr>
          <p:nvPr>
            <p:ph type="sldNum" sz="quarter" idx="12"/>
          </p:nvPr>
        </p:nvSpPr>
        <p:spPr/>
        <p:txBody>
          <a:bodyPr/>
          <a:lstStyle/>
          <a:p>
            <a:fld id="{96C155CA-F9E4-4B7B-8778-BBE3591DE223}" type="slidenum">
              <a:rPr lang="en-US" smtClean="0"/>
              <a:t>4</a:t>
            </a:fld>
            <a:endParaRPr lang="en-US" dirty="0"/>
          </a:p>
        </p:txBody>
      </p:sp>
      <p:sp>
        <p:nvSpPr>
          <p:cNvPr id="12" name="Content Placeholder 2">
            <a:extLst>
              <a:ext uri="{FF2B5EF4-FFF2-40B4-BE49-F238E27FC236}">
                <a16:creationId xmlns:a16="http://schemas.microsoft.com/office/drawing/2014/main" id="{A7BDE9A2-12A4-4139-9D82-71BC4DCEB749}"/>
              </a:ext>
            </a:extLst>
          </p:cNvPr>
          <p:cNvSpPr>
            <a:spLocks noGrp="1"/>
          </p:cNvSpPr>
          <p:nvPr>
            <p:ph idx="1"/>
          </p:nvPr>
        </p:nvSpPr>
        <p:spPr>
          <a:xfrm>
            <a:off x="581025" y="711200"/>
            <a:ext cx="9934575" cy="6146799"/>
          </a:xfrm>
        </p:spPr>
        <p:txBody>
          <a:bodyPr>
            <a:normAutofit fontScale="70000" lnSpcReduction="20000"/>
          </a:bodyPr>
          <a:lstStyle/>
          <a:p>
            <a:pPr marL="0" indent="0" algn="just">
              <a:buNone/>
            </a:pPr>
            <a:r>
              <a:rPr lang="en-US" altLang="en-US" sz="2400" b="1"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PART - III</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WASP-Channel estimation……………………………………………………………..  25</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Channel training  …………………………….………………………………………….   27</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Acquisition of channel state information ………………………………………….  29</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Compressed sensing based … …………………………………………………………   30</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Sparse channel estimation …………………………………………………………….. 31</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Compressed sensing … … … ………………………………………………………… ..  34</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Channel training … ……………………………………………………………………..    40</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Compressed sensing recovery ………………………………………………………..   41</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Orthogonal matching pursuit (OMP) …………………………………………………  45</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Iterative thresholding algorithms  …………………………………………………..   46</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Iterative thresholding algorithms – ISTA …………………………………………..  47 </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Iterative thresholding algorithms – AMP …………………………………………… 50  </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Approximate message passing (AMP) ……………………………………………….. 52</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Denoising based algorithms ……………………………………………………………..53</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Bayesian inference models ……………………………………………………………...54</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Application of AMP to Bayesian Inference Framework …………………………..56</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Numerical results …………………………………………………………………………..58</a:t>
            </a:r>
          </a:p>
          <a:p>
            <a:pPr marL="0" indent="0" algn="just">
              <a:buNone/>
            </a:pPr>
            <a:r>
              <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rPr>
              <a:t>References …………………………………………………………………………………….59</a:t>
            </a: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alt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sz="2400" dirty="0">
              <a:ln w="0"/>
              <a:solidFill>
                <a:schemeClr val="tx2">
                  <a:lumMod val="50000"/>
                </a:schemeClr>
              </a:solidFill>
              <a:effectLst>
                <a:outerShdw blurRad="50800" dist="38100" dir="16200000" rotWithShape="0">
                  <a:prstClr val="black">
                    <a:alpha val="40000"/>
                  </a:prstClr>
                </a:outerShdw>
              </a:effectLst>
              <a:latin typeface="David Libre" panose="00000500000000000000" pitchFamily="2" charset="-79"/>
              <a:cs typeface="David Libre" panose="00000500000000000000" pitchFamily="2" charset="-79"/>
            </a:endParaRPr>
          </a:p>
          <a:p>
            <a:pPr marL="0" indent="0" algn="just">
              <a:buNone/>
            </a:pPr>
            <a:endParaRPr lang="en-US" sz="2400" dirty="0">
              <a:ln w="0"/>
              <a:effectLst>
                <a:outerShdw blurRad="50800" dist="38100" dir="16200000" rotWithShape="0">
                  <a:prstClr val="black">
                    <a:alpha val="40000"/>
                  </a:prstClr>
                </a:outerShdw>
              </a:effectLst>
            </a:endParaRPr>
          </a:p>
        </p:txBody>
      </p:sp>
    </p:spTree>
    <p:extLst>
      <p:ext uri="{BB962C8B-B14F-4D97-AF65-F5344CB8AC3E}">
        <p14:creationId xmlns:p14="http://schemas.microsoft.com/office/powerpoint/2010/main" val="4004559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455400" cy="5902326"/>
              </a:xfrm>
            </p:spPr>
            <p:txBody>
              <a:bodyPr>
                <a:normAutofit lnSpcReduction="10000"/>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Training,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𝑡</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oMath>
                </a14:m>
                <a:endParaRPr lang="en-GB" sz="2400" dirty="0">
                  <a:ln w="0"/>
                  <a:effectLst>
                    <a:outerShdw blurRad="38100" dist="19050" dir="2700000" algn="tl" rotWithShape="0">
                      <a:schemeClr val="dk1">
                        <a:alpha val="40000"/>
                      </a:schemeClr>
                    </a:outerShdw>
                  </a:effectLst>
                </a:endParaRPr>
              </a:p>
              <a:p>
                <a:pPr marL="0" indent="0" algn="ctr">
                  <a:buNone/>
                </a:pPr>
                <a14:m>
                  <m:oMath xmlns:m="http://schemas.openxmlformats.org/officeDocument/2006/math">
                    <m:r>
                      <a:rPr lang="en-GB" sz="2400" b="1" smtClean="0">
                        <a:ln w="0"/>
                        <a:effectLst>
                          <a:outerShdw blurRad="38100" dist="19050" dir="2700000" algn="tl" rotWithShape="0">
                            <a:schemeClr val="dk1">
                              <a:alpha val="40000"/>
                            </a:schemeClr>
                          </a:outerShdw>
                        </a:effectLst>
                        <a:latin typeface="Cambria Math" panose="02040503050406030204" pitchFamily="18" charset="0"/>
                      </a:rPr>
                      <m:t>𝐲</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e>
                    </m:d>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1</m:t>
                        </m:r>
                      </m:e>
                    </m:d>
                    <m:r>
                      <a:rPr lang="el-GR"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oMath>
                </a14:m>
                <a:r>
                  <a:rPr lang="en-GB" sz="2400" dirty="0">
                    <a:ln w="0"/>
                    <a:effectLst>
                      <a:outerShdw blurRad="38100" dist="19050" dir="2700000" algn="tl" rotWithShape="0">
                        <a:schemeClr val="dk1">
                          <a:alpha val="40000"/>
                        </a:schemeClr>
                      </a:outerShdw>
                    </a:effectLst>
                  </a:rPr>
                  <a:t> </a:t>
                </a:r>
              </a:p>
              <a:p>
                <a:pPr marL="0" indent="0" algn="ctr">
                  <a:buNone/>
                </a:pPr>
                <a:r>
                  <a:rPr lang="en-GB" sz="2400" b="1" dirty="0">
                    <a:ln w="0"/>
                    <a:effectLst>
                      <a:outerShdw blurRad="38100" dist="19050" dir="2700000" algn="tl" rotWithShape="0">
                        <a:schemeClr val="dk1">
                          <a:alpha val="40000"/>
                        </a:schemeClr>
                      </a:outerShdw>
                    </a:effectLst>
                    <a:latin typeface="Cambria Math" panose="02040503050406030204" pitchFamily="18" charset="0"/>
                  </a:rPr>
                  <a:t>     …</a:t>
                </a:r>
              </a:p>
              <a:p>
                <a:pPr marL="0" indent="0" algn="ctr">
                  <a:buNone/>
                </a:pPr>
                <a14:m>
                  <m:oMath xmlns:m="http://schemas.openxmlformats.org/officeDocument/2006/math">
                    <m:r>
                      <a:rPr lang="en-GB" sz="2400" b="1" smtClean="0">
                        <a:ln w="0"/>
                        <a:effectLst>
                          <a:outerShdw blurRad="38100" dist="19050" dir="2700000" algn="tl" rotWithShape="0">
                            <a:schemeClr val="dk1">
                              <a:alpha val="40000"/>
                            </a:schemeClr>
                          </a:outerShdw>
                        </a:effectLst>
                        <a:latin typeface="Cambria Math" panose="02040503050406030204" pitchFamily="18" charset="0"/>
                      </a:rPr>
                      <m:t>𝐲</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e>
                    </m:d>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e>
                    </m:d>
                    <m:r>
                      <a:rPr lang="el-GR"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𝐧</m:t>
                    </m:r>
                  </m:oMath>
                </a14:m>
                <a:r>
                  <a:rPr lang="en-GB" sz="2400" dirty="0">
                    <a:ln w="0"/>
                    <a:effectLst>
                      <a:outerShdw blurRad="38100" dist="19050" dir="2700000" algn="tl" rotWithShape="0">
                        <a:schemeClr val="dk1">
                          <a:alpha val="40000"/>
                        </a:schemeClr>
                      </a:outerShdw>
                    </a:effectLst>
                  </a:rPr>
                  <a:t> </a:t>
                </a:r>
              </a:p>
              <a:p>
                <a:pPr marL="0" indent="0" algn="ctr">
                  <a:buNone/>
                </a:pPr>
                <a:endParaRPr lang="en-GB" sz="2400" b="0" i="1" dirty="0">
                  <a:ln w="0"/>
                  <a:effectLst>
                    <a:outerShdw blurRad="38100" dist="19050" dir="2700000" algn="tl" rotWithShape="0">
                      <a:schemeClr val="dk1">
                        <a:alpha val="40000"/>
                      </a:schemeClr>
                    </a:outerShdw>
                  </a:effectLst>
                  <a:latin typeface="Cambria Math" panose="02040503050406030204" pitchFamily="18" charset="0"/>
                </a:endParaRPr>
              </a:p>
              <a:p>
                <a:pPr marL="0" indent="0" algn="ctr">
                  <a:buNone/>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𝑇𝑀</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Compressed</m:t>
                    </m:r>
                    <m: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sensing</m:t>
                    </m:r>
                    <m: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needed</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 </a:t>
                </a:r>
                <a:r>
                  <a:rPr lang="en-GB" sz="2400" dirty="0" err="1">
                    <a:ln w="0"/>
                    <a:effectLst>
                      <a:outerShdw blurRad="38100" dist="19050" dir="2700000" algn="tl" rotWithShape="0">
                        <a:schemeClr val="dk1">
                          <a:alpha val="40000"/>
                        </a:schemeClr>
                      </a:outerShdw>
                    </a:effectLst>
                  </a:rPr>
                  <a:t>mmWave</a:t>
                </a:r>
                <a:r>
                  <a:rPr lang="en-GB" sz="2400" dirty="0">
                    <a:ln w="0"/>
                    <a:effectLst>
                      <a:outerShdw blurRad="38100" dist="19050" dir="2700000" algn="tl" rotWithShape="0">
                        <a:schemeClr val="dk1">
                          <a:alpha val="40000"/>
                        </a:schemeClr>
                      </a:outerShdw>
                    </a:effectLst>
                  </a:rPr>
                  <a:t> channels</a:t>
                </a:r>
                <a:endParaRPr lang="en-GB" sz="2400" b="0" i="1"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𝐿</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𝑟</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𝐺</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𝑡</m:t>
                          </m:r>
                        </m:sub>
                      </m:sSub>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𝐺</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sub>
                      </m:s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Compressed</m:t>
                      </m:r>
                      <m: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sensing</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needed</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m:oMathPara>
                </a14:m>
                <a:endParaRPr lang="en-GB" sz="2400" dirty="0">
                  <a:ln w="0"/>
                  <a:effectLst>
                    <a:outerShdw blurRad="38100" dist="19050" dir="2700000" algn="tl" rotWithShape="0">
                      <a:schemeClr val="dk1">
                        <a:alpha val="40000"/>
                      </a:schemeClr>
                    </a:outerShdw>
                  </a:effectLst>
                </a:endParaRPr>
              </a:p>
              <a:p>
                <a:pPr marL="0" indent="0" algn="just">
                  <a:buNone/>
                </a:pPr>
                <a14:m>
                  <m:oMath xmlns:m="http://schemas.openxmlformats.org/officeDocument/2006/math">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𝐿</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𝑟</m:t>
                        </m:r>
                      </m:sub>
                    </m:sSub>
                  </m:oMath>
                </a14:m>
                <a:r>
                  <a:rPr lang="en-GB" sz="2400" dirty="0">
                    <a:ln w="0"/>
                    <a:effectLst>
                      <a:outerShdw blurRad="38100" dist="19050" dir="2700000" algn="tl" rotWithShape="0">
                        <a:schemeClr val="dk1">
                          <a:alpha val="40000"/>
                        </a:schemeClr>
                      </a:outerShdw>
                    </a:effectLst>
                  </a:rPr>
                  <a:t>: Number of RF chains at the receiver</a:t>
                </a:r>
              </a:p>
              <a:p>
                <a:pPr marL="0" indent="0" algn="just">
                  <a:buNone/>
                </a:pPr>
                <a14:m>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𝐺</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𝑡</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𝐺</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sub>
                    </m:sSub>
                  </m:oMath>
                </a14:m>
                <a:r>
                  <a:rPr lang="en-GB" sz="2400" dirty="0">
                    <a:ln w="0"/>
                    <a:effectLst>
                      <a:outerShdw blurRad="38100" dist="19050" dir="2700000" algn="tl" rotWithShape="0">
                        <a:schemeClr val="dk1">
                          <a:alpha val="40000"/>
                        </a:schemeClr>
                      </a:outerShdw>
                    </a:effectLst>
                  </a:rPr>
                  <a:t>: Grid sizes at the transmitter and receiver [Anjinappa2020]</a:t>
                </a:r>
              </a:p>
              <a:p>
                <a:pPr marL="0" indent="0" algn="just">
                  <a:buNone/>
                </a:pPr>
                <a:r>
                  <a:rPr lang="en-GB" sz="2400" dirty="0">
                    <a:ln w="0"/>
                    <a:effectLst>
                      <a:outerShdw blurRad="38100" dist="19050" dir="2700000" algn="tl" rotWithShape="0">
                        <a:schemeClr val="dk1">
                          <a:alpha val="40000"/>
                        </a:schemeClr>
                      </a:outerShdw>
                    </a:effectLst>
                  </a:rPr>
                  <a:t>E.g.,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=20, 40, 80,…</m:t>
                    </m:r>
                  </m:oMath>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𝐿</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𝑟</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=4, 8,…</m:t>
                    </m:r>
                  </m:oMath>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𝐺</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𝑡</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6</m:t>
                    </m:r>
                    <m:r>
                      <a:rPr lang="en-GB" sz="2400" i="1">
                        <a:ln w="0"/>
                        <a:effectLst>
                          <a:outerShdw blurRad="38100" dist="19050" dir="2700000" algn="tl" rotWithShape="0">
                            <a:schemeClr val="dk1">
                              <a:alpha val="40000"/>
                            </a:schemeClr>
                          </a:outerShdw>
                        </a:effectLst>
                        <a:latin typeface="Cambria Math" panose="02040503050406030204" pitchFamily="18" charset="0"/>
                      </a:rPr>
                      <m:t>4, </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12</m:t>
                    </m:r>
                    <m:r>
                      <a:rPr lang="en-GB" sz="2400" i="1">
                        <a:ln w="0"/>
                        <a:effectLst>
                          <a:outerShdw blurRad="38100" dist="19050" dir="2700000" algn="tl" rotWithShape="0">
                            <a:schemeClr val="dk1">
                              <a:alpha val="40000"/>
                            </a:schemeClr>
                          </a:outerShdw>
                        </a:effectLst>
                        <a:latin typeface="Cambria Math" panose="02040503050406030204" pitchFamily="18" charset="0"/>
                      </a:rPr>
                      <m:t>8,…</m:t>
                    </m:r>
                  </m:oMath>
                </a14:m>
                <a:r>
                  <a:rPr lang="en-GB" sz="2400" dirty="0">
                    <a:ln w="0"/>
                    <a:effectLst>
                      <a:outerShdw blurRad="38100" dist="19050" dir="2700000" algn="tl" rotWithShape="0">
                        <a:schemeClr val="dk1">
                          <a:alpha val="40000"/>
                        </a:schemeClr>
                      </a:outerShdw>
                    </a:effectLst>
                  </a:rPr>
                  <a:t> </a:t>
                </a:r>
              </a:p>
              <a:p>
                <a:pPr marL="0" indent="0" algn="just">
                  <a:buNone/>
                </a:pPr>
                <a:r>
                  <a:rPr lang="en-GB" sz="2400"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𝐺</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𝑟</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=64, 128,…</m:t>
                    </m:r>
                  </m:oMath>
                </a14:m>
                <a:r>
                  <a:rPr lang="en-GB" sz="2400" dirty="0">
                    <a:ln w="0"/>
                    <a:effectLst>
                      <a:outerShdw blurRad="38100" dist="19050" dir="2700000" algn="tl" rotWithShape="0">
                        <a:schemeClr val="dk1">
                          <a:alpha val="40000"/>
                        </a:schemeClr>
                      </a:outerShdw>
                    </a:effectLst>
                  </a:rPr>
                  <a:t> </a:t>
                </a: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647700" y="819149"/>
                <a:ext cx="11455400" cy="5902326"/>
              </a:xfrm>
              <a:blipFill>
                <a:blip r:embed="rId3"/>
                <a:stretch>
                  <a:fillRect l="-905" t="-2064"/>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50584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CHANNEL TRAINING</a:t>
            </a:r>
            <a:endParaRPr lang="en-US" sz="8000" b="1" dirty="0"/>
          </a:p>
        </p:txBody>
      </p:sp>
      <p:sp>
        <p:nvSpPr>
          <p:cNvPr id="2" name="Slide Number Placeholder 1">
            <a:extLst>
              <a:ext uri="{FF2B5EF4-FFF2-40B4-BE49-F238E27FC236}">
                <a16:creationId xmlns:a16="http://schemas.microsoft.com/office/drawing/2014/main" id="{21E5D0B7-D562-46D8-A5FD-0D9D22B5A9B9}"/>
              </a:ext>
            </a:extLst>
          </p:cNvPr>
          <p:cNvSpPr>
            <a:spLocks noGrp="1"/>
          </p:cNvSpPr>
          <p:nvPr>
            <p:ph type="sldNum" sz="quarter" idx="12"/>
          </p:nvPr>
        </p:nvSpPr>
        <p:spPr/>
        <p:txBody>
          <a:bodyPr/>
          <a:lstStyle/>
          <a:p>
            <a:fld id="{96C155CA-F9E4-4B7B-8778-BBE3591DE223}" type="slidenum">
              <a:rPr lang="en-US" smtClean="0"/>
              <a:t>40</a:t>
            </a:fld>
            <a:endParaRPr lang="en-US"/>
          </a:p>
        </p:txBody>
      </p:sp>
      <p:sp>
        <p:nvSpPr>
          <p:cNvPr id="4" name="TextBox 3">
            <a:extLst>
              <a:ext uri="{FF2B5EF4-FFF2-40B4-BE49-F238E27FC236}">
                <a16:creationId xmlns:a16="http://schemas.microsoft.com/office/drawing/2014/main" id="{CCECEFD6-719D-4DBD-8311-DD5AF6D4E2B6}"/>
              </a:ext>
            </a:extLst>
          </p:cNvPr>
          <p:cNvSpPr txBox="1"/>
          <p:nvPr/>
        </p:nvSpPr>
        <p:spPr>
          <a:xfrm>
            <a:off x="8534587" y="1421039"/>
            <a:ext cx="3407151" cy="830997"/>
          </a:xfrm>
          <a:prstGeom prst="rect">
            <a:avLst/>
          </a:prstGeom>
          <a:noFill/>
        </p:spPr>
        <p:txBody>
          <a:bodyPr wrap="none" rtlCol="0">
            <a:spAutoFit/>
          </a:bodyPr>
          <a:lstStyle/>
          <a:p>
            <a:r>
              <a:rPr lang="en-GB" sz="2400" dirty="0"/>
              <a:t>e.g., see equations (8-13) </a:t>
            </a:r>
          </a:p>
          <a:p>
            <a:r>
              <a:rPr lang="en-GB" sz="2400" dirty="0"/>
              <a:t>         in [Fernandez2018]</a:t>
            </a:r>
            <a:endParaRPr lang="en-US" sz="24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5766374-6840-422F-AE19-9BB372FB3006}"/>
                  </a:ext>
                </a:extLst>
              </p:cNvPr>
              <p:cNvSpPr txBox="1"/>
              <p:nvPr/>
            </p:nvSpPr>
            <p:spPr>
              <a:xfrm>
                <a:off x="781050" y="1328706"/>
                <a:ext cx="3423951" cy="1477328"/>
              </a:xfrm>
              <a:prstGeom prst="rect">
                <a:avLst/>
              </a:prstGeom>
              <a:noFill/>
            </p:spPr>
            <p:txBody>
              <a:bodyPr wrap="none" rtlCol="0">
                <a:spAutoFit/>
              </a:bodyPr>
              <a:lstStyle/>
              <a:p>
                <a14:m>
                  <m:oMath xmlns:m="http://schemas.openxmlformats.org/officeDocument/2006/math">
                    <m:r>
                      <a:rPr lang="en-GB" sz="1800" b="1" smtClean="0">
                        <a:latin typeface="Cambria Math" panose="02040503050406030204" pitchFamily="18" charset="0"/>
                      </a:rPr>
                      <m:t>𝐲</m:t>
                    </m:r>
                    <m:r>
                      <a:rPr lang="en-GB" sz="1800" b="1" smtClean="0">
                        <a:latin typeface="Cambria Math" panose="02040503050406030204" pitchFamily="18" charset="0"/>
                      </a:rPr>
                      <m:t>=</m:t>
                    </m:r>
                    <m:r>
                      <a:rPr lang="en-GB" sz="1800" b="1" i="0" smtClean="0">
                        <a:latin typeface="Cambria Math" panose="02040503050406030204" pitchFamily="18" charset="0"/>
                      </a:rPr>
                      <m:t>𝐀𝐱</m:t>
                    </m:r>
                    <m:r>
                      <a:rPr lang="en-GB" sz="1800" b="1">
                        <a:latin typeface="Cambria Math" panose="02040503050406030204" pitchFamily="18" charset="0"/>
                      </a:rPr>
                      <m:t>+</m:t>
                    </m:r>
                    <m:r>
                      <a:rPr lang="en-GB" sz="1800" b="1">
                        <a:latin typeface="Cambria Math" panose="02040503050406030204" pitchFamily="18" charset="0"/>
                      </a:rPr>
                      <m:t>𝐧</m:t>
                    </m:r>
                  </m:oMath>
                </a14:m>
                <a:r>
                  <a:rPr lang="en-US" dirty="0"/>
                  <a:t>=</a:t>
                </a:r>
                <a:r>
                  <a:rPr lang="en-GB" b="1" dirty="0">
                    <a:ln w="0"/>
                    <a:effectLst>
                      <a:outerShdw blurRad="38100" dist="19050" dir="2700000" algn="tl" rotWithShape="0">
                        <a:schemeClr val="dk1">
                          <a:alpha val="40000"/>
                        </a:schemeClr>
                      </a:outerShdw>
                    </a:effectLst>
                    <a:ea typeface="Cambria Math" panose="02040503050406030204" pitchFamily="18" charset="0"/>
                  </a:rPr>
                  <a:t> </a:t>
                </a:r>
                <a14:m>
                  <m:oMath xmlns:m="http://schemas.openxmlformats.org/officeDocument/2006/math">
                    <m:r>
                      <a:rPr lang="en-GB"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r>
                      <a:rPr lang="el-GR"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r>
                      <a:rPr lang="en-GB"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r>
                      <a:rPr lang="en-GB" i="1">
                        <a:ln w="0"/>
                        <a:effectLst>
                          <a:outerShdw blurRad="38100" dist="19050" dir="2700000" algn="tl" rotWithShape="0">
                            <a:schemeClr val="dk1">
                              <a:alpha val="40000"/>
                            </a:schemeClr>
                          </a:outerShdw>
                        </a:effectLst>
                        <a:latin typeface="Cambria Math" panose="02040503050406030204" pitchFamily="18" charset="0"/>
                      </a:rPr>
                      <m:t>+</m:t>
                    </m:r>
                    <m:r>
                      <a:rPr lang="en-GB" b="1">
                        <a:ln w="0"/>
                        <a:effectLst>
                          <a:outerShdw blurRad="38100" dist="19050" dir="2700000" algn="tl" rotWithShape="0">
                            <a:schemeClr val="dk1">
                              <a:alpha val="40000"/>
                            </a:schemeClr>
                          </a:outerShdw>
                        </a:effectLst>
                        <a:latin typeface="Cambria Math" panose="02040503050406030204" pitchFamily="18" charset="0"/>
                      </a:rPr>
                      <m:t>𝐧</m:t>
                    </m:r>
                  </m:oMath>
                </a14:m>
                <a:endParaRPr lang="en-US" dirty="0"/>
              </a:p>
              <a:p>
                <a14:m>
                  <m:oMath xmlns:m="http://schemas.openxmlformats.org/officeDocument/2006/math">
                    <m:r>
                      <a:rPr lang="en-GB" sz="1800" smtClean="0">
                        <a:latin typeface="Cambria Math" panose="02040503050406030204" pitchFamily="18" charset="0"/>
                        <a:ea typeface="Calibri" panose="020F0502020204030204" pitchFamily="34" charset="0"/>
                        <a:cs typeface="Times New Roman" panose="02020603050405020304" pitchFamily="18" charset="0"/>
                      </a:rPr>
                      <m:t>𝐲</m:t>
                    </m:r>
                    <m:r>
                      <a:rPr lang="en-GB" sz="18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i="1">
                            <a:latin typeface="Cambria Math" panose="02040503050406030204" pitchFamily="18" charset="0"/>
                            <a:ea typeface="Calibri" panose="020F0502020204030204" pitchFamily="34" charset="0"/>
                            <a:cs typeface="Times New Roman" panose="02020603050405020304" pitchFamily="18" charset="0"/>
                          </a:rPr>
                          <m:t>𝑀</m:t>
                        </m:r>
                      </m:sup>
                    </m:sSup>
                  </m:oMath>
                </a14:m>
                <a:r>
                  <a:rPr lang="en-US" dirty="0"/>
                  <a:t> </a:t>
                </a:r>
              </a:p>
              <a:p>
                <a14:m>
                  <m:oMath xmlns:m="http://schemas.openxmlformats.org/officeDocument/2006/math">
                    <m:r>
                      <a:rPr lang="en-GB" sz="1800" b="1" i="0" smtClean="0">
                        <a:latin typeface="Cambria Math" panose="02040503050406030204" pitchFamily="18" charset="0"/>
                        <a:ea typeface="Calibri" panose="020F0502020204030204" pitchFamily="34" charset="0"/>
                        <a:cs typeface="Times New Roman" panose="02020603050405020304" pitchFamily="18" charset="0"/>
                      </a:rPr>
                      <m:t>𝐱</m:t>
                    </m:r>
                    <m:r>
                      <a:rPr lang="en-GB" sz="1800"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GB" sz="1800" i="1">
                            <a:latin typeface="Cambria Math" panose="02040503050406030204" pitchFamily="18" charset="0"/>
                            <a:ea typeface="Calibri" panose="020F0502020204030204" pitchFamily="34" charset="0"/>
                            <a:cs typeface="Times New Roman" panose="02020603050405020304" pitchFamily="18" charset="0"/>
                          </a:rPr>
                        </m:ctrlPr>
                      </m:sSupPr>
                      <m:e>
                        <m:r>
                          <a:rPr lang="en-GB" sz="1800">
                            <a:latin typeface="Cambria Math" panose="02040503050406030204" pitchFamily="18" charset="0"/>
                            <a:ea typeface="Calibri" panose="020F0502020204030204" pitchFamily="34" charset="0"/>
                            <a:cs typeface="Times New Roman" panose="02020603050405020304" pitchFamily="18" charset="0"/>
                          </a:rPr>
                          <m:t>ℂ</m:t>
                        </m:r>
                      </m:e>
                      <m:sup>
                        <m:r>
                          <a:rPr lang="en-GB" sz="1800" b="0" i="1" smtClean="0">
                            <a:latin typeface="Cambria Math" panose="02040503050406030204" pitchFamily="18" charset="0"/>
                            <a:ea typeface="Calibri" panose="020F0502020204030204" pitchFamily="34" charset="0"/>
                            <a:cs typeface="Times New Roman" panose="02020603050405020304" pitchFamily="18" charset="0"/>
                          </a:rPr>
                          <m:t>𝑁</m:t>
                        </m:r>
                      </m:sup>
                    </m:sSup>
                  </m:oMath>
                </a14:m>
                <a:r>
                  <a:rPr lang="en-US" dirty="0"/>
                  <a:t> </a:t>
                </a:r>
              </a:p>
              <a:p>
                <a14:m>
                  <m:oMath xmlns:m="http://schemas.openxmlformats.org/officeDocument/2006/math">
                    <m:r>
                      <a:rPr lang="en-GB"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𝛟</m:t>
                    </m:r>
                    <m: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GB" dirty="0">
                    <a:ln w="0"/>
                    <a:effectLst>
                      <a:outerShdw blurRad="38100" dist="19050" dir="2700000" algn="tl" rotWithShape="0">
                        <a:schemeClr val="dk1">
                          <a:alpha val="40000"/>
                        </a:schemeClr>
                      </a:outerShdw>
                    </a:effectLst>
                    <a:latin typeface="Cambria Math" panose="02040503050406030204" pitchFamily="18" charset="0"/>
                  </a:rPr>
                  <a:t>: Measurement matrix</a:t>
                </a:r>
              </a:p>
              <a:p>
                <a14:m>
                  <m:oMath xmlns:m="http://schemas.openxmlformats.org/officeDocument/2006/math">
                    <m:r>
                      <a:rPr lang="el-GR"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𝚿</m:t>
                    </m:r>
                    <m:r>
                      <a:rPr lang="el-GR"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GB" dirty="0">
                    <a:ln w="0"/>
                    <a:effectLst>
                      <a:outerShdw blurRad="38100" dist="19050" dir="2700000" algn="tl" rotWithShape="0">
                        <a:schemeClr val="dk1">
                          <a:alpha val="40000"/>
                        </a:schemeClr>
                      </a:outerShdw>
                    </a:effectLst>
                    <a:latin typeface="Cambria Math" panose="02040503050406030204" pitchFamily="18" charset="0"/>
                  </a:rPr>
                  <a:t>: Sparse representation matrix</a:t>
                </a:r>
                <a:endParaRPr lang="en-US" dirty="0"/>
              </a:p>
            </p:txBody>
          </p:sp>
        </mc:Choice>
        <mc:Fallback xmlns="">
          <p:sp>
            <p:nvSpPr>
              <p:cNvPr id="6" name="TextBox 5">
                <a:extLst>
                  <a:ext uri="{FF2B5EF4-FFF2-40B4-BE49-F238E27FC236}">
                    <a16:creationId xmlns:a16="http://schemas.microsoft.com/office/drawing/2014/main" id="{15766374-6840-422F-AE19-9BB372FB3006}"/>
                  </a:ext>
                </a:extLst>
              </p:cNvPr>
              <p:cNvSpPr txBox="1">
                <a:spLocks noRot="1" noChangeAspect="1" noMove="1" noResize="1" noEditPoints="1" noAdjustHandles="1" noChangeArrowheads="1" noChangeShapeType="1" noTextEdit="1"/>
              </p:cNvSpPr>
              <p:nvPr/>
            </p:nvSpPr>
            <p:spPr>
              <a:xfrm>
                <a:off x="781050" y="1328706"/>
                <a:ext cx="3423951" cy="1477328"/>
              </a:xfrm>
              <a:prstGeom prst="rect">
                <a:avLst/>
              </a:prstGeom>
              <a:blipFill>
                <a:blip r:embed="rId4"/>
                <a:stretch>
                  <a:fillRect l="-712" t="-2479" r="-1601" b="-6198"/>
                </a:stretch>
              </a:blipFill>
            </p:spPr>
            <p:txBody>
              <a:bodyPr/>
              <a:lstStyle/>
              <a:p>
                <a:r>
                  <a:rPr lang="en-SE">
                    <a:noFill/>
                  </a:rPr>
                  <a:t> </a:t>
                </a:r>
              </a:p>
            </p:txBody>
          </p:sp>
        </mc:Fallback>
      </mc:AlternateContent>
    </p:spTree>
    <p:extLst>
      <p:ext uri="{BB962C8B-B14F-4D97-AF65-F5344CB8AC3E}">
        <p14:creationId xmlns:p14="http://schemas.microsoft.com/office/powerpoint/2010/main" val="426098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66762" y="690562"/>
                <a:ext cx="11310937" cy="6167438"/>
              </a:xfrm>
            </p:spPr>
            <p:txBody>
              <a:bodyPr>
                <a:normAutofit/>
              </a:bodyPr>
              <a:lstStyle/>
              <a:p>
                <a:pPr algn="just">
                  <a:buFont typeface="Wingdings" panose="05000000000000000000" pitchFamily="2" charset="2"/>
                  <a:buChar char="§"/>
                </a:pP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𝐀𝐱</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𝐧</m:t>
                    </m:r>
                  </m:oMath>
                </a14:m>
                <a:endParaRPr lang="en-GB" sz="2400" b="1" i="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sup>
                    </m:sSup>
                  </m:oMath>
                </a14:m>
                <a:r>
                  <a:rPr lang="en-GB" sz="2400" dirty="0">
                    <a:ln w="0"/>
                    <a:effectLst>
                      <a:outerShdw blurRad="38100" dist="19050" dir="2700000" algn="tl" rotWithShape="0">
                        <a:schemeClr val="dk1">
                          <a:alpha val="40000"/>
                        </a:schemeClr>
                      </a:outerShdw>
                    </a:effectLst>
                  </a:rPr>
                  <a:t>: Measurement vector </a:t>
                </a:r>
              </a:p>
              <a:p>
                <a:pPr marL="0" indent="0" algn="just">
                  <a:buNone/>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𝐀</m:t>
                    </m:r>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sz="2400" dirty="0">
                    <a:ln w="0"/>
                    <a:effectLst>
                      <a:outerShdw blurRad="38100" dist="19050" dir="2700000" algn="tl" rotWithShape="0">
                        <a:schemeClr val="dk1">
                          <a:alpha val="40000"/>
                        </a:schemeClr>
                      </a:outerShdw>
                    </a:effectLst>
                  </a:rPr>
                  <a:t>:</a:t>
                </a:r>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Measurement (Sensing) matrix</a:t>
                </a:r>
              </a:p>
              <a:p>
                <a:pPr marL="0" indent="0">
                  <a:buNone/>
                </a:pP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ℂ</m:t>
                        </m:r>
                      </m:e>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p>
                    </m:sSup>
                  </m:oMath>
                </a14:m>
                <a:r>
                  <a:rPr lang="en-GB" sz="2400" dirty="0">
                    <a:ln w="0"/>
                    <a:effectLst>
                      <a:outerShdw blurRad="38100" dist="19050" dir="2700000" algn="tl" rotWithShape="0">
                        <a:schemeClr val="dk1">
                          <a:alpha val="40000"/>
                        </a:schemeClr>
                      </a:outerShdw>
                    </a:effectLst>
                  </a:rPr>
                  <a:t>:</a:t>
                </a:r>
                <a:r>
                  <a:rPr lang="en-GB" sz="2400" b="1" dirty="0">
                    <a:ln w="0"/>
                    <a:effectLst>
                      <a:outerShdw blurRad="38100" dist="19050" dir="2700000" algn="tl" rotWithShape="0">
                        <a:schemeClr val="dk1">
                          <a:alpha val="40000"/>
                        </a:schemeClr>
                      </a:outerShdw>
                    </a:effectLst>
                  </a:rPr>
                  <a:t> </a:t>
                </a:r>
                <a:r>
                  <a:rPr lang="en-GB" sz="2400" i="1" dirty="0">
                    <a:ln w="0"/>
                    <a:effectLst>
                      <a:outerShdw blurRad="38100" dist="19050" dir="2700000" algn="tl" rotWithShape="0">
                        <a:schemeClr val="dk1">
                          <a:alpha val="40000"/>
                        </a:schemeClr>
                      </a:outerShdw>
                    </a:effectLst>
                  </a:rPr>
                  <a:t>S</a:t>
                </a:r>
                <a:r>
                  <a:rPr lang="en-GB" sz="2400" dirty="0">
                    <a:ln w="0"/>
                    <a:effectLst>
                      <a:outerShdw blurRad="38100" dist="19050" dir="2700000" algn="tl" rotWithShape="0">
                        <a:schemeClr val="dk1">
                          <a:alpha val="40000"/>
                        </a:schemeClr>
                      </a:outerShdw>
                    </a:effectLst>
                  </a:rPr>
                  <a:t>-sparse signal vector to be recovered, </a:t>
                </a:r>
                <a14:m>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𝟎</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oMath>
                </a14:m>
                <a:r>
                  <a:rPr lang="en-GB" sz="2400" dirty="0">
                    <a:ln w="0"/>
                    <a:effectLst>
                      <a:outerShdw blurRad="38100" dist="19050" dir="2700000" algn="tl" rotWithShape="0">
                        <a:schemeClr val="dk1">
                          <a:alpha val="40000"/>
                        </a:schemeClr>
                      </a:outerShdw>
                    </a:effectLst>
                  </a:rPr>
                  <a:t> </a:t>
                </a:r>
              </a:p>
              <a:p>
                <a:pPr marL="0" indent="0" algn="just">
                  <a:buNone/>
                </a:pPr>
                <a14:m>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𝑆</m:t>
                    </m:r>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oMath>
                </a14:m>
                <a:r>
                  <a:rPr lang="en-GB" sz="2400" dirty="0">
                    <a:ln w="0"/>
                    <a:effectLst>
                      <a:outerShdw blurRad="38100" dist="19050" dir="2700000" algn="tl" rotWithShape="0">
                        <a:schemeClr val="dk1">
                          <a:alpha val="40000"/>
                        </a:schemeClr>
                      </a:outerShdw>
                    </a:effectLst>
                  </a:rPr>
                  <a:t>, underdetermined system</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Intuitive solution (assume no noise)    </a:t>
                </a:r>
              </a:p>
              <a:p>
                <a:pPr marL="0" indent="0" algn="just">
                  <a:buNone/>
                </a:pPr>
                <a14:m>
                  <m:oMathPara xmlns:m="http://schemas.openxmlformats.org/officeDocument/2006/math">
                    <m:oMathParaPr>
                      <m:jc m:val="centerGroup"/>
                    </m:oMathParaPr>
                    <m:oMath xmlns:m="http://schemas.openxmlformats.org/officeDocument/2006/math">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b="0" i="1">
                                  <a:ln w="0"/>
                                  <a:effectLst>
                                    <a:outerShdw blurRad="38100" dist="19050" dir="2700000" algn="tl" rotWithShape="0">
                                      <a:schemeClr val="dk1">
                                        <a:alpha val="40000"/>
                                      </a:schemeClr>
                                    </a:outerShdw>
                                  </a:effectLst>
                                  <a:latin typeface="Cambria Math" panose="02040503050406030204" pitchFamily="18" charset="0"/>
                                </a:rPr>
                                <m:t>0</m:t>
                              </m:r>
                            </m:sub>
                          </m:sSub>
                        </m:e>
                      </m:func>
                      <m:r>
                        <m:rPr>
                          <m:nor/>
                        </m:rPr>
                        <a:rPr lang="en-GB" sz="2400" dirty="0">
                          <a:ln w="0"/>
                          <a:effectLst>
                            <a:outerShdw blurRad="38100" dist="19050" dir="2700000" algn="tl" rotWithShape="0">
                              <a:schemeClr val="dk1">
                                <a:alpha val="40000"/>
                              </a:schemeClr>
                            </a:outerShdw>
                          </a:effectLst>
                        </a:rPr>
                        <m:t>s</m:t>
                      </m:r>
                      <m:r>
                        <m:rPr>
                          <m:nor/>
                        </m:rPr>
                        <a:rPr lang="en-GB" sz="2400" dirty="0">
                          <a:ln w="0"/>
                          <a:effectLst>
                            <a:outerShdw blurRad="38100" dist="19050" dir="2700000" algn="tl" rotWithShape="0">
                              <a:schemeClr val="dk1">
                                <a:alpha val="40000"/>
                              </a:schemeClr>
                            </a:outerShdw>
                          </a:effectLst>
                        </a:rPr>
                        <m:t>.</m:t>
                      </m:r>
                      <m:r>
                        <m:rPr>
                          <m:nor/>
                        </m:rPr>
                        <a:rPr lang="en-GB" sz="2400" dirty="0">
                          <a:ln w="0"/>
                          <a:effectLst>
                            <a:outerShdw blurRad="38100" dist="19050" dir="2700000" algn="tl" rotWithShape="0">
                              <a:schemeClr val="dk1">
                                <a:alpha val="40000"/>
                              </a:schemeClr>
                            </a:outerShdw>
                          </a:effectLst>
                        </a:rPr>
                        <m:t>t</m:t>
                      </m:r>
                      <m:r>
                        <m:rPr>
                          <m:nor/>
                        </m:rPr>
                        <a:rPr lang="en-GB" sz="2400" dirty="0">
                          <a:ln w="0"/>
                          <a:effectLst>
                            <a:outerShdw blurRad="38100" dist="19050" dir="2700000" algn="tl" rotWithShape="0">
                              <a:schemeClr val="dk1">
                                <a:alpha val="40000"/>
                              </a:schemeClr>
                            </a:outerShdw>
                          </a:effectLst>
                        </a:rPr>
                        <m:t>. </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 (</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minimization</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en-GB" sz="2400" dirty="0">
                  <a:ln w="0"/>
                  <a:effectLst>
                    <a:outerShdw blurRad="38100" dist="19050" dir="2700000" algn="tl" rotWithShape="0">
                      <a:schemeClr val="dk1">
                        <a:alpha val="40000"/>
                      </a:schemeClr>
                    </a:outerShdw>
                  </a:effectLst>
                </a:endParaRPr>
              </a:p>
              <a:p>
                <a:pPr lvl="1">
                  <a:buFont typeface="Wingdings" panose="05000000000000000000" pitchFamily="2" charset="2"/>
                  <a:buChar char="ü"/>
                </a:pP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𝑝</m:t>
                        </m:r>
                      </m:sub>
                    </m:sSub>
                  </m:oMath>
                </a14:m>
                <a:r>
                  <a:rPr lang="en-US" sz="2000" dirty="0"/>
                  <a:t>: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𝑝</m:t>
                    </m:r>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0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or</m:t>
                    </m:r>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𝑝</m:t>
                        </m:r>
                      </m:sub>
                    </m:sSub>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sz="2000" dirty="0">
                    <a:effectLst>
                      <a:outerShdw blurRad="38100" dist="38100" dir="2700000" algn="tl">
                        <a:srgbClr val="000000">
                          <a:alpha val="43137"/>
                        </a:srgbClr>
                      </a:outerShdw>
                    </a:effectLst>
                  </a:rPr>
                  <a:t>norm</a:t>
                </a:r>
                <a:r>
                  <a:rPr lang="en-US" sz="2000" dirty="0"/>
                  <a:t>, </a:t>
                </a: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𝑝</m:t>
                        </m:r>
                      </m:sub>
                    </m:sSub>
                    <m:r>
                      <a:rPr lang="en-GB" sz="2000" i="1">
                        <a:latin typeface="Cambria Math" panose="02040503050406030204" pitchFamily="18" charset="0"/>
                      </a:rPr>
                      <m:t>=</m:t>
                    </m:r>
                    <m:sSup>
                      <m:sSupPr>
                        <m:ctrlPr>
                          <a:rPr lang="en-GB" sz="2000" i="1">
                            <a:latin typeface="Cambria Math" panose="02040503050406030204" pitchFamily="18" charset="0"/>
                          </a:rPr>
                        </m:ctrlPr>
                      </m:sSupPr>
                      <m:e>
                        <m:d>
                          <m:dPr>
                            <m:ctrlPr>
                              <a:rPr lang="en-GB" sz="2000" i="1">
                                <a:latin typeface="Cambria Math" panose="02040503050406030204" pitchFamily="18" charset="0"/>
                              </a:rPr>
                            </m:ctrlPr>
                          </m:dPr>
                          <m:e>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1</m:t>
                                        </m:r>
                                      </m:sub>
                                    </m:sSub>
                                  </m:e>
                                </m:d>
                              </m:e>
                              <m:sup>
                                <m:r>
                                  <a:rPr lang="en-GB" sz="2000" i="1">
                                    <a:latin typeface="Cambria Math" panose="02040503050406030204" pitchFamily="18" charset="0"/>
                                  </a:rPr>
                                  <m:t>𝑝</m:t>
                                </m:r>
                              </m:sup>
                            </m:sSup>
                            <m:r>
                              <a:rPr lang="en-GB" sz="2000"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𝑁</m:t>
                                        </m:r>
                                      </m:sub>
                                    </m:sSub>
                                  </m:e>
                                </m:d>
                              </m:e>
                              <m:sup>
                                <m:r>
                                  <a:rPr lang="en-GB" sz="2000" i="1">
                                    <a:latin typeface="Cambria Math" panose="02040503050406030204" pitchFamily="18" charset="0"/>
                                  </a:rPr>
                                  <m:t>𝑝</m:t>
                                </m:r>
                              </m:sup>
                            </m:sSup>
                          </m:e>
                        </m:d>
                      </m:e>
                      <m:sup>
                        <m:r>
                          <a:rPr lang="en-GB" sz="2000" i="1">
                            <a:latin typeface="Cambria Math" panose="02040503050406030204" pitchFamily="18" charset="0"/>
                          </a:rPr>
                          <m:t>1/</m:t>
                        </m:r>
                        <m:r>
                          <a:rPr lang="en-GB" sz="2000" i="1">
                            <a:latin typeface="Cambria Math" panose="02040503050406030204" pitchFamily="18" charset="0"/>
                          </a:rPr>
                          <m:t>𝑝</m:t>
                        </m:r>
                      </m:sup>
                    </m:sSup>
                  </m:oMath>
                </a14:m>
                <a:endParaRPr lang="en-GB" sz="2000" dirty="0">
                  <a:ln w="0"/>
                  <a:effectLst>
                    <a:outerShdw blurRad="38100" dist="19050" dir="2700000" algn="tl" rotWithShape="0">
                      <a:schemeClr val="dk1">
                        <a:alpha val="40000"/>
                      </a:schemeClr>
                    </a:outerShdw>
                  </a:effectLst>
                </a:endParaRPr>
              </a:p>
              <a:p>
                <a:pPr lvl="1">
                  <a:buFont typeface="Wingdings" panose="05000000000000000000" pitchFamily="2" charset="2"/>
                  <a:buChar char="ü"/>
                </a:pP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0</m:t>
                        </m:r>
                      </m:sub>
                    </m:sSub>
                  </m:oMath>
                </a14:m>
                <a:r>
                  <a:rPr lang="en-US" sz="2000" dirty="0"/>
                  <a:t>: </a:t>
                </a: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sz="2000" dirty="0">
                    <a:effectLst>
                      <a:outerShdw blurRad="38100" dist="38100" dir="2700000" algn="tl">
                        <a:srgbClr val="000000">
                          <a:alpha val="43137"/>
                        </a:srgbClr>
                      </a:outerShdw>
                    </a:effectLst>
                  </a:rPr>
                  <a:t>pseudo-norm</a:t>
                </a:r>
                <a:r>
                  <a:rPr lang="en-US" sz="2000" dirty="0"/>
                  <a:t>, </a:t>
                </a: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0</m:t>
                        </m:r>
                      </m:sub>
                    </m:sSub>
                    <m:r>
                      <a:rPr lang="en-GB" sz="20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1</m:t>
                                </m:r>
                              </m:sub>
                            </m:sSub>
                          </m:e>
                        </m:d>
                      </m:e>
                      <m:sup>
                        <m:r>
                          <a:rPr lang="en-GB" sz="2000" i="1">
                            <a:latin typeface="Cambria Math" panose="02040503050406030204" pitchFamily="18" charset="0"/>
                          </a:rPr>
                          <m:t>0</m:t>
                        </m:r>
                      </m:sup>
                    </m:sSup>
                    <m:r>
                      <a:rPr lang="en-GB" sz="2000" i="1">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𝑁</m:t>
                                </m:r>
                              </m:sub>
                            </m:sSub>
                          </m:e>
                        </m:d>
                      </m:e>
                      <m:sup>
                        <m:r>
                          <a:rPr lang="en-GB" sz="2000" i="1">
                            <a:latin typeface="Cambria Math" panose="02040503050406030204" pitchFamily="18" charset="0"/>
                          </a:rPr>
                          <m:t>0</m:t>
                        </m:r>
                      </m:sup>
                    </m:sSup>
                  </m:oMath>
                </a14:m>
                <a:r>
                  <a:rPr lang="en-US" sz="2000" dirty="0"/>
                  <a:t>, </a:t>
                </a:r>
                <a:r>
                  <a:rPr lang="en-US" sz="2000" dirty="0">
                    <a:effectLst>
                      <a:outerShdw blurRad="38100" dist="38100" dir="2700000" algn="tl">
                        <a:srgbClr val="000000">
                          <a:alpha val="43137"/>
                        </a:srgbClr>
                      </a:outerShdw>
                    </a:effectLst>
                  </a:rPr>
                  <a:t>i.e., count the number of non-zero elements </a:t>
                </a:r>
              </a:p>
              <a:p>
                <a:pPr marL="457200" lvl="1" indent="0">
                  <a:buNone/>
                </a:pPr>
                <a:r>
                  <a:rPr lang="en-GB" sz="2000" b="1"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i="1">
                                <a:ln w="0"/>
                                <a:effectLst>
                                  <a:outerShdw blurRad="38100" dist="19050" dir="2700000" algn="tl" rotWithShape="0">
                                    <a:schemeClr val="dk1">
                                      <a:alpha val="40000"/>
                                    </a:schemeClr>
                                  </a:outerShdw>
                                </a:effectLst>
                                <a:latin typeface="Cambria Math" panose="02040503050406030204" pitchFamily="18" charset="0"/>
                              </a:rPr>
                              <m:t>𝑐</m:t>
                            </m:r>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0</m:t>
                        </m:r>
                      </m:sub>
                    </m:sSub>
                    <m:r>
                      <a:rPr lang="en-GB" sz="20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000" i="1">
                            <a:ln w="0"/>
                            <a:effectLst>
                              <a:outerShdw blurRad="38100" dist="19050" dir="2700000" algn="tl" rotWithShape="0">
                                <a:schemeClr val="dk1">
                                  <a:alpha val="40000"/>
                                </a:schemeClr>
                              </a:outerShdw>
                            </a:effectLst>
                            <a:latin typeface="Cambria Math" panose="02040503050406030204" pitchFamily="18" charset="0"/>
                          </a:rPr>
                          <m:t>𝑐</m:t>
                        </m:r>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0</m:t>
                        </m:r>
                      </m:sub>
                    </m:sSub>
                  </m:oMath>
                </a14:m>
                <a:r>
                  <a:rPr lang="en-US" sz="2000" dirty="0"/>
                  <a:t>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Convex relaxation:     </a:t>
                </a:r>
                <a14:m>
                  <m:oMath xmlns:m="http://schemas.openxmlformats.org/officeDocument/2006/math">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e>
                    </m:func>
                    <m:r>
                      <m:rPr>
                        <m:nor/>
                      </m:rPr>
                      <a:rPr lang="en-GB" sz="2400" dirty="0">
                        <a:ln w="0"/>
                        <a:effectLst>
                          <a:outerShdw blurRad="38100" dist="19050" dir="2700000" algn="tl" rotWithShape="0">
                            <a:schemeClr val="dk1">
                              <a:alpha val="40000"/>
                            </a:schemeClr>
                          </a:outerShdw>
                        </a:effectLst>
                      </a:rPr>
                      <m:t>s</m:t>
                    </m:r>
                    <m:r>
                      <m:rPr>
                        <m:nor/>
                      </m:rPr>
                      <a:rPr lang="en-GB" sz="2400" dirty="0">
                        <a:ln w="0"/>
                        <a:effectLst>
                          <a:outerShdw blurRad="38100" dist="19050" dir="2700000" algn="tl" rotWithShape="0">
                            <a:schemeClr val="dk1">
                              <a:alpha val="40000"/>
                            </a:schemeClr>
                          </a:outerShdw>
                        </a:effectLst>
                      </a:rPr>
                      <m:t>.</m:t>
                    </m:r>
                    <m:r>
                      <m:rPr>
                        <m:nor/>
                      </m:rPr>
                      <a:rPr lang="en-GB" sz="2400" dirty="0">
                        <a:ln w="0"/>
                        <a:effectLst>
                          <a:outerShdw blurRad="38100" dist="19050" dir="2700000" algn="tl" rotWithShape="0">
                            <a:schemeClr val="dk1">
                              <a:alpha val="40000"/>
                            </a:schemeClr>
                          </a:outerShdw>
                        </a:effectLst>
                      </a:rPr>
                      <m:t>t</m:t>
                    </m:r>
                    <m:r>
                      <m:rPr>
                        <m:nor/>
                      </m:rPr>
                      <a:rPr lang="en-GB" sz="2400" dirty="0">
                        <a:ln w="0"/>
                        <a:effectLst>
                          <a:outerShdw blurRad="38100" dist="19050" dir="2700000" algn="tl" rotWithShape="0">
                            <a:schemeClr val="dk1">
                              <a:alpha val="40000"/>
                            </a:schemeClr>
                          </a:outerShdw>
                        </a:effectLst>
                      </a:rPr>
                      <m:t>. </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Basis</m:t>
                    </m:r>
                    <m: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pursuit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oMath>
                </a14:m>
                <a:endParaRPr lang="en-GB" sz="2400" dirty="0">
                  <a:ln w="0"/>
                  <a:effectLst>
                    <a:outerShdw blurRad="38100" dist="19050" dir="2700000" algn="tl" rotWithShape="0">
                      <a:schemeClr val="dk1">
                        <a:alpha val="40000"/>
                      </a:schemeClr>
                    </a:outerShdw>
                  </a:effectLst>
                </a:endParaRPr>
              </a:p>
              <a:p>
                <a:pPr lvl="1">
                  <a:buFont typeface="Wingdings" panose="05000000000000000000" pitchFamily="2" charset="2"/>
                  <a:buChar char="ü"/>
                </a:pP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1</m:t>
                        </m:r>
                      </m:sub>
                    </m:sSub>
                  </m:oMath>
                </a14:m>
                <a:r>
                  <a:rPr lang="en-US" sz="2000" dirty="0"/>
                  <a:t>: </a:t>
                </a: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ℓ</m:t>
                        </m:r>
                      </m:e>
                      <m:sub>
                        <m:r>
                          <a:rPr lang="en-GB" sz="20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sz="2000" dirty="0"/>
                  <a:t>norm, </a:t>
                </a:r>
                <a14:m>
                  <m:oMath xmlns:m="http://schemas.openxmlformats.org/officeDocument/2006/math">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000" i="1">
                            <a:ln w="0"/>
                            <a:effectLst>
                              <a:outerShdw blurRad="38100" dist="19050" dir="2700000" algn="tl" rotWithShape="0">
                                <a:schemeClr val="dk1">
                                  <a:alpha val="40000"/>
                                </a:schemeClr>
                              </a:outerShdw>
                            </a:effectLst>
                            <a:latin typeface="Cambria Math" panose="02040503050406030204" pitchFamily="18" charset="0"/>
                          </a:rPr>
                          <m:t>1</m:t>
                        </m:r>
                      </m:sub>
                    </m:sSub>
                    <m:r>
                      <a:rPr lang="en-GB"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1</m:t>
                            </m:r>
                          </m:sub>
                        </m:sSub>
                      </m:e>
                    </m:d>
                    <m:r>
                      <a:rPr lang="en-GB"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𝑁</m:t>
                            </m:r>
                          </m:sub>
                        </m:sSub>
                      </m:e>
                    </m:d>
                  </m:oMath>
                </a14:m>
                <a:endParaRPr lang="en-GB" sz="2000" dirty="0"/>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How well is the solution? </a:t>
                </a:r>
                <a:r>
                  <a:rPr lang="en-GB" sz="2400" b="1" dirty="0">
                    <a:ln w="0"/>
                    <a:effectLst>
                      <a:outerShdw blurRad="38100" dist="19050" dir="2700000" algn="tl" rotWithShape="0">
                        <a:schemeClr val="dk1">
                          <a:alpha val="40000"/>
                        </a:schemeClr>
                      </a:outerShdw>
                    </a:effectLst>
                    <a:sym typeface="Wingdings 2" panose="05020102010507070707" pitchFamily="18" charset="2"/>
                  </a:rPr>
                  <a:t></a:t>
                </a:r>
                <a:endParaRPr lang="en-GB" sz="2400" b="1" dirty="0">
                  <a:ln w="0"/>
                  <a:effectLst>
                    <a:outerShdw blurRad="38100" dist="19050" dir="2700000" algn="tl" rotWithShape="0">
                      <a:schemeClr val="dk1">
                        <a:alpha val="40000"/>
                      </a:schemeClr>
                    </a:outerShdw>
                  </a:effectLst>
                </a:endParaRPr>
              </a:p>
              <a:p>
                <a:pPr>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Does it provide sparsity? </a:t>
                </a:r>
                <a:r>
                  <a:rPr lang="en-GB" sz="2400" b="1" dirty="0">
                    <a:ln w="0"/>
                    <a:effectLst>
                      <a:outerShdw blurRad="38100" dist="19050" dir="2700000" algn="tl" rotWithShape="0">
                        <a:schemeClr val="dk1">
                          <a:alpha val="40000"/>
                        </a:schemeClr>
                      </a:outerShdw>
                    </a:effectLst>
                    <a:sym typeface="Wingdings 2" panose="05020102010507070707" pitchFamily="18" charset="2"/>
                  </a:rPr>
                  <a:t></a:t>
                </a:r>
                <a:endParaRPr lang="en-GB"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66762" y="690562"/>
                <a:ext cx="11310937" cy="6167438"/>
              </a:xfrm>
              <a:blipFill>
                <a:blip r:embed="rId3"/>
                <a:stretch>
                  <a:fillRect l="-863" t="-1087" b="-1581"/>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819776"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 RECOVERY</a:t>
            </a:r>
            <a:endParaRPr lang="en-US" sz="8000" b="1" dirty="0"/>
          </a:p>
        </p:txBody>
      </p:sp>
      <p:sp>
        <p:nvSpPr>
          <p:cNvPr id="4" name="Slide Number Placeholder 3">
            <a:extLst>
              <a:ext uri="{FF2B5EF4-FFF2-40B4-BE49-F238E27FC236}">
                <a16:creationId xmlns:a16="http://schemas.microsoft.com/office/drawing/2014/main" id="{82203DDC-6134-44A7-A724-B4111A93DEF0}"/>
              </a:ext>
            </a:extLst>
          </p:cNvPr>
          <p:cNvSpPr>
            <a:spLocks noGrp="1"/>
          </p:cNvSpPr>
          <p:nvPr>
            <p:ph type="sldNum" sz="quarter" idx="12"/>
          </p:nvPr>
        </p:nvSpPr>
        <p:spPr/>
        <p:txBody>
          <a:bodyPr/>
          <a:lstStyle/>
          <a:p>
            <a:fld id="{96C155CA-F9E4-4B7B-8778-BBE3591DE223}" type="slidenum">
              <a:rPr lang="en-US" smtClean="0"/>
              <a:t>41</a:t>
            </a:fld>
            <a:endParaRPr lang="en-US"/>
          </a:p>
        </p:txBody>
      </p:sp>
    </p:spTree>
    <p:extLst>
      <p:ext uri="{BB962C8B-B14F-4D97-AF65-F5344CB8AC3E}">
        <p14:creationId xmlns:p14="http://schemas.microsoft.com/office/powerpoint/2010/main" val="5787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66763" y="690562"/>
                <a:ext cx="10658474" cy="604520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How well is the solution?</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Convex relaxation: </a:t>
                </a:r>
                <a14:m>
                  <m:oMath xmlns:m="http://schemas.openxmlformats.org/officeDocument/2006/math">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func>
                    <m:r>
                      <m:rPr>
                        <m:nor/>
                      </m:rPr>
                      <a:rPr lang="en-GB" sz="2400" dirty="0">
                        <a:ln w="0"/>
                        <a:effectLst>
                          <a:outerShdw blurRad="38100" dist="19050" dir="2700000" algn="tl" rotWithShape="0">
                            <a:schemeClr val="dk1">
                              <a:alpha val="40000"/>
                            </a:schemeClr>
                          </a:outerShdw>
                        </a:effectLst>
                      </a:rPr>
                      <m:t>s</m:t>
                    </m:r>
                    <m:r>
                      <m:rPr>
                        <m:nor/>
                      </m:rPr>
                      <a:rPr lang="en-GB" sz="2400" dirty="0">
                        <a:ln w="0"/>
                        <a:effectLst>
                          <a:outerShdw blurRad="38100" dist="19050" dir="2700000" algn="tl" rotWithShape="0">
                            <a:schemeClr val="dk1">
                              <a:alpha val="40000"/>
                            </a:schemeClr>
                          </a:outerShdw>
                        </a:effectLst>
                      </a:rPr>
                      <m:t>.</m:t>
                    </m:r>
                    <m:r>
                      <m:rPr>
                        <m:nor/>
                      </m:rPr>
                      <a:rPr lang="en-GB" sz="2400" dirty="0">
                        <a:ln w="0"/>
                        <a:effectLst>
                          <a:outerShdw blurRad="38100" dist="19050" dir="2700000" algn="tl" rotWithShape="0">
                            <a:schemeClr val="dk1">
                              <a:alpha val="40000"/>
                            </a:schemeClr>
                          </a:outerShdw>
                        </a:effectLst>
                      </a:rPr>
                      <m:t>t</m:t>
                    </m:r>
                    <m:r>
                      <m:rPr>
                        <m:nor/>
                      </m:rPr>
                      <a:rPr lang="en-GB" sz="2400" dirty="0">
                        <a:ln w="0"/>
                        <a:effectLst>
                          <a:outerShdw blurRad="38100" dist="19050" dir="2700000" algn="tl" rotWithShape="0">
                            <a:schemeClr val="dk1">
                              <a:alpha val="40000"/>
                            </a:schemeClr>
                          </a:outerShdw>
                        </a:effectLst>
                      </a:rPr>
                      <m:t>. </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r>
                      <a:rPr lang="en-GB" sz="2400" b="1">
                        <a:ln w="0"/>
                        <a:effectLst>
                          <a:outerShdw blurRad="38100" dist="19050" dir="2700000" algn="tl" rotWithShape="0">
                            <a:schemeClr val="dk1">
                              <a:alpha val="40000"/>
                            </a:schemeClr>
                          </a:outerShdw>
                        </a:effectLst>
                        <a:latin typeface="Cambria Math" panose="02040503050406030204" pitchFamily="18" charset="0"/>
                      </a:rPr>
                      <m:t> </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Basis</m:t>
                        </m:r>
                        <m: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pursuit</m:t>
                        </m:r>
                      </m:e>
                    </m:d>
                  </m:oMath>
                </a14:m>
                <a:endParaRPr lang="en-GB" sz="2400" b="1"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Restricted isometric property (RIP):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needs to obey</a:t>
                </a:r>
              </a:p>
              <a:p>
                <a:pPr marL="0" indent="0" algn="just">
                  <a:buNone/>
                </a:pPr>
                <a14:m>
                  <m:oMathPara xmlns:m="http://schemas.openxmlformats.org/officeDocument/2006/math">
                    <m:oMathParaPr>
                      <m:jc m:val="centerGroup"/>
                    </m:oMathParaPr>
                    <m:oMath xmlns:m="http://schemas.openxmlformats.org/officeDocument/2006/math">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𝛿</m:t>
                          </m:r>
                        </m:e>
                      </m:d>
                      <m:sSubSup>
                        <m:sSub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a:ln w="0"/>
                          <a:effectLst>
                            <a:outerShdw blurRad="38100" dist="19050" dir="2700000" algn="tl" rotWithShape="0">
                              <a:schemeClr val="dk1">
                                <a:alpha val="40000"/>
                              </a:schemeClr>
                            </a:outerShdw>
                          </a:effectLst>
                          <a:latin typeface="Cambria Math" panose="02040503050406030204" pitchFamily="18" charset="0"/>
                        </a:rPr>
                        <m:t>≤</m:t>
                      </m:r>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1</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𝛿</m:t>
                          </m:r>
                        </m:e>
                      </m:d>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where</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 </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𝛿</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∈(0,1)</m:t>
                      </m:r>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ea typeface="Cambria Math" panose="02040503050406030204" pitchFamily="18" charset="0"/>
                  </a:rPr>
                  <a:t>Find the smallest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𝛿</m:t>
                    </m:r>
                  </m:oMath>
                </a14:m>
                <a:r>
                  <a:rPr lang="en-GB" sz="2400" dirty="0">
                    <a:ln w="0"/>
                    <a:effectLst>
                      <a:outerShdw blurRad="38100" dist="19050" dir="2700000" algn="tl" rotWithShape="0">
                        <a:schemeClr val="dk1">
                          <a:alpha val="40000"/>
                        </a:schemeClr>
                      </a:outerShdw>
                    </a:effectLst>
                  </a:rPr>
                  <a:t> so that any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oMath>
                </a14:m>
                <a:r>
                  <a:rPr lang="en-GB" sz="2400" dirty="0">
                    <a:ln w="0"/>
                    <a:effectLst>
                      <a:outerShdw blurRad="38100" dist="19050" dir="2700000" algn="tl" rotWithShape="0">
                        <a:schemeClr val="dk1">
                          <a:alpha val="40000"/>
                        </a:schemeClr>
                      </a:outerShdw>
                    </a:effectLst>
                  </a:rPr>
                  <a:t> submatrix of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is nearly isometric, i.e.,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𝑙</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Sub>
                  </m:oMath>
                </a14:m>
                <a:r>
                  <a:rPr lang="en-GB" sz="2400" dirty="0">
                    <a:ln w="0"/>
                    <a:effectLst>
                      <a:outerShdw blurRad="38100" dist="19050" dir="2700000" algn="tl" rotWithShape="0">
                        <a:schemeClr val="dk1">
                          <a:alpha val="40000"/>
                        </a:schemeClr>
                      </a:outerShdw>
                    </a:effectLst>
                  </a:rPr>
                  <a:t> norm of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𝐱</m:t>
                    </m:r>
                  </m:oMath>
                </a14:m>
                <a:r>
                  <a:rPr lang="en-GB" sz="2400" dirty="0">
                    <a:ln w="0"/>
                    <a:effectLst>
                      <a:outerShdw blurRad="38100" dist="19050" dir="2700000" algn="tl" rotWithShape="0">
                        <a:schemeClr val="dk1">
                          <a:alpha val="40000"/>
                        </a:schemeClr>
                      </a:outerShdw>
                    </a:effectLst>
                  </a:rPr>
                  <a:t> does not change significantly</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Assume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b="1" dirty="0">
                    <a:ln w="0"/>
                    <a:effectLst>
                      <a:outerShdw blurRad="38100" dist="19050" dir="2700000" algn="tl" rotWithShape="0">
                        <a:schemeClr val="dk1">
                          <a:alpha val="40000"/>
                        </a:schemeClr>
                      </a:outerShdw>
                    </a:effectLst>
                    <a:latin typeface="Cambria Math" panose="02040503050406030204" pitchFamily="18" charset="0"/>
                  </a:rPr>
                  <a:t> </a:t>
                </a:r>
                <a:r>
                  <a:rPr lang="en-GB" sz="2400" dirty="0">
                    <a:ln w="0"/>
                    <a:effectLst>
                      <a:outerShdw blurRad="38100" dist="19050" dir="2700000" algn="tl" rotWithShape="0">
                        <a:schemeClr val="dk1">
                          <a:alpha val="40000"/>
                        </a:schemeClr>
                      </a:outerShdw>
                    </a:effectLst>
                    <a:latin typeface="Cambria Math" panose="02040503050406030204" pitchFamily="18" charset="0"/>
                  </a:rPr>
                  <a:t>is</a:t>
                </a:r>
                <a:r>
                  <a:rPr lang="en-GB" sz="2400" b="1" dirty="0">
                    <a:ln w="0"/>
                    <a:effectLst>
                      <a:outerShdw blurRad="38100" dist="19050" dir="2700000" algn="tl" rotWithShape="0">
                        <a:schemeClr val="dk1">
                          <a:alpha val="40000"/>
                        </a:schemeClr>
                      </a:outerShdw>
                    </a:effectLst>
                    <a:latin typeface="Cambria Math" panose="02040503050406030204" pitchFamily="18" charset="0"/>
                  </a:rPr>
                  <a:t> </a:t>
                </a:r>
                <a:r>
                  <a:rPr lang="en-GB" sz="2400" dirty="0">
                    <a:ln w="0"/>
                    <a:effectLst>
                      <a:outerShdw blurRad="38100" dist="19050" dir="2700000" algn="tl" rotWithShape="0">
                        <a:schemeClr val="dk1">
                          <a:alpha val="40000"/>
                        </a:schemeClr>
                      </a:outerShdw>
                    </a:effectLst>
                    <a:latin typeface="Cambria Math" panose="02040503050406030204" pitchFamily="18" charset="0"/>
                  </a:rPr>
                  <a:t>Gaussian, then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𝑐𝑆</m:t>
                    </m:r>
                    <m:func>
                      <m:func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dPr>
                          <m:e>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num>
                              <m:den>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den>
                            </m:f>
                          </m:e>
                        </m:d>
                      </m:e>
                    </m:func>
                  </m:oMath>
                </a14:m>
                <a:r>
                  <a:rPr lang="en-GB" sz="2400" dirty="0">
                    <a:ln w="0"/>
                    <a:effectLst>
                      <a:outerShdw blurRad="38100" dist="19050" dir="2700000" algn="tl" rotWithShape="0">
                        <a:schemeClr val="dk1">
                          <a:alpha val="40000"/>
                        </a:schemeClr>
                      </a:outerShdw>
                    </a:effectLst>
                    <a:latin typeface="Cambria Math" panose="02040503050406030204" pitchFamily="18" charset="0"/>
                  </a:rPr>
                  <a:t> is sufficient, where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rPr>
                      <m:t>𝑐</m:t>
                    </m:r>
                  </m:oMath>
                </a14:m>
                <a:r>
                  <a:rPr lang="en-GB" sz="2400" dirty="0">
                    <a:ln w="0"/>
                    <a:effectLst>
                      <a:outerShdw blurRad="38100" dist="19050" dir="2700000" algn="tl" rotWithShape="0">
                        <a:schemeClr val="dk1">
                          <a:alpha val="40000"/>
                        </a:schemeClr>
                      </a:outerShdw>
                    </a:effectLst>
                    <a:latin typeface="Cambria Math" panose="02040503050406030204" pitchFamily="18" charset="0"/>
                  </a:rPr>
                  <a:t> is a constant</a:t>
                </a:r>
              </a:p>
              <a:p>
                <a:pPr algn="just">
                  <a:buFont typeface="Wingdings" panose="05000000000000000000" pitchFamily="2" charset="2"/>
                  <a:buChar char="§"/>
                </a:pP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is a design problem either in a deterministic or in a random field</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66763" y="690562"/>
                <a:ext cx="10658474" cy="6045201"/>
              </a:xfrm>
              <a:blipFill>
                <a:blip r:embed="rId3"/>
                <a:stretch>
                  <a:fillRect l="-1030" t="-1613" r="-1087"/>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819776"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 RECOVERY</a:t>
            </a:r>
            <a:endParaRPr lang="en-US" sz="8000" b="1" dirty="0"/>
          </a:p>
        </p:txBody>
      </p:sp>
      <p:sp>
        <p:nvSpPr>
          <p:cNvPr id="4" name="Slide Number Placeholder 3">
            <a:extLst>
              <a:ext uri="{FF2B5EF4-FFF2-40B4-BE49-F238E27FC236}">
                <a16:creationId xmlns:a16="http://schemas.microsoft.com/office/drawing/2014/main" id="{82203DDC-6134-44A7-A724-B4111A93DEF0}"/>
              </a:ext>
            </a:extLst>
          </p:cNvPr>
          <p:cNvSpPr>
            <a:spLocks noGrp="1"/>
          </p:cNvSpPr>
          <p:nvPr>
            <p:ph type="sldNum" sz="quarter" idx="12"/>
          </p:nvPr>
        </p:nvSpPr>
        <p:spPr/>
        <p:txBody>
          <a:bodyPr/>
          <a:lstStyle/>
          <a:p>
            <a:fld id="{96C155CA-F9E4-4B7B-8778-BBE3591DE223}" type="slidenum">
              <a:rPr lang="en-US" smtClean="0"/>
              <a:t>42</a:t>
            </a:fld>
            <a:endParaRPr lang="en-US"/>
          </a:p>
        </p:txBody>
      </p:sp>
      <p:grpSp>
        <p:nvGrpSpPr>
          <p:cNvPr id="26" name="Group 25">
            <a:extLst>
              <a:ext uri="{FF2B5EF4-FFF2-40B4-BE49-F238E27FC236}">
                <a16:creationId xmlns:a16="http://schemas.microsoft.com/office/drawing/2014/main" id="{861137B4-5526-42BC-9E75-A189AE71D283}"/>
              </a:ext>
            </a:extLst>
          </p:cNvPr>
          <p:cNvGrpSpPr/>
          <p:nvPr/>
        </p:nvGrpSpPr>
        <p:grpSpPr>
          <a:xfrm>
            <a:off x="1825483" y="3348368"/>
            <a:ext cx="8820434" cy="3387395"/>
            <a:chOff x="1966134" y="3334080"/>
            <a:chExt cx="8820434" cy="3387395"/>
          </a:xfrm>
        </p:grpSpPr>
        <p:grpSp>
          <p:nvGrpSpPr>
            <p:cNvPr id="23" name="Group 22">
              <a:extLst>
                <a:ext uri="{FF2B5EF4-FFF2-40B4-BE49-F238E27FC236}">
                  <a16:creationId xmlns:a16="http://schemas.microsoft.com/office/drawing/2014/main" id="{6B7D7C15-E045-49C0-BBCF-3D1A68C451C6}"/>
                </a:ext>
              </a:extLst>
            </p:cNvPr>
            <p:cNvGrpSpPr/>
            <p:nvPr/>
          </p:nvGrpSpPr>
          <p:grpSpPr>
            <a:xfrm>
              <a:off x="1966134" y="3334080"/>
              <a:ext cx="8820434" cy="3387395"/>
              <a:chOff x="1966134" y="3334080"/>
              <a:chExt cx="8820434" cy="3387395"/>
            </a:xfrm>
          </p:grpSpPr>
          <p:grpSp>
            <p:nvGrpSpPr>
              <p:cNvPr id="10" name="Group 9">
                <a:extLst>
                  <a:ext uri="{FF2B5EF4-FFF2-40B4-BE49-F238E27FC236}">
                    <a16:creationId xmlns:a16="http://schemas.microsoft.com/office/drawing/2014/main" id="{FD6B380E-B21F-454E-92B2-7CAF18E2FDFE}"/>
                  </a:ext>
                </a:extLst>
              </p:cNvPr>
              <p:cNvGrpSpPr/>
              <p:nvPr/>
            </p:nvGrpSpPr>
            <p:grpSpPr>
              <a:xfrm>
                <a:off x="1966134" y="3334080"/>
                <a:ext cx="8433411" cy="3387395"/>
                <a:chOff x="1434794" y="1435100"/>
                <a:chExt cx="8433411" cy="3387395"/>
              </a:xfrm>
            </p:grpSpPr>
            <p:pic>
              <p:nvPicPr>
                <p:cNvPr id="11" name="Picture 10">
                  <a:extLst>
                    <a:ext uri="{FF2B5EF4-FFF2-40B4-BE49-F238E27FC236}">
                      <a16:creationId xmlns:a16="http://schemas.microsoft.com/office/drawing/2014/main" id="{444B800A-1A1D-4CC0-92ED-A63067407D40}"/>
                    </a:ext>
                  </a:extLst>
                </p:cNvPr>
                <p:cNvPicPr>
                  <a:picLocks noChangeAspect="1"/>
                </p:cNvPicPr>
                <p:nvPr/>
              </p:nvPicPr>
              <p:blipFill>
                <a:blip r:embed="rId4"/>
                <a:stretch>
                  <a:fillRect/>
                </a:stretch>
              </p:blipFill>
              <p:spPr>
                <a:xfrm>
                  <a:off x="1434794" y="1435100"/>
                  <a:ext cx="8433411" cy="3387395"/>
                </a:xfrm>
                <a:prstGeom prst="rect">
                  <a:avLst/>
                </a:prstGeom>
              </p:spPr>
            </p:pic>
            <p:sp>
              <p:nvSpPr>
                <p:cNvPr id="12" name="TextBox 11">
                  <a:extLst>
                    <a:ext uri="{FF2B5EF4-FFF2-40B4-BE49-F238E27FC236}">
                      <a16:creationId xmlns:a16="http://schemas.microsoft.com/office/drawing/2014/main" id="{27E087BB-0CB4-42A2-8FF5-9D4DC2EBBF9D}"/>
                    </a:ext>
                  </a:extLst>
                </p:cNvPr>
                <p:cNvSpPr txBox="1"/>
                <p:nvPr/>
              </p:nvSpPr>
              <p:spPr>
                <a:xfrm>
                  <a:off x="1905000" y="4320534"/>
                  <a:ext cx="290464" cy="369332"/>
                </a:xfrm>
                <a:prstGeom prst="rect">
                  <a:avLst/>
                </a:prstGeom>
                <a:solidFill>
                  <a:schemeClr val="bg1"/>
                </a:solidFill>
              </p:spPr>
              <p:txBody>
                <a:bodyPr wrap="none" rtlCol="0">
                  <a:spAutoFit/>
                </a:bodyPr>
                <a:lstStyle/>
                <a:p>
                  <a:r>
                    <a:rPr lang="en-GB" i="1" dirty="0"/>
                    <a:t>S</a:t>
                  </a:r>
                  <a:endParaRPr lang="en-US" i="1" dirty="0"/>
                </a:p>
              </p:txBody>
            </p:sp>
            <p:sp>
              <p:nvSpPr>
                <p:cNvPr id="13" name="TextBox 12">
                  <a:extLst>
                    <a:ext uri="{FF2B5EF4-FFF2-40B4-BE49-F238E27FC236}">
                      <a16:creationId xmlns:a16="http://schemas.microsoft.com/office/drawing/2014/main" id="{23DB0891-991E-46EF-BE3B-877B822361EC}"/>
                    </a:ext>
                  </a:extLst>
                </p:cNvPr>
                <p:cNvSpPr txBox="1"/>
                <p:nvPr/>
              </p:nvSpPr>
              <p:spPr>
                <a:xfrm>
                  <a:off x="3930650" y="1675133"/>
                  <a:ext cx="469900" cy="369332"/>
                </a:xfrm>
                <a:prstGeom prst="rect">
                  <a:avLst/>
                </a:prstGeom>
                <a:solidFill>
                  <a:schemeClr val="bg1"/>
                </a:solidFill>
              </p:spPr>
              <p:txBody>
                <a:bodyPr wrap="square" rtlCol="0">
                  <a:spAutoFit/>
                </a:bodyPr>
                <a:lstStyle/>
                <a:p>
                  <a:r>
                    <a:rPr lang="en-GB" i="1" dirty="0"/>
                    <a:t>N</a:t>
                  </a:r>
                  <a:endParaRPr lang="en-US" i="1" dirty="0"/>
                </a:p>
              </p:txBody>
            </p:sp>
            <p:sp>
              <p:nvSpPr>
                <p:cNvPr id="14" name="TextBox 13">
                  <a:extLst>
                    <a:ext uri="{FF2B5EF4-FFF2-40B4-BE49-F238E27FC236}">
                      <a16:creationId xmlns:a16="http://schemas.microsoft.com/office/drawing/2014/main" id="{5AEF6A48-6A4A-4E30-BCE5-67BE7274697B}"/>
                    </a:ext>
                  </a:extLst>
                </p:cNvPr>
                <p:cNvSpPr txBox="1"/>
                <p:nvPr/>
              </p:nvSpPr>
              <p:spPr>
                <a:xfrm>
                  <a:off x="9207500" y="1859799"/>
                  <a:ext cx="469900" cy="369332"/>
                </a:xfrm>
                <a:prstGeom prst="rect">
                  <a:avLst/>
                </a:prstGeom>
                <a:solidFill>
                  <a:schemeClr val="bg1"/>
                </a:solidFill>
              </p:spPr>
              <p:txBody>
                <a:bodyPr wrap="square" rtlCol="0">
                  <a:spAutoFit/>
                </a:bodyPr>
                <a:lstStyle/>
                <a:p>
                  <a:r>
                    <a:rPr lang="en-GB" i="1" dirty="0"/>
                    <a:t>M</a:t>
                  </a:r>
                  <a:endParaRPr lang="en-US" i="1" dirty="0"/>
                </a:p>
              </p:txBody>
            </p:sp>
            <p:sp>
              <p:nvSpPr>
                <p:cNvPr id="15" name="TextBox 14">
                  <a:extLst>
                    <a:ext uri="{FF2B5EF4-FFF2-40B4-BE49-F238E27FC236}">
                      <a16:creationId xmlns:a16="http://schemas.microsoft.com/office/drawing/2014/main" id="{65C3C898-28B4-4475-BABC-DB0CE01499BD}"/>
                    </a:ext>
                  </a:extLst>
                </p:cNvPr>
                <p:cNvSpPr txBox="1"/>
                <p:nvPr/>
              </p:nvSpPr>
              <p:spPr>
                <a:xfrm>
                  <a:off x="4667097" y="2044465"/>
                  <a:ext cx="838200" cy="923330"/>
                </a:xfrm>
                <a:prstGeom prst="rect">
                  <a:avLst/>
                </a:prstGeom>
                <a:solidFill>
                  <a:schemeClr val="bg1"/>
                </a:solidFill>
              </p:spPr>
              <p:txBody>
                <a:bodyPr wrap="square" rtlCol="0">
                  <a:spAutoFit/>
                </a:bodyPr>
                <a:lstStyle/>
                <a:p>
                  <a:pPr algn="ctr"/>
                  <a:endParaRPr lang="en-GB" b="1" dirty="0"/>
                </a:p>
                <a:p>
                  <a:pPr algn="ctr"/>
                  <a:r>
                    <a:rPr lang="en-GB" b="1" dirty="0"/>
                    <a:t>A</a:t>
                  </a:r>
                </a:p>
                <a:p>
                  <a:pPr algn="ctr"/>
                  <a:endParaRPr lang="en-US" b="1"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50C05EE-BD30-4E3B-A1A9-74D0D38B73BD}"/>
                        </a:ext>
                      </a:extLst>
                    </p:cNvPr>
                    <p:cNvSpPr txBox="1"/>
                    <p:nvPr/>
                  </p:nvSpPr>
                  <p:spPr>
                    <a:xfrm>
                      <a:off x="6008736" y="3654743"/>
                      <a:ext cx="1013894"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𝐀𝐱</m:t>
                            </m:r>
                          </m:oMath>
                        </m:oMathPara>
                      </a14:m>
                      <a:endParaRPr lang="en-US" b="1" dirty="0"/>
                    </a:p>
                  </p:txBody>
                </p:sp>
              </mc:Choice>
              <mc:Fallback xmlns="">
                <p:sp>
                  <p:nvSpPr>
                    <p:cNvPr id="16" name="TextBox 15">
                      <a:extLst>
                        <a:ext uri="{FF2B5EF4-FFF2-40B4-BE49-F238E27FC236}">
                          <a16:creationId xmlns:a16="http://schemas.microsoft.com/office/drawing/2014/main" id="{F50C05EE-BD30-4E3B-A1A9-74D0D38B73BD}"/>
                        </a:ext>
                      </a:extLst>
                    </p:cNvPr>
                    <p:cNvSpPr txBox="1">
                      <a:spLocks noRot="1" noChangeAspect="1" noMove="1" noResize="1" noEditPoints="1" noAdjustHandles="1" noChangeArrowheads="1" noChangeShapeType="1" noTextEdit="1"/>
                    </p:cNvSpPr>
                    <p:nvPr/>
                  </p:nvSpPr>
                  <p:spPr>
                    <a:xfrm>
                      <a:off x="6008736" y="3654743"/>
                      <a:ext cx="101389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5958A59-E12B-49EB-8623-C14B7BA8D67C}"/>
                        </a:ext>
                      </a:extLst>
                    </p:cNvPr>
                    <p:cNvSpPr txBox="1"/>
                    <p:nvPr/>
                  </p:nvSpPr>
                  <p:spPr>
                    <a:xfrm>
                      <a:off x="7022630" y="4135868"/>
                      <a:ext cx="1016000"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𝐀</m:t>
                            </m:r>
                            <m:sSup>
                              <m:sSupPr>
                                <m:ctrlPr>
                                  <a:rPr lang="en-GB" b="1" i="1" smtClean="0">
                                    <a:latin typeface="Cambria Math" panose="02040503050406030204" pitchFamily="18" charset="0"/>
                                  </a:rPr>
                                </m:ctrlPr>
                              </m:sSupPr>
                              <m:e>
                                <m:r>
                                  <a:rPr lang="en-GB" b="1" i="0" smtClean="0">
                                    <a:latin typeface="Cambria Math" panose="02040503050406030204" pitchFamily="18" charset="0"/>
                                  </a:rPr>
                                  <m:t>𝐱</m:t>
                                </m:r>
                              </m:e>
                              <m:sup>
                                <m:r>
                                  <a:rPr lang="en-GB" b="1" i="1" smtClean="0">
                                    <a:latin typeface="Cambria Math" panose="02040503050406030204" pitchFamily="18" charset="0"/>
                                  </a:rPr>
                                  <m:t>′</m:t>
                                </m:r>
                              </m:sup>
                            </m:sSup>
                          </m:oMath>
                        </m:oMathPara>
                      </a14:m>
                      <a:endParaRPr lang="en-US" b="1" dirty="0"/>
                    </a:p>
                  </p:txBody>
                </p:sp>
              </mc:Choice>
              <mc:Fallback xmlns="">
                <p:sp>
                  <p:nvSpPr>
                    <p:cNvPr id="17" name="TextBox 16">
                      <a:extLst>
                        <a:ext uri="{FF2B5EF4-FFF2-40B4-BE49-F238E27FC236}">
                          <a16:creationId xmlns:a16="http://schemas.microsoft.com/office/drawing/2014/main" id="{75958A59-E12B-49EB-8623-C14B7BA8D67C}"/>
                        </a:ext>
                      </a:extLst>
                    </p:cNvPr>
                    <p:cNvSpPr txBox="1">
                      <a:spLocks noRot="1" noChangeAspect="1" noMove="1" noResize="1" noEditPoints="1" noAdjustHandles="1" noChangeArrowheads="1" noChangeShapeType="1" noTextEdit="1"/>
                    </p:cNvSpPr>
                    <p:nvPr/>
                  </p:nvSpPr>
                  <p:spPr>
                    <a:xfrm>
                      <a:off x="7022630" y="4135868"/>
                      <a:ext cx="10160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13854CD-D700-43A7-A1EF-AFE61545088B}"/>
                        </a:ext>
                      </a:extLst>
                    </p:cNvPr>
                    <p:cNvSpPr txBox="1"/>
                    <p:nvPr/>
                  </p:nvSpPr>
                  <p:spPr>
                    <a:xfrm>
                      <a:off x="2803509" y="3654743"/>
                      <a:ext cx="536591"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𝐱</m:t>
                            </m:r>
                          </m:oMath>
                        </m:oMathPara>
                      </a14:m>
                      <a:endParaRPr lang="en-US" b="1" dirty="0"/>
                    </a:p>
                  </p:txBody>
                </p:sp>
              </mc:Choice>
              <mc:Fallback xmlns="">
                <p:sp>
                  <p:nvSpPr>
                    <p:cNvPr id="18" name="TextBox 17">
                      <a:extLst>
                        <a:ext uri="{FF2B5EF4-FFF2-40B4-BE49-F238E27FC236}">
                          <a16:creationId xmlns:a16="http://schemas.microsoft.com/office/drawing/2014/main" id="{313854CD-D700-43A7-A1EF-AFE61545088B}"/>
                        </a:ext>
                      </a:extLst>
                    </p:cNvPr>
                    <p:cNvSpPr txBox="1">
                      <a:spLocks noRot="1" noChangeAspect="1" noMove="1" noResize="1" noEditPoints="1" noAdjustHandles="1" noChangeArrowheads="1" noChangeShapeType="1" noTextEdit="1"/>
                    </p:cNvSpPr>
                    <p:nvPr/>
                  </p:nvSpPr>
                  <p:spPr>
                    <a:xfrm>
                      <a:off x="2803509" y="3654743"/>
                      <a:ext cx="536591"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50A63D-EF00-4225-8F1E-7A2FF675AB5E}"/>
                        </a:ext>
                      </a:extLst>
                    </p:cNvPr>
                    <p:cNvSpPr txBox="1"/>
                    <p:nvPr/>
                  </p:nvSpPr>
                  <p:spPr>
                    <a:xfrm>
                      <a:off x="3783004" y="3285411"/>
                      <a:ext cx="765191"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0" smtClean="0">
                                    <a:latin typeface="Cambria Math" panose="02040503050406030204" pitchFamily="18" charset="0"/>
                                  </a:rPr>
                                  <m:t>𝐱</m:t>
                                </m:r>
                              </m:e>
                              <m:sup>
                                <m:r>
                                  <a:rPr lang="en-GB" b="1" i="1" smtClean="0">
                                    <a:latin typeface="Cambria Math" panose="02040503050406030204" pitchFamily="18" charset="0"/>
                                  </a:rPr>
                                  <m:t>′</m:t>
                                </m:r>
                              </m:sup>
                            </m:sSup>
                          </m:oMath>
                        </m:oMathPara>
                      </a14:m>
                      <a:endParaRPr lang="en-US" b="1" dirty="0"/>
                    </a:p>
                  </p:txBody>
                </p:sp>
              </mc:Choice>
              <mc:Fallback xmlns="">
                <p:sp>
                  <p:nvSpPr>
                    <p:cNvPr id="19" name="TextBox 18">
                      <a:extLst>
                        <a:ext uri="{FF2B5EF4-FFF2-40B4-BE49-F238E27FC236}">
                          <a16:creationId xmlns:a16="http://schemas.microsoft.com/office/drawing/2014/main" id="{5350A63D-EF00-4225-8F1E-7A2FF675AB5E}"/>
                        </a:ext>
                      </a:extLst>
                    </p:cNvPr>
                    <p:cNvSpPr txBox="1">
                      <a:spLocks noRot="1" noChangeAspect="1" noMove="1" noResize="1" noEditPoints="1" noAdjustHandles="1" noChangeArrowheads="1" noChangeShapeType="1" noTextEdit="1"/>
                    </p:cNvSpPr>
                    <p:nvPr/>
                  </p:nvSpPr>
                  <p:spPr>
                    <a:xfrm>
                      <a:off x="3783004" y="3285411"/>
                      <a:ext cx="765191" cy="369332"/>
                    </a:xfrm>
                    <a:prstGeom prst="rect">
                      <a:avLst/>
                    </a:prstGeom>
                    <a:blipFill>
                      <a:blip r:embed="rId8"/>
                      <a:stretch>
                        <a:fillRect/>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93141AC2-71FF-4750-A98E-F69CACBA880F}"/>
                  </a:ext>
                </a:extLst>
              </p:cNvPr>
              <p:cNvSpPr txBox="1"/>
              <p:nvPr/>
            </p:nvSpPr>
            <p:spPr>
              <a:xfrm>
                <a:off x="10409542" y="5476359"/>
                <a:ext cx="377026"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hlinkClick r:id="rId9"/>
                  </a:rPr>
                  <a:t>©</a:t>
                </a:r>
                <a:endParaRPr lang="en-US" dirty="0">
                  <a:ln w="0"/>
                  <a:effectLst>
                    <a:outerShdw blurRad="38100" dist="19050" dir="2700000" algn="tl" rotWithShape="0">
                      <a:schemeClr val="dk1">
                        <a:alpha val="40000"/>
                      </a:schemeClr>
                    </a:outerShdw>
                  </a:effectLst>
                </a:endParaRP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D5EF0A4-1D66-4A43-B239-25A3DD8B58D7}"/>
                    </a:ext>
                  </a:extLst>
                </p:cNvPr>
                <p:cNvSpPr txBox="1"/>
                <p:nvPr/>
              </p:nvSpPr>
              <p:spPr>
                <a:xfrm>
                  <a:off x="4095519" y="5923055"/>
                  <a:ext cx="286225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smtClean="0">
                                <a:latin typeface="Cambria Math" panose="02040503050406030204" pitchFamily="18" charset="0"/>
                              </a:rPr>
                            </m:ctrlPr>
                          </m:sSubPr>
                          <m:e>
                            <m:d>
                              <m:dPr>
                                <m:begChr m:val="‖"/>
                                <m:endChr m:val="‖"/>
                                <m:ctrlPr>
                                  <a:rPr lang="en-GB" b="1" i="1" smtClean="0">
                                    <a:latin typeface="Cambria Math" panose="02040503050406030204" pitchFamily="18" charset="0"/>
                                  </a:rPr>
                                </m:ctrlPr>
                              </m:dPr>
                              <m:e>
                                <m:r>
                                  <a:rPr lang="en-GB" b="1" i="0" smtClean="0">
                                    <a:latin typeface="Cambria Math" panose="02040503050406030204" pitchFamily="18" charset="0"/>
                                  </a:rPr>
                                  <m:t>𝐱</m:t>
                                </m:r>
                                <m:r>
                                  <a:rPr lang="en-GB" b="1" i="0" smtClean="0">
                                    <a:latin typeface="Cambria Math" panose="02040503050406030204" pitchFamily="18" charset="0"/>
                                  </a:rPr>
                                  <m:t>−</m:t>
                                </m:r>
                                <m:sSup>
                                  <m:sSupPr>
                                    <m:ctrlPr>
                                      <a:rPr lang="en-GB" b="1" i="1" smtClean="0">
                                        <a:latin typeface="Cambria Math" panose="02040503050406030204" pitchFamily="18" charset="0"/>
                                      </a:rPr>
                                    </m:ctrlPr>
                                  </m:sSupPr>
                                  <m:e>
                                    <m:r>
                                      <a:rPr lang="en-GB" b="1" i="0" smtClean="0">
                                        <a:latin typeface="Cambria Math" panose="02040503050406030204" pitchFamily="18" charset="0"/>
                                      </a:rPr>
                                      <m:t>𝐱</m:t>
                                    </m:r>
                                  </m:e>
                                  <m:sup>
                                    <m:r>
                                      <a:rPr lang="en-GB" b="1" i="1" smtClean="0">
                                        <a:latin typeface="Cambria Math" panose="02040503050406030204" pitchFamily="18" charset="0"/>
                                      </a:rPr>
                                      <m:t>′</m:t>
                                    </m:r>
                                  </m:sup>
                                </m:sSup>
                                <m:r>
                                  <m:rPr>
                                    <m:nor/>
                                  </m:rPr>
                                  <a:rPr lang="en-US" b="1" dirty="0"/>
                                  <m:t> </m:t>
                                </m:r>
                              </m:e>
                            </m:d>
                          </m:e>
                          <m:sub>
                            <m:r>
                              <a:rPr lang="en-GB" b="0" i="1" smtClean="0">
                                <a:latin typeface="Cambria Math" panose="02040503050406030204" pitchFamily="18" charset="0"/>
                              </a:rPr>
                              <m:t>2</m:t>
                            </m:r>
                          </m:sub>
                        </m:sSub>
                        <m:sSub>
                          <m:sSubPr>
                            <m:ctrlPr>
                              <a:rPr lang="en-GB" b="1" i="1" smtClean="0">
                                <a:latin typeface="Cambria Math" panose="02040503050406030204" pitchFamily="18" charset="0"/>
                              </a:rPr>
                            </m:ctrlPr>
                          </m:sSubPr>
                          <m:e>
                            <m:r>
                              <a:rPr lang="en-GB" b="1" i="1" smtClean="0">
                                <a:latin typeface="Cambria Math" panose="02040503050406030204" pitchFamily="18" charset="0"/>
                                <a:ea typeface="Cambria Math" panose="02040503050406030204" pitchFamily="18" charset="0"/>
                              </a:rPr>
                              <m:t>≈</m:t>
                            </m:r>
                            <m:d>
                              <m:dPr>
                                <m:begChr m:val="‖"/>
                                <m:endChr m:val="‖"/>
                                <m:ctrlPr>
                                  <a:rPr lang="en-GB" b="1" i="1" smtClean="0">
                                    <a:latin typeface="Cambria Math" panose="02040503050406030204" pitchFamily="18" charset="0"/>
                                  </a:rPr>
                                </m:ctrlPr>
                              </m:dPr>
                              <m:e>
                                <m:r>
                                  <a:rPr lang="en-GB" b="1" i="0" smtClean="0">
                                    <a:latin typeface="Cambria Math" panose="02040503050406030204" pitchFamily="18" charset="0"/>
                                  </a:rPr>
                                  <m:t>𝐀𝐱</m:t>
                                </m:r>
                                <m:r>
                                  <a:rPr lang="en-GB" b="1" i="0" smtClean="0">
                                    <a:latin typeface="Cambria Math" panose="02040503050406030204" pitchFamily="18" charset="0"/>
                                  </a:rPr>
                                  <m:t>−</m:t>
                                </m:r>
                                <m:r>
                                  <a:rPr lang="en-GB" b="1" i="0" smtClean="0">
                                    <a:latin typeface="Cambria Math" panose="02040503050406030204" pitchFamily="18" charset="0"/>
                                  </a:rPr>
                                  <m:t>𝐀</m:t>
                                </m:r>
                                <m:sSup>
                                  <m:sSupPr>
                                    <m:ctrlPr>
                                      <a:rPr lang="en-GB" b="1" i="1" smtClean="0">
                                        <a:latin typeface="Cambria Math" panose="02040503050406030204" pitchFamily="18" charset="0"/>
                                      </a:rPr>
                                    </m:ctrlPr>
                                  </m:sSupPr>
                                  <m:e>
                                    <m:r>
                                      <a:rPr lang="en-GB" b="1" i="0" smtClean="0">
                                        <a:latin typeface="Cambria Math" panose="02040503050406030204" pitchFamily="18" charset="0"/>
                                      </a:rPr>
                                      <m:t>𝐱</m:t>
                                    </m:r>
                                  </m:e>
                                  <m:sup>
                                    <m:r>
                                      <a:rPr lang="en-GB" b="1" i="1" smtClean="0">
                                        <a:latin typeface="Cambria Math" panose="02040503050406030204" pitchFamily="18" charset="0"/>
                                      </a:rPr>
                                      <m:t>′</m:t>
                                    </m:r>
                                  </m:sup>
                                </m:sSup>
                                <m:r>
                                  <m:rPr>
                                    <m:nor/>
                                  </m:rPr>
                                  <a:rPr lang="en-US" b="1" dirty="0"/>
                                  <m:t> </m:t>
                                </m:r>
                              </m:e>
                            </m:d>
                          </m:e>
                          <m:sub>
                            <m:r>
                              <a:rPr lang="en-GB" b="0" i="1" smtClean="0">
                                <a:latin typeface="Cambria Math" panose="02040503050406030204" pitchFamily="18" charset="0"/>
                              </a:rPr>
                              <m:t>2</m:t>
                            </m:r>
                          </m:sub>
                        </m:sSub>
                      </m:oMath>
                    </m:oMathPara>
                  </a14:m>
                  <a:endParaRPr lang="en-US" b="1" dirty="0"/>
                </a:p>
              </p:txBody>
            </p:sp>
          </mc:Choice>
          <mc:Fallback xmlns="">
            <p:sp>
              <p:nvSpPr>
                <p:cNvPr id="25" name="TextBox 24">
                  <a:extLst>
                    <a:ext uri="{FF2B5EF4-FFF2-40B4-BE49-F238E27FC236}">
                      <a16:creationId xmlns:a16="http://schemas.microsoft.com/office/drawing/2014/main" id="{1D5EF0A4-1D66-4A43-B239-25A3DD8B58D7}"/>
                    </a:ext>
                  </a:extLst>
                </p:cNvPr>
                <p:cNvSpPr txBox="1">
                  <a:spLocks noRot="1" noChangeAspect="1" noMove="1" noResize="1" noEditPoints="1" noAdjustHandles="1" noChangeArrowheads="1" noChangeShapeType="1" noTextEdit="1"/>
                </p:cNvSpPr>
                <p:nvPr/>
              </p:nvSpPr>
              <p:spPr>
                <a:xfrm>
                  <a:off x="4095519" y="5923055"/>
                  <a:ext cx="2862255" cy="369332"/>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57898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66763" y="690562"/>
                <a:ext cx="10658474" cy="604520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Does it promote sparsity?</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𝑀</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 </m:t>
                    </m:r>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of</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observations</m:t>
                        </m:r>
                      </m:e>
                    </m:d>
                    <m:r>
                      <a:rPr lang="en-GB" sz="2400" b="0" i="1" smtClean="0">
                        <a:ln w="0"/>
                        <a:effectLst>
                          <a:outerShdw blurRad="38100" dist="19050" dir="2700000" algn="tl" rotWithShape="0">
                            <a:schemeClr val="dk1">
                              <a:alpha val="40000"/>
                            </a:schemeClr>
                          </a:outerShdw>
                        </a:effectLst>
                        <a:latin typeface="Cambria Math" panose="02040503050406030204" pitchFamily="18" charset="0"/>
                      </a:rPr>
                      <m:t>, </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=2 (#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of</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variables</m:t>
                    </m:r>
                    <m:r>
                      <a:rPr lang="en-GB" sz="2400" i="1">
                        <a:ln w="0"/>
                        <a:effectLst>
                          <a:outerShdw blurRad="38100" dist="19050" dir="2700000" algn="tl" rotWithShape="0">
                            <a:schemeClr val="dk1">
                              <a:alpha val="40000"/>
                            </a:schemeClr>
                          </a:outerShdw>
                        </a:effectLst>
                        <a:latin typeface="Cambria Math" panose="02040503050406030204" pitchFamily="18" charset="0"/>
                      </a:rPr>
                      <m:t>)</m:t>
                    </m:r>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14:m>
                  <m:oMath xmlns:m="http://schemas.openxmlformats.org/officeDocument/2006/math">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p>
                          <m:s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pPr>
                          <m:e>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p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𝑥</m:t>
                                            </m:r>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d>
                                  </m:e>
                                  <m:sup>
                                    <m:r>
                                      <a:rPr lang="en-GB" sz="2400" i="1">
                                        <a:ln w="0"/>
                                        <a:effectLst>
                                          <a:outerShdw blurRad="38100" dist="19050" dir="2700000" algn="tl" rotWithShape="0">
                                            <a:schemeClr val="dk1">
                                              <a:alpha val="40000"/>
                                            </a:schemeClr>
                                          </a:outerShdw>
                                        </a:effectLst>
                                        <a:latin typeface="Cambria Math" panose="02040503050406030204" pitchFamily="18" charset="0"/>
                                      </a:rPr>
                                      <m:t>𝑝</m:t>
                                    </m:r>
                                  </m:sup>
                                </m:sSup>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p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𝑥</m:t>
                                            </m:r>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Sub>
                                      </m:e>
                                    </m:d>
                                  </m:e>
                                  <m:sup>
                                    <m:r>
                                      <a:rPr lang="en-GB" sz="2400" i="1">
                                        <a:ln w="0"/>
                                        <a:effectLst>
                                          <a:outerShdw blurRad="38100" dist="19050" dir="2700000" algn="tl" rotWithShape="0">
                                            <a:schemeClr val="dk1">
                                              <a:alpha val="40000"/>
                                            </a:schemeClr>
                                          </a:outerShdw>
                                        </a:effectLst>
                                        <a:latin typeface="Cambria Math" panose="02040503050406030204" pitchFamily="18" charset="0"/>
                                      </a:rPr>
                                      <m:t>𝑝</m:t>
                                    </m:r>
                                  </m:sup>
                                </m:sSup>
                              </m:e>
                            </m:d>
                          </m:e>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𝑝</m:t>
                            </m:r>
                          </m:sup>
                        </m:sSup>
                      </m:e>
                    </m:func>
                    <m:r>
                      <m:rPr>
                        <m:nor/>
                      </m:rPr>
                      <a:rPr lang="en-GB" sz="2400" dirty="0">
                        <a:ln w="0"/>
                        <a:effectLst>
                          <a:outerShdw blurRad="38100" dist="19050" dir="2700000" algn="tl" rotWithShape="0">
                            <a:schemeClr val="dk1">
                              <a:alpha val="40000"/>
                            </a:schemeClr>
                          </a:outerShdw>
                        </a:effectLst>
                      </a:rPr>
                      <m:t>s</m:t>
                    </m:r>
                    <m:r>
                      <m:rPr>
                        <m:nor/>
                      </m:rPr>
                      <a:rPr lang="en-GB" sz="2400" dirty="0">
                        <a:ln w="0"/>
                        <a:effectLst>
                          <a:outerShdw blurRad="38100" dist="19050" dir="2700000" algn="tl" rotWithShape="0">
                            <a:schemeClr val="dk1">
                              <a:alpha val="40000"/>
                            </a:schemeClr>
                          </a:outerShdw>
                        </a:effectLst>
                      </a:rPr>
                      <m:t>.</m:t>
                    </m:r>
                    <m:r>
                      <m:rPr>
                        <m:nor/>
                      </m:rPr>
                      <a:rPr lang="en-GB" sz="2400" dirty="0">
                        <a:ln w="0"/>
                        <a:effectLst>
                          <a:outerShdw blurRad="38100" dist="19050" dir="2700000" algn="tl" rotWithShape="0">
                            <a:schemeClr val="dk1">
                              <a:alpha val="40000"/>
                            </a:schemeClr>
                          </a:outerShdw>
                        </a:effectLst>
                      </a:rPr>
                      <m:t>t</m:t>
                    </m:r>
                    <m:r>
                      <m:rPr>
                        <m:nor/>
                      </m:rPr>
                      <a:rPr lang="en-GB" sz="2400" dirty="0">
                        <a:ln w="0"/>
                        <a:effectLst>
                          <a:outerShdw blurRad="38100" dist="19050" dir="2700000" algn="tl" rotWithShape="0">
                            <a:schemeClr val="dk1">
                              <a:alpha val="40000"/>
                            </a:schemeClr>
                          </a:outerShdw>
                        </a:effectLst>
                      </a:rPr>
                      <m:t>. </m:t>
                    </m:r>
                    <m:r>
                      <a:rPr lang="en-GB" sz="2400" b="0" i="1">
                        <a:ln w="0"/>
                        <a:effectLst>
                          <a:outerShdw blurRad="38100" dist="19050" dir="2700000" algn="tl" rotWithShape="0">
                            <a:schemeClr val="dk1">
                              <a:alpha val="40000"/>
                            </a:schemeClr>
                          </a:outerShdw>
                        </a:effectLst>
                        <a:latin typeface="Cambria Math" panose="02040503050406030204" pitchFamily="18" charset="0"/>
                      </a:rPr>
                      <m:t>𝑦</m:t>
                    </m:r>
                    <m:r>
                      <a:rPr lang="en-GB" sz="2400" b="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𝑥</m:t>
                        </m:r>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Sub>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𝑥</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Sub>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66763" y="690562"/>
                <a:ext cx="10658474" cy="6045201"/>
              </a:xfrm>
              <a:blipFill>
                <a:blip r:embed="rId4"/>
                <a:stretch>
                  <a:fillRect l="-915" t="-1613"/>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819776"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 RECOVERY</a:t>
            </a:r>
            <a:endParaRPr lang="en-US" sz="8000" b="1" dirty="0"/>
          </a:p>
        </p:txBody>
      </p:sp>
      <p:sp>
        <p:nvSpPr>
          <p:cNvPr id="4" name="Slide Number Placeholder 3">
            <a:extLst>
              <a:ext uri="{FF2B5EF4-FFF2-40B4-BE49-F238E27FC236}">
                <a16:creationId xmlns:a16="http://schemas.microsoft.com/office/drawing/2014/main" id="{82203DDC-6134-44A7-A724-B4111A93DEF0}"/>
              </a:ext>
            </a:extLst>
          </p:cNvPr>
          <p:cNvSpPr>
            <a:spLocks noGrp="1"/>
          </p:cNvSpPr>
          <p:nvPr>
            <p:ph type="sldNum" sz="quarter" idx="12"/>
          </p:nvPr>
        </p:nvSpPr>
        <p:spPr/>
        <p:txBody>
          <a:bodyPr/>
          <a:lstStyle/>
          <a:p>
            <a:fld id="{96C155CA-F9E4-4B7B-8778-BBE3591DE223}" type="slidenum">
              <a:rPr lang="en-US" smtClean="0"/>
              <a:t>43</a:t>
            </a:fld>
            <a:endParaRPr lang="en-US"/>
          </a:p>
        </p:txBody>
      </p:sp>
      <p:pic>
        <p:nvPicPr>
          <p:cNvPr id="7" name="Picture 6">
            <a:extLst>
              <a:ext uri="{FF2B5EF4-FFF2-40B4-BE49-F238E27FC236}">
                <a16:creationId xmlns:a16="http://schemas.microsoft.com/office/drawing/2014/main" id="{1ABEB434-B9B2-4C8D-9666-027E8EE0E20E}"/>
              </a:ext>
            </a:extLst>
          </p:cNvPr>
          <p:cNvPicPr>
            <a:picLocks noChangeAspect="1"/>
          </p:cNvPicPr>
          <p:nvPr/>
        </p:nvPicPr>
        <p:blipFill>
          <a:blip r:embed="rId5"/>
          <a:stretch>
            <a:fillRect/>
          </a:stretch>
        </p:blipFill>
        <p:spPr>
          <a:xfrm>
            <a:off x="2017075" y="2543022"/>
            <a:ext cx="8486775" cy="3238500"/>
          </a:xfrm>
          <a:prstGeom prst="rect">
            <a:avLst/>
          </a:prstGeom>
        </p:spPr>
      </p:pic>
      <p:sp>
        <p:nvSpPr>
          <p:cNvPr id="6" name="TextBox 5">
            <a:extLst>
              <a:ext uri="{FF2B5EF4-FFF2-40B4-BE49-F238E27FC236}">
                <a16:creationId xmlns:a16="http://schemas.microsoft.com/office/drawing/2014/main" id="{97C5C01E-221E-43CE-A98D-ABB70EDE85EB}"/>
              </a:ext>
            </a:extLst>
          </p:cNvPr>
          <p:cNvSpPr txBox="1"/>
          <p:nvPr/>
        </p:nvSpPr>
        <p:spPr>
          <a:xfrm>
            <a:off x="10574191" y="5220497"/>
            <a:ext cx="422003" cy="353943"/>
          </a:xfrm>
          <a:prstGeom prst="rect">
            <a:avLst/>
          </a:prstGeom>
          <a:noFill/>
        </p:spPr>
        <p:txBody>
          <a:bodyPr wrap="square" rtlCol="0">
            <a:spAutoFit/>
          </a:bodyPr>
          <a:lstStyle/>
          <a:p>
            <a:r>
              <a:rPr lang="en-GB" sz="1700" dirty="0">
                <a:ln w="0"/>
                <a:effectLst>
                  <a:outerShdw blurRad="38100" dist="19050" dir="2700000" algn="tl" rotWithShape="0">
                    <a:schemeClr val="dk1">
                      <a:alpha val="40000"/>
                    </a:schemeClr>
                  </a:outerShdw>
                </a:effectLst>
              </a:rPr>
              <a:t>©</a:t>
            </a:r>
            <a:endParaRPr lang="en-US" sz="1700" dirty="0">
              <a:ln w="0"/>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1B042577-0388-44BE-84BE-47CD6356AA37}"/>
              </a:ext>
            </a:extLst>
          </p:cNvPr>
          <p:cNvSpPr txBox="1"/>
          <p:nvPr/>
        </p:nvSpPr>
        <p:spPr>
          <a:xfrm>
            <a:off x="5071835" y="6075144"/>
            <a:ext cx="3466783" cy="646331"/>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Tutorial/Lecture: </a:t>
            </a:r>
            <a:r>
              <a:rPr lang="en-GB" dirty="0">
                <a:hlinkClick r:id="rId6"/>
              </a:rPr>
              <a:t>1</a:t>
            </a:r>
            <a:r>
              <a:rPr lang="en-GB" dirty="0"/>
              <a:t>, </a:t>
            </a:r>
            <a:r>
              <a:rPr lang="en-GB" dirty="0">
                <a:hlinkClick r:id="rId7"/>
              </a:rPr>
              <a:t>2</a:t>
            </a:r>
            <a:r>
              <a:rPr lang="en-GB" dirty="0"/>
              <a:t>, </a:t>
            </a:r>
            <a:r>
              <a:rPr lang="en-GB" dirty="0">
                <a:hlinkClick r:id="rId8"/>
              </a:rPr>
              <a:t>3</a:t>
            </a:r>
            <a:r>
              <a:rPr lang="en-GB" dirty="0"/>
              <a:t>, </a:t>
            </a:r>
            <a:r>
              <a:rPr lang="en-GB" dirty="0">
                <a:hlinkClick r:id="rId9"/>
              </a:rPr>
              <a:t>4</a:t>
            </a:r>
            <a:r>
              <a:rPr lang="en-GB" dirty="0"/>
              <a:t> (</a:t>
            </a:r>
            <a:r>
              <a:rPr lang="en-GB" dirty="0" err="1"/>
              <a:t>Matlab</a:t>
            </a:r>
            <a:r>
              <a:rPr lang="en-GB" dirty="0"/>
              <a:t>)</a:t>
            </a:r>
          </a:p>
          <a:p>
            <a:r>
              <a:rPr lang="en-GB" dirty="0">
                <a:ln w="0"/>
                <a:effectLst>
                  <a:outerShdw blurRad="38100" dist="19050" dir="2700000" algn="tl" rotWithShape="0">
                    <a:schemeClr val="dk1">
                      <a:alpha val="40000"/>
                    </a:schemeClr>
                  </a:outerShdw>
                </a:effectLst>
              </a:rPr>
              <a:t>[Zhang2015]</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EBB15E-4726-4B63-8A9F-339D00994DBD}"/>
                  </a:ext>
                </a:extLst>
              </p:cNvPr>
              <p:cNvSpPr txBox="1"/>
              <p:nvPr/>
            </p:nvSpPr>
            <p:spPr>
              <a:xfrm>
                <a:off x="3861476" y="2170515"/>
                <a:ext cx="2214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ln w="0"/>
                          <a:effectLst>
                            <a:outerShdw blurRad="38100" dist="19050" dir="2700000" algn="tl" rotWithShape="0">
                              <a:schemeClr val="dk1">
                                <a:alpha val="40000"/>
                              </a:schemeClr>
                            </a:outerShdw>
                          </a:effectLst>
                          <a:latin typeface="Cambria Math" panose="02040503050406030204" pitchFamily="18" charset="0"/>
                        </a:rPr>
                        <m:t>𝑦</m:t>
                      </m:r>
                      <m:r>
                        <a:rPr lang="en-GB" sz="18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18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1800" b="0" i="1" smtClean="0">
                              <a:ln w="0"/>
                              <a:effectLst>
                                <a:outerShdw blurRad="38100" dist="19050" dir="2700000" algn="tl" rotWithShape="0">
                                  <a:schemeClr val="dk1">
                                    <a:alpha val="40000"/>
                                  </a:schemeClr>
                                </a:outerShdw>
                              </a:effectLst>
                              <a:latin typeface="Cambria Math" panose="02040503050406030204" pitchFamily="18" charset="0"/>
                            </a:rPr>
                            <m:t>𝑎</m:t>
                          </m:r>
                        </m:e>
                        <m:sub>
                          <m:r>
                            <a:rPr lang="en-GB" sz="1800" b="0" i="1" smtClean="0">
                              <a:ln w="0"/>
                              <a:effectLst>
                                <a:outerShdw blurRad="38100" dist="19050" dir="2700000" algn="tl" rotWithShape="0">
                                  <a:schemeClr val="dk1">
                                    <a:alpha val="40000"/>
                                  </a:schemeClr>
                                </a:outerShdw>
                              </a:effectLst>
                              <a:latin typeface="Cambria Math" panose="02040503050406030204" pitchFamily="18" charset="0"/>
                            </a:rPr>
                            <m:t>1</m:t>
                          </m:r>
                        </m:sub>
                      </m:sSub>
                      <m:sSub>
                        <m:sSubPr>
                          <m:ctrlPr>
                            <a:rPr lang="en-GB" sz="1800" i="1">
                              <a:ln w="0"/>
                              <a:effectLst>
                                <a:outerShdw blurRad="38100" dist="19050" dir="2700000" algn="tl" rotWithShape="0">
                                  <a:schemeClr val="dk1">
                                    <a:alpha val="40000"/>
                                  </a:schemeClr>
                                </a:outerShdw>
                              </a:effectLst>
                              <a:latin typeface="Cambria Math" panose="02040503050406030204" pitchFamily="18" charset="0"/>
                            </a:rPr>
                          </m:ctrlPr>
                        </m:sSubPr>
                        <m:e>
                          <m:r>
                            <a:rPr lang="en-GB" sz="1800" b="0" i="1" smtClean="0">
                              <a:ln w="0"/>
                              <a:effectLst>
                                <a:outerShdw blurRad="38100" dist="19050" dir="2700000" algn="tl" rotWithShape="0">
                                  <a:schemeClr val="dk1">
                                    <a:alpha val="40000"/>
                                  </a:schemeClr>
                                </a:outerShdw>
                              </a:effectLst>
                              <a:latin typeface="Cambria Math" panose="02040503050406030204" pitchFamily="18" charset="0"/>
                            </a:rPr>
                            <m:t>𝑥</m:t>
                          </m:r>
                        </m:e>
                        <m:sub>
                          <m:r>
                            <a:rPr lang="en-GB" sz="1800" i="1">
                              <a:ln w="0"/>
                              <a:effectLst>
                                <a:outerShdw blurRad="38100" dist="19050" dir="2700000" algn="tl" rotWithShape="0">
                                  <a:schemeClr val="dk1">
                                    <a:alpha val="40000"/>
                                  </a:schemeClr>
                                </a:outerShdw>
                              </a:effectLst>
                              <a:latin typeface="Cambria Math" panose="02040503050406030204" pitchFamily="18" charset="0"/>
                            </a:rPr>
                            <m:t>1</m:t>
                          </m:r>
                        </m:sub>
                      </m:sSub>
                      <m:r>
                        <a:rPr lang="en-GB" sz="18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1800" i="1">
                              <a:ln w="0"/>
                              <a:effectLst>
                                <a:outerShdw blurRad="38100" dist="19050" dir="2700000" algn="tl" rotWithShape="0">
                                  <a:schemeClr val="dk1">
                                    <a:alpha val="40000"/>
                                  </a:schemeClr>
                                </a:outerShdw>
                              </a:effectLst>
                              <a:latin typeface="Cambria Math" panose="02040503050406030204" pitchFamily="18" charset="0"/>
                            </a:rPr>
                          </m:ctrlPr>
                        </m:sSubPr>
                        <m:e>
                          <m:r>
                            <a:rPr lang="en-GB" sz="1800" i="1">
                              <a:ln w="0"/>
                              <a:effectLst>
                                <a:outerShdw blurRad="38100" dist="19050" dir="2700000" algn="tl" rotWithShape="0">
                                  <a:schemeClr val="dk1">
                                    <a:alpha val="40000"/>
                                  </a:schemeClr>
                                </a:outerShdw>
                              </a:effectLst>
                              <a:latin typeface="Cambria Math" panose="02040503050406030204" pitchFamily="18" charset="0"/>
                            </a:rPr>
                            <m:t>𝑎</m:t>
                          </m:r>
                        </m:e>
                        <m:sub>
                          <m:r>
                            <a:rPr lang="en-GB" sz="1800" b="0" i="1" smtClean="0">
                              <a:ln w="0"/>
                              <a:effectLst>
                                <a:outerShdw blurRad="38100" dist="19050" dir="2700000" algn="tl" rotWithShape="0">
                                  <a:schemeClr val="dk1">
                                    <a:alpha val="40000"/>
                                  </a:schemeClr>
                                </a:outerShdw>
                              </a:effectLst>
                              <a:latin typeface="Cambria Math" panose="02040503050406030204" pitchFamily="18" charset="0"/>
                            </a:rPr>
                            <m:t>2</m:t>
                          </m:r>
                        </m:sub>
                      </m:sSub>
                      <m:sSub>
                        <m:sSubPr>
                          <m:ctrlPr>
                            <a:rPr lang="en-GB" sz="1800" i="1">
                              <a:ln w="0"/>
                              <a:effectLst>
                                <a:outerShdw blurRad="38100" dist="19050" dir="2700000" algn="tl" rotWithShape="0">
                                  <a:schemeClr val="dk1">
                                    <a:alpha val="40000"/>
                                  </a:schemeClr>
                                </a:outerShdw>
                              </a:effectLst>
                              <a:latin typeface="Cambria Math" panose="02040503050406030204" pitchFamily="18" charset="0"/>
                            </a:rPr>
                          </m:ctrlPr>
                        </m:sSubPr>
                        <m:e>
                          <m:r>
                            <a:rPr lang="en-GB" sz="1800" i="1">
                              <a:ln w="0"/>
                              <a:effectLst>
                                <a:outerShdw blurRad="38100" dist="19050" dir="2700000" algn="tl" rotWithShape="0">
                                  <a:schemeClr val="dk1">
                                    <a:alpha val="40000"/>
                                  </a:schemeClr>
                                </a:outerShdw>
                              </a:effectLst>
                              <a:latin typeface="Cambria Math" panose="02040503050406030204" pitchFamily="18" charset="0"/>
                            </a:rPr>
                            <m:t>𝑥</m:t>
                          </m:r>
                        </m:e>
                        <m:sub>
                          <m:r>
                            <a:rPr lang="en-GB" sz="1800" b="0" i="1" smtClean="0">
                              <a:ln w="0"/>
                              <a:effectLst>
                                <a:outerShdw blurRad="38100" dist="19050" dir="2700000" algn="tl" rotWithShape="0">
                                  <a:schemeClr val="dk1">
                                    <a:alpha val="40000"/>
                                  </a:schemeClr>
                                </a:outerShdw>
                              </a:effectLst>
                              <a:latin typeface="Cambria Math" panose="02040503050406030204" pitchFamily="18" charset="0"/>
                            </a:rPr>
                            <m:t>2</m:t>
                          </m:r>
                        </m:sub>
                      </m:sSub>
                    </m:oMath>
                  </m:oMathPara>
                </a14:m>
                <a:endParaRPr lang="en-US" dirty="0"/>
              </a:p>
            </p:txBody>
          </p:sp>
        </mc:Choice>
        <mc:Fallback xmlns="">
          <p:sp>
            <p:nvSpPr>
              <p:cNvPr id="9" name="TextBox 8">
                <a:extLst>
                  <a:ext uri="{FF2B5EF4-FFF2-40B4-BE49-F238E27FC236}">
                    <a16:creationId xmlns:a16="http://schemas.microsoft.com/office/drawing/2014/main" id="{09EBB15E-4726-4B63-8A9F-339D00994DBD}"/>
                  </a:ext>
                </a:extLst>
              </p:cNvPr>
              <p:cNvSpPr txBox="1">
                <a:spLocks noRot="1" noChangeAspect="1" noMove="1" noResize="1" noEditPoints="1" noAdjustHandles="1" noChangeArrowheads="1" noChangeShapeType="1" noTextEdit="1"/>
              </p:cNvSpPr>
              <p:nvPr/>
            </p:nvSpPr>
            <p:spPr>
              <a:xfrm>
                <a:off x="3861476" y="2170515"/>
                <a:ext cx="2214948" cy="369332"/>
              </a:xfrm>
              <a:prstGeom prst="rect">
                <a:avLst/>
              </a:prstGeom>
              <a:blipFill>
                <a:blip r:embed="rId10"/>
                <a:stretch>
                  <a:fillRect b="-11475"/>
                </a:stretch>
              </a:blipFill>
            </p:spPr>
            <p:txBody>
              <a:bodyPr/>
              <a:lstStyle/>
              <a:p>
                <a:r>
                  <a:rPr lang="en-SE">
                    <a:noFill/>
                  </a:rPr>
                  <a:t> </a:t>
                </a:r>
              </a:p>
            </p:txBody>
          </p:sp>
        </mc:Fallback>
      </mc:AlternateContent>
      <p:sp>
        <p:nvSpPr>
          <p:cNvPr id="10" name="Freeform: Shape 9">
            <a:extLst>
              <a:ext uri="{FF2B5EF4-FFF2-40B4-BE49-F238E27FC236}">
                <a16:creationId xmlns:a16="http://schemas.microsoft.com/office/drawing/2014/main" id="{5E41CE20-37F5-4E54-89A9-08430E776A80}"/>
              </a:ext>
            </a:extLst>
          </p:cNvPr>
          <p:cNvSpPr/>
          <p:nvPr/>
        </p:nvSpPr>
        <p:spPr>
          <a:xfrm>
            <a:off x="3508278" y="2352153"/>
            <a:ext cx="543697" cy="778476"/>
          </a:xfrm>
          <a:custGeom>
            <a:avLst/>
            <a:gdLst>
              <a:gd name="connsiteX0" fmla="*/ 543697 w 543697"/>
              <a:gd name="connsiteY0" fmla="*/ 0 h 778476"/>
              <a:gd name="connsiteX1" fmla="*/ 123568 w 543697"/>
              <a:gd name="connsiteY1" fmla="*/ 271849 h 778476"/>
              <a:gd name="connsiteX2" fmla="*/ 0 w 543697"/>
              <a:gd name="connsiteY2" fmla="*/ 778476 h 778476"/>
            </a:gdLst>
            <a:ahLst/>
            <a:cxnLst>
              <a:cxn ang="0">
                <a:pos x="connsiteX0" y="connsiteY0"/>
              </a:cxn>
              <a:cxn ang="0">
                <a:pos x="connsiteX1" y="connsiteY1"/>
              </a:cxn>
              <a:cxn ang="0">
                <a:pos x="connsiteX2" y="connsiteY2"/>
              </a:cxn>
            </a:cxnLst>
            <a:rect l="l" t="t" r="r" b="b"/>
            <a:pathLst>
              <a:path w="543697" h="778476">
                <a:moveTo>
                  <a:pt x="543697" y="0"/>
                </a:moveTo>
                <a:cubicBezTo>
                  <a:pt x="378940" y="71051"/>
                  <a:pt x="214184" y="142103"/>
                  <a:pt x="123568" y="271849"/>
                </a:cubicBezTo>
                <a:cubicBezTo>
                  <a:pt x="32952" y="401595"/>
                  <a:pt x="16476" y="590035"/>
                  <a:pt x="0" y="778476"/>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E71EF3-22CF-41DE-A065-36E8A71BAFDE}"/>
                  </a:ext>
                </a:extLst>
              </p:cNvPr>
              <p:cNvSpPr txBox="1"/>
              <p:nvPr/>
            </p:nvSpPr>
            <p:spPr>
              <a:xfrm>
                <a:off x="2527975" y="5283359"/>
                <a:ext cx="15240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ln w="0"/>
                          <a:effectLst>
                            <a:outerShdw blurRad="38100" dist="19050" dir="2700000" algn="tl" rotWithShape="0">
                              <a:schemeClr val="dk1">
                                <a:alpha val="40000"/>
                              </a:schemeClr>
                            </a:outerShdw>
                          </a:effectLst>
                          <a:latin typeface="Cambria Math" panose="02040503050406030204" pitchFamily="18" charset="0"/>
                        </a:rPr>
                        <m:t>0&lt;</m:t>
                      </m:r>
                      <m:r>
                        <a:rPr lang="en-GB" sz="1800" b="0" i="1" smtClean="0">
                          <a:ln w="0"/>
                          <a:effectLst>
                            <a:outerShdw blurRad="38100" dist="19050" dir="2700000" algn="tl" rotWithShape="0">
                              <a:schemeClr val="dk1">
                                <a:alpha val="40000"/>
                              </a:schemeClr>
                            </a:outerShdw>
                          </a:effectLst>
                          <a:latin typeface="Cambria Math" panose="02040503050406030204" pitchFamily="18" charset="0"/>
                        </a:rPr>
                        <m:t>𝑝</m:t>
                      </m:r>
                      <m:r>
                        <a:rPr lang="en-GB" sz="1800" b="0" i="1" smtClean="0">
                          <a:ln w="0"/>
                          <a:effectLst>
                            <a:outerShdw blurRad="38100" dist="19050" dir="2700000" algn="tl" rotWithShape="0">
                              <a:schemeClr val="dk1">
                                <a:alpha val="40000"/>
                              </a:schemeClr>
                            </a:outerShdw>
                          </a:effectLst>
                          <a:latin typeface="Cambria Math" panose="02040503050406030204" pitchFamily="18" charset="0"/>
                        </a:rPr>
                        <m:t>&lt;1</m:t>
                      </m:r>
                    </m:oMath>
                  </m:oMathPara>
                </a14:m>
                <a:endParaRPr lang="en-SE" dirty="0"/>
              </a:p>
            </p:txBody>
          </p:sp>
        </mc:Choice>
        <mc:Fallback xmlns="">
          <p:sp>
            <p:nvSpPr>
              <p:cNvPr id="11" name="TextBox 10">
                <a:extLst>
                  <a:ext uri="{FF2B5EF4-FFF2-40B4-BE49-F238E27FC236}">
                    <a16:creationId xmlns:a16="http://schemas.microsoft.com/office/drawing/2014/main" id="{E6E71EF3-22CF-41DE-A065-36E8A71BAFDE}"/>
                  </a:ext>
                </a:extLst>
              </p:cNvPr>
              <p:cNvSpPr txBox="1">
                <a:spLocks noRot="1" noChangeAspect="1" noMove="1" noResize="1" noEditPoints="1" noAdjustHandles="1" noChangeArrowheads="1" noChangeShapeType="1" noTextEdit="1"/>
              </p:cNvSpPr>
              <p:nvPr/>
            </p:nvSpPr>
            <p:spPr>
              <a:xfrm>
                <a:off x="2527975" y="5283359"/>
                <a:ext cx="1524000" cy="369332"/>
              </a:xfrm>
              <a:prstGeom prst="rect">
                <a:avLst/>
              </a:prstGeom>
              <a:blipFill>
                <a:blip r:embed="rId11"/>
                <a:stretch>
                  <a:fillRect b="-13333"/>
                </a:stretch>
              </a:blipFill>
            </p:spPr>
            <p:txBody>
              <a:bodyPr/>
              <a:lstStyle/>
              <a:p>
                <a:r>
                  <a:rPr lang="en-SE">
                    <a:noFill/>
                  </a:rPr>
                  <a:t> </a:t>
                </a:r>
              </a:p>
            </p:txBody>
          </p:sp>
        </mc:Fallback>
      </mc:AlternateContent>
      <p:graphicFrame>
        <p:nvGraphicFramePr>
          <p:cNvPr id="12" name="Object 11">
            <a:extLst>
              <a:ext uri="{FF2B5EF4-FFF2-40B4-BE49-F238E27FC236}">
                <a16:creationId xmlns:a16="http://schemas.microsoft.com/office/drawing/2014/main" id="{CCDA7C22-39DF-4164-B106-2935C670A398}"/>
              </a:ext>
            </a:extLst>
          </p:cNvPr>
          <p:cNvGraphicFramePr>
            <a:graphicFrameLocks noChangeAspect="1"/>
          </p:cNvGraphicFramePr>
          <p:nvPr>
            <p:extLst>
              <p:ext uri="{D42A27DB-BD31-4B8C-83A1-F6EECF244321}">
                <p14:modId xmlns:p14="http://schemas.microsoft.com/office/powerpoint/2010/main" val="2413264447"/>
              </p:ext>
            </p:extLst>
          </p:nvPr>
        </p:nvGraphicFramePr>
        <p:xfrm>
          <a:off x="0" y="2592279"/>
          <a:ext cx="2523588" cy="2805190"/>
        </p:xfrm>
        <a:graphic>
          <a:graphicData uri="http://schemas.openxmlformats.org/presentationml/2006/ole">
            <mc:AlternateContent xmlns:mc="http://schemas.openxmlformats.org/markup-compatibility/2006">
              <mc:Choice xmlns:v="urn:schemas-microsoft-com:vml" Requires="v">
                <p:oleObj spid="_x0000_s2144" name="Bitmap Image" r:id="rId12" imgW="2219400" imgH="2467080" progId="Paint.Picture">
                  <p:embed/>
                </p:oleObj>
              </mc:Choice>
              <mc:Fallback>
                <p:oleObj name="Bitmap Image" r:id="rId12" imgW="2219400" imgH="2467080" progId="Paint.Picture">
                  <p:embed/>
                  <p:pic>
                    <p:nvPicPr>
                      <p:cNvPr id="0" name=""/>
                      <p:cNvPicPr/>
                      <p:nvPr/>
                    </p:nvPicPr>
                    <p:blipFill>
                      <a:blip r:embed="rId13"/>
                      <a:stretch>
                        <a:fillRect/>
                      </a:stretch>
                    </p:blipFill>
                    <p:spPr>
                      <a:xfrm>
                        <a:off x="0" y="2592279"/>
                        <a:ext cx="2523588" cy="280519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F13DFC4-43C9-422C-AB1D-AA0F3F72C35A}"/>
                  </a:ext>
                </a:extLst>
              </p:cNvPr>
              <p:cNvSpPr txBox="1"/>
              <p:nvPr/>
            </p:nvSpPr>
            <p:spPr>
              <a:xfrm>
                <a:off x="493075" y="5412190"/>
                <a:ext cx="1524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ln w="0"/>
                          <a:effectLst>
                            <a:outerShdw blurRad="38100" dist="19050" dir="2700000" algn="tl" rotWithShape="0">
                              <a:schemeClr val="dk1">
                                <a:alpha val="40000"/>
                              </a:schemeClr>
                            </a:outerShdw>
                          </a:effectLst>
                          <a:latin typeface="Cambria Math" panose="02040503050406030204" pitchFamily="18" charset="0"/>
                        </a:rPr>
                        <m:t>𝑝</m:t>
                      </m:r>
                      <m:r>
                        <a:rPr lang="en-GB" sz="1800" b="0" i="1" smtClean="0">
                          <a:ln w="0"/>
                          <a:effectLst>
                            <a:outerShdw blurRad="38100" dist="19050" dir="2700000" algn="tl" rotWithShape="0">
                              <a:schemeClr val="dk1">
                                <a:alpha val="40000"/>
                              </a:schemeClr>
                            </a:outerShdw>
                          </a:effectLst>
                          <a:latin typeface="Cambria Math" panose="02040503050406030204" pitchFamily="18" charset="0"/>
                        </a:rPr>
                        <m:t>=0.1</m:t>
                      </m:r>
                    </m:oMath>
                  </m:oMathPara>
                </a14:m>
                <a:endParaRPr lang="en-SE" dirty="0"/>
              </a:p>
            </p:txBody>
          </p:sp>
        </mc:Choice>
        <mc:Fallback xmlns="">
          <p:sp>
            <p:nvSpPr>
              <p:cNvPr id="13" name="TextBox 12">
                <a:extLst>
                  <a:ext uri="{FF2B5EF4-FFF2-40B4-BE49-F238E27FC236}">
                    <a16:creationId xmlns:a16="http://schemas.microsoft.com/office/drawing/2014/main" id="{FF13DFC4-43C9-422C-AB1D-AA0F3F72C35A}"/>
                  </a:ext>
                </a:extLst>
              </p:cNvPr>
              <p:cNvSpPr txBox="1">
                <a:spLocks noRot="1" noChangeAspect="1" noMove="1" noResize="1" noEditPoints="1" noAdjustHandles="1" noChangeArrowheads="1" noChangeShapeType="1" noTextEdit="1"/>
              </p:cNvSpPr>
              <p:nvPr/>
            </p:nvSpPr>
            <p:spPr>
              <a:xfrm>
                <a:off x="493075" y="5412190"/>
                <a:ext cx="1524000" cy="369332"/>
              </a:xfrm>
              <a:prstGeom prst="rect">
                <a:avLst/>
              </a:prstGeom>
              <a:blipFill>
                <a:blip r:embed="rId14"/>
                <a:stretch>
                  <a:fillRect b="-13333"/>
                </a:stretch>
              </a:blipFill>
            </p:spPr>
            <p:txBody>
              <a:bodyPr/>
              <a:lstStyle/>
              <a:p>
                <a:r>
                  <a:rPr lang="en-SE">
                    <a:noFill/>
                  </a:rPr>
                  <a:t> </a:t>
                </a:r>
              </a:p>
            </p:txBody>
          </p:sp>
        </mc:Fallback>
      </mc:AlternateContent>
    </p:spTree>
    <p:extLst>
      <p:ext uri="{BB962C8B-B14F-4D97-AF65-F5344CB8AC3E}">
        <p14:creationId xmlns:p14="http://schemas.microsoft.com/office/powerpoint/2010/main" val="1129433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66763" y="690562"/>
                <a:ext cx="10658474" cy="6045201"/>
              </a:xfrm>
            </p:spPr>
            <p:txBody>
              <a:bodyPr>
                <a:normAutofit/>
              </a:bodyPr>
              <a:lstStyle/>
              <a:p>
                <a:pPr algn="just">
                  <a:buFont typeface="Wingdings" panose="05000000000000000000" pitchFamily="2" charset="2"/>
                  <a:buChar char="§"/>
                </a:pPr>
                <a:endParaRPr lang="en-GB" sz="2400" b="1" i="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 the presence of noise </a:t>
                </a:r>
              </a:p>
              <a:p>
                <a:pPr marL="0" indent="0" algn="just">
                  <a:buNone/>
                </a:pPr>
                <a14:m>
                  <m:oMathPara xmlns:m="http://schemas.openxmlformats.org/officeDocument/2006/math">
                    <m:oMathParaPr>
                      <m:jc m:val="centerGroup"/>
                    </m:oMathParaPr>
                    <m:oMath xmlns:m="http://schemas.openxmlformats.org/officeDocument/2006/math">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func>
                      <m:r>
                        <m:rPr>
                          <m:nor/>
                        </m:rPr>
                        <a:rPr lang="en-GB" sz="2400" dirty="0">
                          <a:ln w="0"/>
                          <a:effectLst>
                            <a:outerShdw blurRad="38100" dist="19050" dir="2700000" algn="tl" rotWithShape="0">
                              <a:schemeClr val="dk1">
                                <a:alpha val="40000"/>
                              </a:schemeClr>
                            </a:outerShdw>
                          </a:effectLst>
                        </a:rPr>
                        <m:t>s</m:t>
                      </m:r>
                      <m:r>
                        <m:rPr>
                          <m:nor/>
                        </m:rPr>
                        <a:rPr lang="en-GB" sz="2400" dirty="0">
                          <a:ln w="0"/>
                          <a:effectLst>
                            <a:outerShdw blurRad="38100" dist="19050" dir="2700000" algn="tl" rotWithShape="0">
                              <a:schemeClr val="dk1">
                                <a:alpha val="40000"/>
                              </a:schemeClr>
                            </a:outerShdw>
                          </a:effectLst>
                        </a:rPr>
                        <m:t>.</m:t>
                      </m:r>
                      <m:r>
                        <m:rPr>
                          <m:nor/>
                        </m:rPr>
                        <a:rPr lang="en-GB" sz="2400" dirty="0">
                          <a:ln w="0"/>
                          <a:effectLst>
                            <a:outerShdw blurRad="38100" dist="19050" dir="2700000" algn="tl" rotWithShape="0">
                              <a:schemeClr val="dk1">
                                <a:alpha val="40000"/>
                              </a:schemeClr>
                            </a:outerShdw>
                          </a:effectLst>
                        </a:rPr>
                        <m:t>t</m:t>
                      </m:r>
                      <m:r>
                        <m:rPr>
                          <m:nor/>
                        </m:rPr>
                        <a:rPr lang="en-GB" sz="2400" dirty="0">
                          <a:ln w="0"/>
                          <a:effectLst>
                            <a:outerShdw blurRad="38100" dist="19050" dir="2700000" algn="tl" rotWithShape="0">
                              <a:schemeClr val="dk1">
                                <a:alpha val="40000"/>
                              </a:schemeClr>
                            </a:outerShdw>
                          </a:effectLst>
                        </a:rPr>
                        <m:t>. </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Sub>
                      <m:r>
                        <a:rPr lang="en-GB" sz="2400" i="1" dirty="0">
                          <a:ln w="0"/>
                          <a:effectLst>
                            <a:outerShdw blurRad="38100" dist="19050" dir="2700000" algn="tl" rotWithShape="0">
                              <a:schemeClr val="dk1">
                                <a:alpha val="40000"/>
                              </a:schemeClr>
                            </a:outerShdw>
                          </a:effectLst>
                          <a:latin typeface="Cambria Math" panose="02040503050406030204" pitchFamily="18" charset="0"/>
                        </a:rPr>
                        <m:t>≤</m:t>
                      </m:r>
                      <m:r>
                        <a:rPr lang="en-GB" sz="2400" i="1"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ℇ, </m:t>
                      </m:r>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ea typeface="Cambria Math" panose="02040503050406030204" pitchFamily="18" charset="0"/>
                  </a:rPr>
                  <a:t>    </a:t>
                </a:r>
                <a14:m>
                  <m:oMath xmlns:m="http://schemas.openxmlformats.org/officeDocument/2006/math">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where</m:t>
                    </m:r>
                    <m:r>
                      <a:rPr lang="en-GB" sz="2400" i="1"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ℇ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is</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the</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upper</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bound</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on</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the</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noise</m:t>
                    </m:r>
                    <m: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m:rPr>
                        <m:sty m:val="p"/>
                      </m:rP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level</m:t>
                    </m:r>
                  </m:oMath>
                </a14:m>
                <a:r>
                  <a:rPr lang="en-GB" sz="2400" dirty="0">
                    <a:ln w="0"/>
                    <a:effectLst>
                      <a:outerShdw blurRad="38100" dist="19050" dir="2700000" algn="tl" rotWithShape="0">
                        <a:schemeClr val="dk1">
                          <a:alpha val="40000"/>
                        </a:schemeClr>
                      </a:outerShdw>
                    </a:effectLst>
                  </a:rPr>
                  <a:t>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Unconstrained version</a:t>
                </a:r>
              </a:p>
              <a:p>
                <a:pPr marL="0" indent="0" algn="just">
                  <a:buNone/>
                </a:pPr>
                <a14:m>
                  <m:oMathPara xmlns:m="http://schemas.openxmlformats.org/officeDocument/2006/math">
                    <m:oMathParaPr>
                      <m:jc m:val="centerGroup"/>
                    </m:oMathParaPr>
                    <m:oMath xmlns:m="http://schemas.openxmlformats.org/officeDocument/2006/math">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Sup>
                            <m:sSub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dirty="0">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𝜆</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e>
                      </m:func>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(Basis pursuit denoising-BPDN, or least absolute shrinkage and selection operator-LASSO) [Karseras2015]</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Greedy iterative algorithms (OMP)</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Iterative thresholding algorithms (IHTA, ISTA, AMP)</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Speed/cost: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𝑙</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m:t>
                    </m:r>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𝑙</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oMath>
                </a14:m>
                <a:r>
                  <a:rPr lang="en-GB" sz="2400" dirty="0">
                    <a:ln w="0"/>
                    <a:effectLst>
                      <a:outerShdw blurRad="38100" dist="19050" dir="2700000" algn="tl" rotWithShape="0">
                        <a:schemeClr val="dk1">
                          <a:alpha val="40000"/>
                        </a:schemeClr>
                      </a:outerShdw>
                    </a:effectLst>
                  </a:rPr>
                  <a:t> (LP solutions) &gt; Greedy &gt; Thresholding </a:t>
                </a: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2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66763" y="690562"/>
                <a:ext cx="10658474" cy="6045201"/>
              </a:xfrm>
              <a:blipFill>
                <a:blip r:embed="rId3"/>
                <a:stretch>
                  <a:fillRect l="-1030" r="-1087"/>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819776"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COMPRESSED SENSING RECOVERY</a:t>
            </a:r>
            <a:endParaRPr lang="en-US" sz="8000" b="1" dirty="0"/>
          </a:p>
        </p:txBody>
      </p:sp>
      <p:sp>
        <p:nvSpPr>
          <p:cNvPr id="4" name="Slide Number Placeholder 3">
            <a:extLst>
              <a:ext uri="{FF2B5EF4-FFF2-40B4-BE49-F238E27FC236}">
                <a16:creationId xmlns:a16="http://schemas.microsoft.com/office/drawing/2014/main" id="{82203DDC-6134-44A7-A724-B4111A93DEF0}"/>
              </a:ext>
            </a:extLst>
          </p:cNvPr>
          <p:cNvSpPr>
            <a:spLocks noGrp="1"/>
          </p:cNvSpPr>
          <p:nvPr>
            <p:ph type="sldNum" sz="quarter" idx="12"/>
          </p:nvPr>
        </p:nvSpPr>
        <p:spPr/>
        <p:txBody>
          <a:bodyPr/>
          <a:lstStyle/>
          <a:p>
            <a:fld id="{96C155CA-F9E4-4B7B-8778-BBE3591DE223}" type="slidenum">
              <a:rPr lang="en-US" smtClean="0"/>
              <a:t>44</a:t>
            </a:fld>
            <a:endParaRPr lang="en-US" dirty="0"/>
          </a:p>
        </p:txBody>
      </p:sp>
    </p:spTree>
    <p:extLst>
      <p:ext uri="{BB962C8B-B14F-4D97-AF65-F5344CB8AC3E}">
        <p14:creationId xmlns:p14="http://schemas.microsoft.com/office/powerpoint/2010/main" val="26472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66763" y="836611"/>
                <a:ext cx="10658474" cy="604520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Initialize </a:t>
                </a:r>
                <a14:m>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(residual is initialized to the received/observed vector)</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Step 1: Find the column index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that is maximally correlated with the residual (modified observation)</a:t>
                </a:r>
              </a:p>
              <a:p>
                <a:pPr marL="0" indent="0" algn="just">
                  <a:buNone/>
                </a:pPr>
                <a14:m>
                  <m:oMathPara xmlns:m="http://schemas.openxmlformats.org/officeDocument/2006/math">
                    <m:oMathParaPr>
                      <m:jc m:val="centerGroup"/>
                    </m:oMathParaPr>
                    <m:oMath xmlns:m="http://schemas.openxmlformats.org/officeDocument/2006/math">
                      <m:func>
                        <m:func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i="0" smtClean="0">
                                  <a:ln w="0"/>
                                  <a:effectLst>
                                    <a:outerShdw blurRad="38100" dist="19050" dir="2700000" algn="tl" rotWithShape="0">
                                      <a:schemeClr val="dk1">
                                        <a:alpha val="40000"/>
                                      </a:schemeClr>
                                    </a:outerShdw>
                                  </a:effectLst>
                                  <a:latin typeface="Cambria Math" panose="02040503050406030204" pitchFamily="18" charset="0"/>
                                </a:rPr>
                                <m:t>max</m:t>
                              </m:r>
                            </m:e>
                            <m:lim>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lim>
                          </m:limLow>
                        </m:fName>
                        <m:e>
                          <m:sSubSup>
                            <m:sSubSup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Sup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𝐚</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𝐻</m:t>
                              </m:r>
                            </m:sup>
                          </m:sSub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e>
                      </m:func>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where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oMath>
                </a14:m>
                <a:r>
                  <a:rPr lang="en-GB" sz="2400" dirty="0">
                    <a:ln w="0"/>
                    <a:effectLst>
                      <a:outerShdw blurRad="38100" dist="19050" dir="2700000" algn="tl" rotWithShape="0">
                        <a:schemeClr val="dk1">
                          <a:alpha val="40000"/>
                        </a:schemeClr>
                      </a:outerShdw>
                    </a:effectLst>
                  </a:rPr>
                  <a:t> is the iteration number</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Step 2: Update the submatrix </a:t>
                </a:r>
                <a14:m>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𝐚</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 </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𝐚</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𝑡</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𝐚</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e>
                    </m:d>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𝐚</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𝑡</m:t>
                        </m:r>
                      </m:sub>
                    </m:sSub>
                  </m:oMath>
                </a14:m>
                <a:r>
                  <a:rPr lang="en-GB" sz="2400" dirty="0">
                    <a:ln w="0"/>
                    <a:effectLst>
                      <a:outerShdw blurRad="38100" dist="19050" dir="2700000" algn="tl" rotWithShape="0">
                        <a:schemeClr val="dk1">
                          <a:alpha val="40000"/>
                        </a:schemeClr>
                      </a:outerShdw>
                    </a:effectLst>
                  </a:rPr>
                  <a:t> is the column vector of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chosen (via step 2) at iteration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𝑡</m:t>
                    </m:r>
                  </m:oMath>
                </a14:m>
                <a:r>
                  <a:rPr lang="en-GB" sz="2400" dirty="0">
                    <a:ln w="0"/>
                    <a:effectLst>
                      <a:outerShdw blurRad="38100" dist="19050" dir="2700000" algn="tl" rotWithShape="0">
                        <a:schemeClr val="dk1">
                          <a:alpha val="40000"/>
                        </a:schemeClr>
                      </a:outerShdw>
                    </a:effectLst>
                  </a:rPr>
                  <a:t>, i.e., stack the column selected at each iteration into the submatrix</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Step 3: Estimate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Sup>
                      <m:sSub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Sup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up>
                        <m:r>
                          <m:rPr>
                            <m:nor/>
                          </m:rPr>
                          <a:rPr lang="en-GB" sz="2400" dirty="0">
                            <a:ln w="0"/>
                            <a:effectLst>
                              <a:outerShdw blurRad="38100" dist="19050" dir="2700000" algn="tl" rotWithShape="0">
                                <a:schemeClr val="dk1">
                                  <a:alpha val="40000"/>
                                </a:schemeClr>
                              </a:outerShdw>
                            </a:effectLst>
                          </a:rPr>
                          <m:t>†</m:t>
                        </m:r>
                      </m:sup>
                    </m:sSubSup>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up>
                        <m:r>
                          <m:rPr>
                            <m:nor/>
                          </m:rPr>
                          <a:rPr lang="en-GB" sz="2400" dirty="0">
                            <a:ln w="0"/>
                            <a:effectLst>
                              <a:outerShdw blurRad="38100" dist="19050" dir="2700000" algn="tl" rotWithShape="0">
                                <a:schemeClr val="dk1">
                                  <a:alpha val="40000"/>
                                </a:schemeClr>
                              </a:outerShdw>
                            </a:effectLst>
                          </a:rPr>
                          <m:t>†</m:t>
                        </m:r>
                      </m:sup>
                    </m:sSubSup>
                    <m:r>
                      <a:rPr lang="en-GB" sz="2400" b="1" i="1" dirty="0">
                        <a:ln w="0"/>
                        <a:effectLst>
                          <a:outerShdw blurRad="38100" dist="19050" dir="2700000" algn="tl" rotWithShape="0">
                            <a:schemeClr val="dk1">
                              <a:alpha val="40000"/>
                            </a:schemeClr>
                          </a:outerShdw>
                        </a:effectLst>
                        <a:latin typeface="Cambria Math" panose="02040503050406030204" pitchFamily="18" charset="0"/>
                      </a:rPr>
                      <m:t> </m:t>
                    </m:r>
                  </m:oMath>
                </a14:m>
                <a:r>
                  <a:rPr lang="en-GB" sz="2400" dirty="0">
                    <a:ln w="0"/>
                    <a:effectLst>
                      <a:outerShdw blurRad="38100" dist="19050" dir="2700000" algn="tl" rotWithShape="0">
                        <a:schemeClr val="dk1">
                          <a:alpha val="40000"/>
                        </a:schemeClr>
                      </a:outerShdw>
                    </a:effectLst>
                  </a:rPr>
                  <a:t>is the pseudo-inverse of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Step 4: Update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where</a:t>
                </a:r>
                <a:r>
                  <a:rPr lang="en-GB" sz="2400" b="1"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400" b="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a:t>
                </a:r>
              </a:p>
              <a:p>
                <a:pPr lvl="1" algn="just">
                  <a:buFont typeface="Wingdings" panose="05000000000000000000" pitchFamily="2" charset="2"/>
                  <a:buChar char="ü"/>
                </a:pPr>
                <a14:m>
                  <m:oMath xmlns:m="http://schemas.openxmlformats.org/officeDocument/2006/math">
                    <m:sSubSup>
                      <m:sSubSupPr>
                        <m:ctrlPr>
                          <a:rPr lang="en-GB" sz="2000" b="1" i="1" smtClean="0">
                            <a:ln w="0"/>
                            <a:effectLst>
                              <a:outerShdw blurRad="38100" dist="19050" dir="2700000" algn="tl" rotWithShape="0">
                                <a:schemeClr val="dk1">
                                  <a:alpha val="40000"/>
                                </a:schemeClr>
                              </a:outerShdw>
                            </a:effectLst>
                            <a:latin typeface="Cambria Math" panose="02040503050406030204" pitchFamily="18" charset="0"/>
                          </a:rPr>
                        </m:ctrlPr>
                      </m:sSubSupPr>
                      <m:e>
                        <m:r>
                          <a:rPr lang="en-GB" sz="20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up>
                        <m:r>
                          <m:rPr>
                            <m:nor/>
                          </m:rPr>
                          <a:rPr lang="en-GB" sz="2000" dirty="0">
                            <a:ln w="0"/>
                            <a:effectLst>
                              <a:outerShdw blurRad="38100" dist="19050" dir="2700000" algn="tl" rotWithShape="0">
                                <a:schemeClr val="dk1">
                                  <a:alpha val="40000"/>
                                </a:schemeClr>
                              </a:outerShdw>
                            </a:effectLst>
                          </a:rPr>
                          <m:t>†</m:t>
                        </m:r>
                      </m:sup>
                    </m:sSubSup>
                    <m:sSub>
                      <m:sSubPr>
                        <m:ctrlPr>
                          <a:rPr lang="en-GB" sz="2000" i="1">
                            <a:ln w="0"/>
                            <a:effectLst>
                              <a:outerShdw blurRad="38100" dist="19050" dir="2700000" algn="tl" rotWithShape="0">
                                <a:schemeClr val="dk1">
                                  <a:alpha val="40000"/>
                                </a:schemeClr>
                              </a:outerShdw>
                            </a:effectLst>
                            <a:latin typeface="Cambria Math" panose="02040503050406030204" pitchFamily="18" charset="0"/>
                          </a:rPr>
                        </m:ctrlPr>
                      </m:sSubPr>
                      <m:e>
                        <m:r>
                          <a:rPr lang="en-GB" sz="20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000" i="1">
                        <a:ln w="0"/>
                        <a:effectLst>
                          <a:outerShdw blurRad="38100" dist="19050" dir="2700000" algn="tl" rotWithShape="0">
                            <a:schemeClr val="dk1">
                              <a:alpha val="40000"/>
                            </a:schemeClr>
                          </a:outerShdw>
                        </a:effectLst>
                        <a:latin typeface="Cambria Math" panose="02040503050406030204" pitchFamily="18" charset="0"/>
                      </a:rPr>
                      <m:t>=</m:t>
                    </m:r>
                    <m:sSubSup>
                      <m:sSubSup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SupPr>
                      <m:e>
                        <m:r>
                          <a:rPr lang="en-GB" sz="20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up>
                        <m:r>
                          <m:rPr>
                            <m:nor/>
                          </m:rPr>
                          <a:rPr lang="en-GB" sz="2000" dirty="0">
                            <a:ln w="0"/>
                            <a:effectLst>
                              <a:outerShdw blurRad="38100" dist="19050" dir="2700000" algn="tl" rotWithShape="0">
                                <a:schemeClr val="dk1">
                                  <a:alpha val="40000"/>
                                </a:schemeClr>
                              </a:outerShdw>
                            </a:effectLst>
                          </a:rPr>
                          <m:t>†</m:t>
                        </m:r>
                      </m:sup>
                    </m:sSubSup>
                    <m:r>
                      <a:rPr lang="en-GB" sz="2000" b="1">
                        <a:ln w="0"/>
                        <a:effectLst>
                          <a:outerShdw blurRad="38100" dist="19050" dir="2700000" algn="tl" rotWithShape="0">
                            <a:schemeClr val="dk1">
                              <a:alpha val="40000"/>
                            </a:schemeClr>
                          </a:outerShdw>
                        </a:effectLst>
                        <a:latin typeface="Cambria Math" panose="02040503050406030204" pitchFamily="18" charset="0"/>
                      </a:rPr>
                      <m:t>𝐲</m:t>
                    </m:r>
                    <m:r>
                      <a:rPr lang="en-GB" sz="2000" b="1">
                        <a:ln w="0"/>
                        <a:effectLst>
                          <a:outerShdw blurRad="38100" dist="19050" dir="2700000" algn="tl" rotWithShape="0">
                            <a:schemeClr val="dk1">
                              <a:alpha val="40000"/>
                            </a:schemeClr>
                          </a:outerShdw>
                        </a:effectLst>
                        <a:latin typeface="Cambria Math" panose="02040503050406030204" pitchFamily="18" charset="0"/>
                      </a:rPr>
                      <m:t>−</m:t>
                    </m:r>
                    <m:sSubSup>
                      <m:sSubSup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SupPr>
                      <m:e>
                        <m:r>
                          <a:rPr lang="en-GB" sz="20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up>
                        <m:r>
                          <m:rPr>
                            <m:nor/>
                          </m:rPr>
                          <a:rPr lang="en-GB" sz="2000" dirty="0">
                            <a:ln w="0"/>
                            <a:effectLst>
                              <a:outerShdw blurRad="38100" dist="19050" dir="2700000" algn="tl" rotWithShape="0">
                                <a:schemeClr val="dk1">
                                  <a:alpha val="40000"/>
                                </a:schemeClr>
                              </a:outerShdw>
                            </a:effectLst>
                          </a:rPr>
                          <m:t>†</m:t>
                        </m:r>
                      </m:sup>
                    </m:sSubSup>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000" b="1">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0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0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0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000" b="1" i="1" smtClean="0">
                        <a:ln w="0"/>
                        <a:effectLst>
                          <a:outerShdw blurRad="38100" dist="19050" dir="2700000" algn="tl" rotWithShape="0">
                            <a:schemeClr val="dk1">
                              <a:alpha val="40000"/>
                            </a:schemeClr>
                          </a:outerShdw>
                        </a:effectLst>
                        <a:latin typeface="Cambria Math" panose="02040503050406030204" pitchFamily="18" charset="0"/>
                      </a:rPr>
                      <m:t>𝟎</m:t>
                    </m:r>
                    <m:r>
                      <a:rPr lang="en-GB" sz="20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000" b="1">
                            <a:ln w="0"/>
                            <a:effectLst>
                              <a:outerShdw blurRad="38100" dist="19050" dir="2700000" algn="tl" rotWithShape="0">
                                <a:schemeClr val="dk1">
                                  <a:alpha val="40000"/>
                                </a:schemeClr>
                              </a:outerShdw>
                            </a:effectLst>
                            <a:latin typeface="Cambria Math" panose="02040503050406030204" pitchFamily="18" charset="0"/>
                          </a:rPr>
                          <m:t>𝐀</m:t>
                        </m:r>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000" i="1">
                            <a:ln w="0"/>
                            <a:effectLst>
                              <a:outerShdw blurRad="38100" dist="19050" dir="2700000" algn="tl" rotWithShape="0">
                                <a:schemeClr val="dk1">
                                  <a:alpha val="40000"/>
                                </a:schemeClr>
                              </a:outerShdw>
                            </a:effectLst>
                            <a:latin typeface="Cambria Math" panose="02040503050406030204" pitchFamily="18" charset="0"/>
                          </a:rPr>
                        </m:ctrlPr>
                      </m:sSubPr>
                      <m:e>
                        <m:r>
                          <a:rPr lang="en-GB" sz="20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000" dirty="0">
                    <a:ln w="0"/>
                    <a:effectLst>
                      <a:outerShdw blurRad="38100" dist="19050" dir="2700000" algn="tl" rotWithShape="0">
                        <a:schemeClr val="dk1">
                          <a:alpha val="40000"/>
                        </a:schemeClr>
                      </a:outerShdw>
                    </a:effectLst>
                  </a:rPr>
                  <a:t> (Repetitive selections of the same columns are avoided)</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By removing the contribution of </a:t>
                </a:r>
                <a14:m>
                  <m:oMath xmlns:m="http://schemas.openxmlformats.org/officeDocument/2006/math">
                    <m:sSub>
                      <m:sSubPr>
                        <m:ctrlPr>
                          <a:rPr lang="en-GB" sz="20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0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0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000" dirty="0">
                    <a:ln w="0"/>
                    <a:effectLst>
                      <a:outerShdw blurRad="38100" dist="19050" dir="2700000" algn="tl" rotWithShape="0">
                        <a:schemeClr val="dk1">
                          <a:alpha val="40000"/>
                        </a:schemeClr>
                      </a:outerShdw>
                    </a:effectLst>
                  </a:rPr>
                  <a:t> from the observation vector </a:t>
                </a:r>
                <a14:m>
                  <m:oMath xmlns:m="http://schemas.openxmlformats.org/officeDocument/2006/math">
                    <m:r>
                      <a:rPr lang="en-GB" sz="2000" b="1">
                        <a:ln w="0"/>
                        <a:effectLst>
                          <a:outerShdw blurRad="38100" dist="19050" dir="2700000" algn="tl" rotWithShape="0">
                            <a:schemeClr val="dk1">
                              <a:alpha val="40000"/>
                            </a:schemeClr>
                          </a:outerShdw>
                        </a:effectLst>
                        <a:latin typeface="Cambria Math" panose="02040503050406030204" pitchFamily="18" charset="0"/>
                      </a:rPr>
                      <m:t>𝐲</m:t>
                    </m:r>
                  </m:oMath>
                </a14:m>
                <a:r>
                  <a:rPr lang="en-GB" sz="2000" dirty="0">
                    <a:ln w="0"/>
                    <a:effectLst>
                      <a:outerShdw blurRad="38100" dist="19050" dir="2700000" algn="tl" rotWithShape="0">
                        <a:schemeClr val="dk1">
                          <a:alpha val="40000"/>
                        </a:schemeClr>
                      </a:outerShdw>
                    </a:effectLst>
                  </a:rPr>
                  <a:t>, the identiﬁcation of the remaining nonzero elements is targeted in the next iteration</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Step 5: Iterate until e.g., </a:t>
                </a:r>
                <a14:m>
                  <m:oMath xmlns:m="http://schemas.openxmlformats.org/officeDocument/2006/math">
                    <m:d>
                      <m:dPr>
                        <m:begChr m:val="‖"/>
                        <m:endChr m:val="‖"/>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𝜖</m:t>
                    </m:r>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66763" y="836611"/>
                <a:ext cx="10658474" cy="6045201"/>
              </a:xfrm>
              <a:blipFill>
                <a:blip r:embed="rId4"/>
                <a:stretch>
                  <a:fillRect l="-1030" t="-1613" r="-1087" b="-1109"/>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693420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ORTHOGONAL MATCHING PURSUIT (OMP)</a:t>
            </a:r>
            <a:endParaRPr lang="en-US" sz="8000" b="1" dirty="0"/>
          </a:p>
        </p:txBody>
      </p:sp>
      <p:sp>
        <p:nvSpPr>
          <p:cNvPr id="4" name="Slide Number Placeholder 3">
            <a:extLst>
              <a:ext uri="{FF2B5EF4-FFF2-40B4-BE49-F238E27FC236}">
                <a16:creationId xmlns:a16="http://schemas.microsoft.com/office/drawing/2014/main" id="{42F32E34-0355-4A25-9223-384A15161193}"/>
              </a:ext>
            </a:extLst>
          </p:cNvPr>
          <p:cNvSpPr>
            <a:spLocks noGrp="1"/>
          </p:cNvSpPr>
          <p:nvPr>
            <p:ph type="sldNum" sz="quarter" idx="12"/>
          </p:nvPr>
        </p:nvSpPr>
        <p:spPr/>
        <p:txBody>
          <a:bodyPr/>
          <a:lstStyle/>
          <a:p>
            <a:fld id="{96C155CA-F9E4-4B7B-8778-BBE3591DE223}" type="slidenum">
              <a:rPr lang="en-US" smtClean="0"/>
              <a:t>45</a:t>
            </a:fld>
            <a:endParaRPr lang="en-US"/>
          </a:p>
        </p:txBody>
      </p:sp>
      <p:graphicFrame>
        <p:nvGraphicFramePr>
          <p:cNvPr id="2" name="Object 1">
            <a:extLst>
              <a:ext uri="{FF2B5EF4-FFF2-40B4-BE49-F238E27FC236}">
                <a16:creationId xmlns:a16="http://schemas.microsoft.com/office/drawing/2014/main" id="{C5C319DC-CDEA-4690-9676-979E2E2630A4}"/>
              </a:ext>
            </a:extLst>
          </p:cNvPr>
          <p:cNvGraphicFramePr>
            <a:graphicFrameLocks noChangeAspect="1"/>
          </p:cNvGraphicFramePr>
          <p:nvPr>
            <p:extLst>
              <p:ext uri="{D42A27DB-BD31-4B8C-83A1-F6EECF244321}">
                <p14:modId xmlns:p14="http://schemas.microsoft.com/office/powerpoint/2010/main" val="1876067231"/>
              </p:ext>
            </p:extLst>
          </p:nvPr>
        </p:nvGraphicFramePr>
        <p:xfrm>
          <a:off x="8813099" y="1903745"/>
          <a:ext cx="903287" cy="525463"/>
        </p:xfrm>
        <a:graphic>
          <a:graphicData uri="http://schemas.openxmlformats.org/presentationml/2006/ole">
            <mc:AlternateContent xmlns:mc="http://schemas.openxmlformats.org/markup-compatibility/2006">
              <mc:Choice xmlns:v="urn:schemas-microsoft-com:vml" Requires="v">
                <p:oleObj spid="_x0000_s3111" name="Packager Shell Object" showAsIcon="1" r:id="rId5" imgW="903240" imgH="524880" progId="Package">
                  <p:embed/>
                </p:oleObj>
              </mc:Choice>
              <mc:Fallback>
                <p:oleObj name="Packager Shell Object" showAsIcon="1" r:id="rId5" imgW="903240" imgH="524880" progId="Package">
                  <p:embed/>
                  <p:pic>
                    <p:nvPicPr>
                      <p:cNvPr id="0" name=""/>
                      <p:cNvPicPr/>
                      <p:nvPr/>
                    </p:nvPicPr>
                    <p:blipFill>
                      <a:blip r:embed="rId6"/>
                      <a:stretch>
                        <a:fillRect/>
                      </a:stretch>
                    </p:blipFill>
                    <p:spPr>
                      <a:xfrm>
                        <a:off x="8813099" y="1903745"/>
                        <a:ext cx="903287" cy="525463"/>
                      </a:xfrm>
                      <a:prstGeom prst="rect">
                        <a:avLst/>
                      </a:prstGeom>
                    </p:spPr>
                  </p:pic>
                </p:oleObj>
              </mc:Fallback>
            </mc:AlternateContent>
          </a:graphicData>
        </a:graphic>
      </p:graphicFrame>
    </p:spTree>
    <p:extLst>
      <p:ext uri="{BB962C8B-B14F-4D97-AF65-F5344CB8AC3E}">
        <p14:creationId xmlns:p14="http://schemas.microsoft.com/office/powerpoint/2010/main" val="3230784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234164" y="560328"/>
                <a:ext cx="10658474" cy="6045201"/>
              </a:xfrm>
            </p:spPr>
            <p:txBody>
              <a:bodyPr>
                <a:normAutofit/>
              </a:bodyPr>
              <a:lstStyle/>
              <a:p>
                <a:pPr marL="0" indent="0" algn="ctr">
                  <a:buNone/>
                </a:pPr>
                <a:endParaRPr lang="en-GB" sz="8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𝑇</m:t>
                        </m:r>
                      </m:e>
                      <m:sub>
                        <m:r>
                          <a:rPr lang="en-GB" sz="2400" i="1">
                            <a:ln w="0"/>
                            <a:effectLst>
                              <a:outerShdw blurRad="38100" dist="19050" dir="2700000" algn="tl" rotWithShape="0">
                                <a:schemeClr val="dk1">
                                  <a:alpha val="40000"/>
                                </a:schemeClr>
                              </a:outerShdw>
                            </a:effectLst>
                            <a:latin typeface="Cambria Math" panose="02040503050406030204" pitchFamily="18" charset="0"/>
                          </a:rPr>
                          <m:t>𝜎</m:t>
                        </m:r>
                      </m:sub>
                    </m:sSub>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ℝ</m:t>
                        </m:r>
                      </m:e>
                      <m:sup>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𝑵</m:t>
                        </m:r>
                      </m:sup>
                    </m:sSup>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p>
                      <m:s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ℝ</m:t>
                        </m:r>
                      </m:e>
                      <m:sup>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𝑵</m:t>
                        </m:r>
                      </m:sup>
                    </m:sSup>
                  </m:oMath>
                </a14:m>
                <a:r>
                  <a:rPr lang="en-GB" sz="2400" dirty="0">
                    <a:ln w="0"/>
                    <a:effectLst>
                      <a:outerShdw blurRad="38100" dist="19050" dir="2700000" algn="tl" rotWithShape="0">
                        <a:schemeClr val="dk1">
                          <a:alpha val="40000"/>
                        </a:schemeClr>
                      </a:outerShdw>
                    </a:effectLst>
                  </a:rPr>
                  <a:t> thresholding operator applied to each element of the input vector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rPr>
                      <m:t>𝜎</m:t>
                    </m:r>
                  </m:oMath>
                </a14:m>
                <a:r>
                  <a:rPr lang="en-GB" sz="2400" dirty="0">
                    <a:ln w="0"/>
                    <a:effectLst>
                      <a:outerShdw blurRad="38100" dist="19050" dir="2700000" algn="tl" rotWithShape="0">
                        <a:schemeClr val="dk1">
                          <a:alpha val="40000"/>
                        </a:schemeClr>
                      </a:outerShdw>
                    </a:effectLst>
                  </a:rPr>
                  <a:t> is the threshold parameter</a:t>
                </a:r>
              </a:p>
              <a:p>
                <a:pPr algn="just">
                  <a:buFont typeface="Wingdings" panose="05000000000000000000" pitchFamily="2" charset="2"/>
                  <a:buChar char="§"/>
                </a:pPr>
                <a:r>
                  <a:rPr lang="en-GB" sz="2400" b="1" dirty="0">
                    <a:ln w="0"/>
                    <a:effectLst>
                      <a:outerShdw blurRad="38100" dist="19050" dir="2700000" algn="tl" rotWithShape="0">
                        <a:schemeClr val="dk1">
                          <a:alpha val="40000"/>
                        </a:schemeClr>
                      </a:outerShdw>
                    </a:effectLst>
                  </a:rPr>
                  <a:t>Hard thresholding:</a:t>
                </a:r>
                <a:r>
                  <a:rPr lang="en-GB" sz="2400" dirty="0">
                    <a:ln w="0"/>
                    <a:effectLst>
                      <a:outerShdw blurRad="38100" dist="19050" dir="2700000" algn="tl" rotWithShape="0">
                        <a:schemeClr val="dk1">
                          <a:alpha val="40000"/>
                        </a:schemeClr>
                      </a:outerShdw>
                    </a:effectLst>
                  </a:rPr>
                  <a:t> </a:t>
                </a:r>
                <a14:m>
                  <m:oMath xmlns:m="http://schemas.openxmlformats.org/officeDocument/2006/math">
                    <m:sSubSup>
                      <m:sSub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𝜂</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up>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H</m:t>
                        </m:r>
                      </m:sup>
                    </m:sSubSup>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e>
                    </m:d>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𝕀</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e>
                        </m:d>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ub>
                    </m:sSub>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oMath>
                </a14:m>
                <a:r>
                  <a:rPr lang="en-GB" sz="2400" dirty="0">
                    <a:ln w="0"/>
                    <a:effectLst>
                      <a:outerShdw blurRad="38100" dist="19050" dir="2700000" algn="tl" rotWithShape="0">
                        <a:schemeClr val="dk1">
                          <a:alpha val="40000"/>
                        </a:schemeClr>
                      </a:outerShdw>
                    </a:effectLst>
                  </a:rPr>
                  <a:t> is the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rPr>
                          <m:t>𝑛</m:t>
                        </m:r>
                      </m:e>
                      <m:sup>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th</m:t>
                        </m:r>
                      </m:sup>
                    </m:sSup>
                  </m:oMath>
                </a14:m>
                <a:r>
                  <a:rPr lang="en-GB" sz="2400" dirty="0">
                    <a:ln w="0"/>
                    <a:effectLst>
                      <a:outerShdw blurRad="38100" dist="19050" dir="2700000" algn="tl" rotWithShape="0">
                        <a:schemeClr val="dk1">
                          <a:alpha val="40000"/>
                        </a:schemeClr>
                      </a:outerShdw>
                    </a:effectLst>
                  </a:rPr>
                  <a:t> element of vector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oMath>
                </a14:m>
                <a:r>
                  <a:rPr lang="en-GB" sz="2400" dirty="0">
                    <a:ln w="0"/>
                    <a:effectLst>
                      <a:outerShdw blurRad="38100" dist="19050" dir="2700000" algn="tl" rotWithShape="0">
                        <a:schemeClr val="dk1">
                          <a:alpha val="40000"/>
                        </a:schemeClr>
                      </a:outerShdw>
                    </a:effectLst>
                  </a:rPr>
                  <a:t>, and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𝕀</m:t>
                    </m:r>
                  </m:oMath>
                </a14:m>
                <a:r>
                  <a:rPr lang="en-GB" sz="2400" dirty="0">
                    <a:ln w="0"/>
                    <a:effectLst>
                      <a:outerShdw blurRad="38100" dist="19050" dir="2700000" algn="tl" rotWithShape="0">
                        <a:schemeClr val="dk1">
                          <a:alpha val="40000"/>
                        </a:schemeClr>
                      </a:outerShdw>
                    </a:effectLst>
                  </a:rPr>
                  <a:t> is the indicator function</a:t>
                </a: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b="1"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b="1" dirty="0">
                    <a:ln w="0"/>
                    <a:effectLst>
                      <a:outerShdw blurRad="38100" dist="19050" dir="2700000" algn="tl" rotWithShape="0">
                        <a:schemeClr val="dk1">
                          <a:alpha val="40000"/>
                        </a:schemeClr>
                      </a:outerShdw>
                    </a:effectLst>
                  </a:rPr>
                  <a:t>Soft thresholding: </a:t>
                </a:r>
                <a14:m>
                  <m:oMath xmlns:m="http://schemas.openxmlformats.org/officeDocument/2006/math">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𝜂</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up>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m:t>
                        </m:r>
                      </m:sup>
                    </m:sSubSup>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e>
                    </m:d>
                    <m:r>
                      <a:rPr lang="en-GB" sz="2400" b="1" i="1">
                        <a:ln w="0"/>
                        <a:effectLst>
                          <a:outerShdw blurRad="38100" dist="19050" dir="2700000" algn="tl" rotWithShape="0">
                            <a:schemeClr val="dk1">
                              <a:alpha val="40000"/>
                            </a:schemeClr>
                          </a:outerShdw>
                        </a:effectLst>
                        <a:latin typeface="Cambria Math" panose="02040503050406030204" pitchFamily="18" charset="0"/>
                      </a:rPr>
                      <m:t>=</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sgn</m:t>
                    </m:r>
                    <m:d>
                      <m:d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e>
                    </m:d>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max</m:t>
                    </m:r>
                    <m:d>
                      <m:d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e>
                        </m:d>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e>
                    </m:d>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d>
                          <m:d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e>
                            </m:d>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ub>
                    </m:sSub>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oMath>
                </a14:m>
                <a:r>
                  <a:rPr lang="en-GB" sz="2400" dirty="0">
                    <a:ln w="0"/>
                    <a:effectLst>
                      <a:outerShdw blurRad="38100" dist="19050" dir="2700000" algn="tl" rotWithShape="0">
                        <a:schemeClr val="dk1">
                          <a:alpha val="40000"/>
                        </a:schemeClr>
                      </a:outerShdw>
                    </a:effectLst>
                  </a:rPr>
                  <a:t> is the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e>
                      <m:sup>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th</m:t>
                        </m:r>
                      </m:sup>
                    </m:sSup>
                  </m:oMath>
                </a14:m>
                <a:r>
                  <a:rPr lang="en-GB" sz="2400" dirty="0">
                    <a:ln w="0"/>
                    <a:effectLst>
                      <a:outerShdw blurRad="38100" dist="19050" dir="2700000" algn="tl" rotWithShape="0">
                        <a:schemeClr val="dk1">
                          <a:alpha val="40000"/>
                        </a:schemeClr>
                      </a:outerShdw>
                    </a:effectLst>
                  </a:rPr>
                  <a:t> element of vector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oMath>
                </a14:m>
                <a:r>
                  <a:rPr lang="en-GB" sz="2400" dirty="0">
                    <a:ln w="0"/>
                    <a:effectLst>
                      <a:outerShdw blurRad="38100" dist="19050" dir="2700000" algn="tl" rotWithShape="0">
                        <a:schemeClr val="dk1">
                          <a:alpha val="40000"/>
                        </a:schemeClr>
                      </a:outerShdw>
                    </a:effectLst>
                  </a:rPr>
                  <a:t>, and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d>
                          <m:d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𝑎</m:t>
                            </m:r>
                          </m:e>
                        </m:d>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ub>
                    </m:sSub>
                  </m:oMath>
                </a14:m>
                <a:r>
                  <a:rPr lang="en-GB" sz="2400" dirty="0">
                    <a:ln w="0"/>
                    <a:effectLst>
                      <a:outerShdw blurRad="38100" dist="19050" dir="2700000" algn="tl" rotWithShape="0">
                        <a:schemeClr val="dk1">
                          <a:alpha val="40000"/>
                        </a:schemeClr>
                      </a:outerShdw>
                    </a:effectLst>
                  </a:rPr>
                  <a:t> is equal to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𝑎</m:t>
                    </m:r>
                  </m:oMath>
                </a14:m>
                <a:r>
                  <a:rPr lang="en-GB" sz="2400" dirty="0">
                    <a:ln w="0"/>
                    <a:effectLst>
                      <a:outerShdw blurRad="38100" dist="19050" dir="2700000" algn="tl" rotWithShape="0">
                        <a:schemeClr val="dk1">
                          <a:alpha val="40000"/>
                        </a:schemeClr>
                      </a:outerShdw>
                    </a:effectLst>
                  </a:rPr>
                  <a:t> if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𝑎</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&gt;0</m:t>
                    </m:r>
                  </m:oMath>
                </a14:m>
                <a:r>
                  <a:rPr lang="en-GB" sz="2400" dirty="0">
                    <a:ln w="0"/>
                    <a:effectLst>
                      <a:outerShdw blurRad="38100" dist="19050" dir="2700000" algn="tl" rotWithShape="0">
                        <a:schemeClr val="dk1">
                          <a:alpha val="40000"/>
                        </a:schemeClr>
                      </a:outerShdw>
                    </a:effectLst>
                  </a:rPr>
                  <a:t> and zero otherwise [Metzler2016, Zhang2015]</a:t>
                </a: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234164" y="560328"/>
                <a:ext cx="10658474" cy="6045201"/>
              </a:xfrm>
              <a:blipFill>
                <a:blip r:embed="rId3"/>
                <a:stretch>
                  <a:fillRect l="-858" r="-1086"/>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6606184"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ITERATIVE THRESHOLDING ALGORITHMS</a:t>
            </a:r>
            <a:endParaRPr lang="en-US" sz="8000" b="1" dirty="0"/>
          </a:p>
        </p:txBody>
      </p:sp>
      <p:sp>
        <p:nvSpPr>
          <p:cNvPr id="15" name="Slide Number Placeholder 14">
            <a:extLst>
              <a:ext uri="{FF2B5EF4-FFF2-40B4-BE49-F238E27FC236}">
                <a16:creationId xmlns:a16="http://schemas.microsoft.com/office/drawing/2014/main" id="{C1278048-0073-485E-B0BA-0151B329308A}"/>
              </a:ext>
            </a:extLst>
          </p:cNvPr>
          <p:cNvSpPr>
            <a:spLocks noGrp="1"/>
          </p:cNvSpPr>
          <p:nvPr>
            <p:ph type="sldNum" sz="quarter" idx="12"/>
          </p:nvPr>
        </p:nvSpPr>
        <p:spPr/>
        <p:txBody>
          <a:bodyPr/>
          <a:lstStyle/>
          <a:p>
            <a:fld id="{96C155CA-F9E4-4B7B-8778-BBE3591DE223}" type="slidenum">
              <a:rPr lang="en-US" smtClean="0"/>
              <a:t>46</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91FDA8-1AFA-4B80-A702-C0D4B8F21546}"/>
                  </a:ext>
                </a:extLst>
              </p:cNvPr>
              <p:cNvSpPr txBox="1"/>
              <p:nvPr/>
            </p:nvSpPr>
            <p:spPr>
              <a:xfrm>
                <a:off x="94281" y="5211712"/>
                <a:ext cx="5087226" cy="1467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𝜂</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up>
                          <m:r>
                            <m:rPr>
                              <m:sty m:val="p"/>
                            </m:rPr>
                            <a:rPr lang="en-GB" sz="28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m:t>
                          </m:r>
                        </m:sup>
                      </m:sSubSup>
                      <m:d>
                        <m:dPr>
                          <m:ctrlPr>
                            <a:rPr lang="en-GB" sz="2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8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sz="2800" b="1" i="1">
                              <a:ln w="0"/>
                              <a:effectLst>
                                <a:outerShdw blurRad="38100" dist="19050" dir="2700000" algn="tl" rotWithShape="0">
                                  <a:schemeClr val="dk1">
                                    <a:alpha val="40000"/>
                                  </a:schemeClr>
                                </a:outerShdw>
                              </a:effectLst>
                              <a:latin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d>
                      <m:r>
                        <a:rPr lang="en-GB" sz="2800" b="1" i="1" smtClean="0">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GB" sz="2800" b="1" i="1" smtClean="0">
                              <a:ln w="0"/>
                              <a:effectLst>
                                <a:outerShdw blurRad="38100" dist="19050" dir="2700000" algn="tl" rotWithShape="0">
                                  <a:schemeClr val="dk1">
                                    <a:alpha val="40000"/>
                                  </a:schemeClr>
                                </a:outerShdw>
                              </a:effectLst>
                              <a:latin typeface="Cambria Math" panose="02040503050406030204" pitchFamily="18" charset="0"/>
                            </a:rPr>
                          </m:ctrlPr>
                        </m:dPr>
                        <m:e>
                          <m:m>
                            <m:mPr>
                              <m:mcs>
                                <m:mc>
                                  <m:mcPr>
                                    <m:count m:val="2"/>
                                    <m:mcJc m:val="center"/>
                                  </m:mcPr>
                                </m:mc>
                              </m:mcs>
                              <m:ctrlPr>
                                <a:rPr lang="en-GB" sz="2800" i="1">
                                  <a:ln w="0"/>
                                  <a:effectLst>
                                    <a:outerShdw blurRad="38100" dist="19050" dir="2700000" algn="tl" rotWithShape="0">
                                      <a:schemeClr val="dk1">
                                        <a:alpha val="40000"/>
                                      </a:schemeClr>
                                    </a:outerShdw>
                                  </a:effectLst>
                                  <a:latin typeface="Cambria Math" panose="02040503050406030204" pitchFamily="18" charset="0"/>
                                </a:rPr>
                              </m:ctrlPr>
                            </m:mPr>
                            <m:mr>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r>
                                  <a:rPr lang="en-GB" sz="2800" b="0" i="1" smtClean="0">
                                    <a:ln w="0"/>
                                    <a:effectLst>
                                      <a:outerShdw blurRad="38100" dist="19050" dir="2700000" algn="tl" rotWithShape="0">
                                        <a:schemeClr val="dk1">
                                          <a:alpha val="40000"/>
                                        </a:schemeClr>
                                      </a:outerShdw>
                                    </a:effectLst>
                                    <a:latin typeface="Cambria Math" panose="02040503050406030204" pitchFamily="18" charset="0"/>
                                  </a:rPr>
                                  <m:t>,</m:t>
                                </m:r>
                              </m:e>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mr>
                            <m:mr>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&lt;</m:t>
                                </m:r>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mr>
                            <m:mr>
                              <m:e>
                                <m:r>
                                  <a:rPr lang="en-GB" sz="2800" b="0" i="1" smtClean="0">
                                    <a:ln w="0"/>
                                    <a:effectLst>
                                      <a:outerShdw blurRad="38100" dist="19050" dir="2700000" algn="tl" rotWithShape="0">
                                        <a:schemeClr val="dk1">
                                          <a:alpha val="40000"/>
                                        </a:schemeClr>
                                      </a:outerShdw>
                                    </a:effectLst>
                                    <a:latin typeface="Cambria Math" panose="02040503050406030204" pitchFamily="18" charset="0"/>
                                  </a:rPr>
                                  <m:t>0,</m:t>
                                </m:r>
                              </m:e>
                              <m:e>
                                <m:r>
                                  <m:rPr>
                                    <m:sty m:val="p"/>
                                  </m:rPr>
                                  <a:rPr lang="en-GB" sz="2800" b="0" i="0" smtClean="0">
                                    <a:ln w="0"/>
                                    <a:effectLst>
                                      <a:outerShdw blurRad="38100" dist="19050" dir="2700000" algn="tl" rotWithShape="0">
                                        <a:schemeClr val="dk1">
                                          <a:alpha val="40000"/>
                                        </a:schemeClr>
                                      </a:outerShdw>
                                    </a:effectLst>
                                    <a:latin typeface="Cambria Math" panose="02040503050406030204" pitchFamily="18" charset="0"/>
                                  </a:rPr>
                                  <m:t>otherwise</m:t>
                                </m:r>
                              </m:e>
                            </m:mr>
                          </m:m>
                        </m:e>
                      </m:d>
                    </m:oMath>
                  </m:oMathPara>
                </a14:m>
                <a:endParaRPr lang="en-US" sz="2800" dirty="0"/>
              </a:p>
            </p:txBody>
          </p:sp>
        </mc:Choice>
        <mc:Fallback xmlns="">
          <p:sp>
            <p:nvSpPr>
              <p:cNvPr id="7" name="TextBox 6">
                <a:extLst>
                  <a:ext uri="{FF2B5EF4-FFF2-40B4-BE49-F238E27FC236}">
                    <a16:creationId xmlns:a16="http://schemas.microsoft.com/office/drawing/2014/main" id="{7A91FDA8-1AFA-4B80-A702-C0D4B8F21546}"/>
                  </a:ext>
                </a:extLst>
              </p:cNvPr>
              <p:cNvSpPr txBox="1">
                <a:spLocks noRot="1" noChangeAspect="1" noMove="1" noResize="1" noEditPoints="1" noAdjustHandles="1" noChangeArrowheads="1" noChangeShapeType="1" noTextEdit="1"/>
              </p:cNvSpPr>
              <p:nvPr/>
            </p:nvSpPr>
            <p:spPr>
              <a:xfrm>
                <a:off x="94281" y="5211712"/>
                <a:ext cx="5087226" cy="1467966"/>
              </a:xfrm>
              <a:prstGeom prst="rect">
                <a:avLst/>
              </a:prstGeom>
              <a:blipFill>
                <a:blip r:embed="rId4"/>
                <a:stretch>
                  <a:fillRect b="-41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F00EA71-B9A0-47B9-803B-C06FD708CC6F}"/>
                  </a:ext>
                </a:extLst>
              </p:cNvPr>
              <p:cNvSpPr txBox="1"/>
              <p:nvPr/>
            </p:nvSpPr>
            <p:spPr>
              <a:xfrm>
                <a:off x="399845" y="2353374"/>
                <a:ext cx="4476097" cy="1467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sz="28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𝜂</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up>
                          <m:r>
                            <m:rPr>
                              <m:sty m:val="p"/>
                            </m:rPr>
                            <a:rPr lang="en-GB" sz="28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H</m:t>
                          </m:r>
                        </m:sup>
                      </m:sSubSup>
                      <m:d>
                        <m:dPr>
                          <m:ctrlPr>
                            <a:rPr lang="en-GB" sz="2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8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sz="2800" b="1" i="1">
                              <a:ln w="0"/>
                              <a:effectLst>
                                <a:outerShdw blurRad="38100" dist="19050" dir="2700000" algn="tl" rotWithShape="0">
                                  <a:schemeClr val="dk1">
                                    <a:alpha val="40000"/>
                                  </a:schemeClr>
                                </a:outerShdw>
                              </a:effectLst>
                              <a:latin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d>
                      <m:r>
                        <a:rPr lang="en-GB" sz="2800" b="1" i="1" smtClean="0">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GB" sz="2800" b="1" i="1" smtClean="0">
                              <a:ln w="0"/>
                              <a:effectLst>
                                <a:outerShdw blurRad="38100" dist="19050" dir="2700000" algn="tl" rotWithShape="0">
                                  <a:schemeClr val="dk1">
                                    <a:alpha val="40000"/>
                                  </a:schemeClr>
                                </a:outerShdw>
                              </a:effectLst>
                              <a:latin typeface="Cambria Math" panose="02040503050406030204" pitchFamily="18" charset="0"/>
                            </a:rPr>
                          </m:ctrlPr>
                        </m:dPr>
                        <m:e>
                          <m:m>
                            <m:mPr>
                              <m:mcs>
                                <m:mc>
                                  <m:mcPr>
                                    <m:count m:val="2"/>
                                    <m:mcJc m:val="center"/>
                                  </m:mcPr>
                                </m:mc>
                              </m:mcs>
                              <m:ctrlPr>
                                <a:rPr lang="en-GB" sz="2800" i="1">
                                  <a:ln w="0"/>
                                  <a:effectLst>
                                    <a:outerShdw blurRad="38100" dist="19050" dir="2700000" algn="tl" rotWithShape="0">
                                      <a:schemeClr val="dk1">
                                        <a:alpha val="40000"/>
                                      </a:schemeClr>
                                    </a:outerShdw>
                                  </a:effectLst>
                                  <a:latin typeface="Cambria Math" panose="02040503050406030204" pitchFamily="18" charset="0"/>
                                </a:rPr>
                              </m:ctrlPr>
                            </m:mPr>
                            <m:mr>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rPr>
                                  <m:t>,</m:t>
                                </m:r>
                              </m:e>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mr>
                            <m:mr>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e>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sz="28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&lt;</m:t>
                                </m:r>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mr>
                            <m:mr>
                              <m:e>
                                <m:r>
                                  <a:rPr lang="en-GB" sz="2800" b="0" i="1" smtClean="0">
                                    <a:ln w="0"/>
                                    <a:effectLst>
                                      <a:outerShdw blurRad="38100" dist="19050" dir="2700000" algn="tl" rotWithShape="0">
                                        <a:schemeClr val="dk1">
                                          <a:alpha val="40000"/>
                                        </a:schemeClr>
                                      </a:outerShdw>
                                    </a:effectLst>
                                    <a:latin typeface="Cambria Math" panose="02040503050406030204" pitchFamily="18" charset="0"/>
                                  </a:rPr>
                                  <m:t>0,</m:t>
                                </m:r>
                              </m:e>
                              <m:e>
                                <m:r>
                                  <m:rPr>
                                    <m:sty m:val="p"/>
                                  </m:rPr>
                                  <a:rPr lang="en-GB" sz="2800" b="0" i="0" smtClean="0">
                                    <a:ln w="0"/>
                                    <a:effectLst>
                                      <a:outerShdw blurRad="38100" dist="19050" dir="2700000" algn="tl" rotWithShape="0">
                                        <a:schemeClr val="dk1">
                                          <a:alpha val="40000"/>
                                        </a:schemeClr>
                                      </a:outerShdw>
                                    </a:effectLst>
                                    <a:latin typeface="Cambria Math" panose="02040503050406030204" pitchFamily="18" charset="0"/>
                                  </a:rPr>
                                  <m:t>otherwise</m:t>
                                </m:r>
                              </m:e>
                            </m:mr>
                          </m:m>
                        </m:e>
                      </m:d>
                    </m:oMath>
                  </m:oMathPara>
                </a14:m>
                <a:endParaRPr lang="en-US" sz="2800" dirty="0"/>
              </a:p>
            </p:txBody>
          </p:sp>
        </mc:Choice>
        <mc:Fallback xmlns="">
          <p:sp>
            <p:nvSpPr>
              <p:cNvPr id="12" name="TextBox 11">
                <a:extLst>
                  <a:ext uri="{FF2B5EF4-FFF2-40B4-BE49-F238E27FC236}">
                    <a16:creationId xmlns:a16="http://schemas.microsoft.com/office/drawing/2014/main" id="{3F00EA71-B9A0-47B9-803B-C06FD708CC6F}"/>
                  </a:ext>
                </a:extLst>
              </p:cNvPr>
              <p:cNvSpPr txBox="1">
                <a:spLocks noRot="1" noChangeAspect="1" noMove="1" noResize="1" noEditPoints="1" noAdjustHandles="1" noChangeArrowheads="1" noChangeShapeType="1" noTextEdit="1"/>
              </p:cNvSpPr>
              <p:nvPr/>
            </p:nvSpPr>
            <p:spPr>
              <a:xfrm>
                <a:off x="399845" y="2353374"/>
                <a:ext cx="4476097" cy="1467966"/>
              </a:xfrm>
              <a:prstGeom prst="rect">
                <a:avLst/>
              </a:prstGeom>
              <a:blipFill>
                <a:blip r:embed="rId5"/>
                <a:stretch>
                  <a:fillRect b="-415"/>
                </a:stretch>
              </a:blipFill>
            </p:spPr>
            <p:txBody>
              <a:bodyPr/>
              <a:lstStyle/>
              <a:p>
                <a:r>
                  <a:rPr lang="en-SE">
                    <a:noFill/>
                  </a:rPr>
                  <a:t> </a:t>
                </a:r>
              </a:p>
            </p:txBody>
          </p:sp>
        </mc:Fallback>
      </mc:AlternateContent>
      <p:grpSp>
        <p:nvGrpSpPr>
          <p:cNvPr id="2" name="Group 1">
            <a:extLst>
              <a:ext uri="{FF2B5EF4-FFF2-40B4-BE49-F238E27FC236}">
                <a16:creationId xmlns:a16="http://schemas.microsoft.com/office/drawing/2014/main" id="{33ECA99A-4FA1-4DA8-BE10-91E81AD20EF6}"/>
              </a:ext>
            </a:extLst>
          </p:cNvPr>
          <p:cNvGrpSpPr/>
          <p:nvPr/>
        </p:nvGrpSpPr>
        <p:grpSpPr>
          <a:xfrm>
            <a:off x="8502352" y="2165559"/>
            <a:ext cx="2316722" cy="1956840"/>
            <a:chOff x="8579094" y="2753624"/>
            <a:chExt cx="2316722" cy="1956840"/>
          </a:xfrm>
        </p:grpSpPr>
        <p:cxnSp>
          <p:nvCxnSpPr>
            <p:cNvPr id="41" name="Straight Arrow Connector 40">
              <a:extLst>
                <a:ext uri="{FF2B5EF4-FFF2-40B4-BE49-F238E27FC236}">
                  <a16:creationId xmlns:a16="http://schemas.microsoft.com/office/drawing/2014/main" id="{08C8E8AC-CBC6-4C79-B884-E59F69A5A471}"/>
                </a:ext>
              </a:extLst>
            </p:cNvPr>
            <p:cNvCxnSpPr>
              <a:cxnSpLocks/>
            </p:cNvCxnSpPr>
            <p:nvPr/>
          </p:nvCxnSpPr>
          <p:spPr>
            <a:xfrm flipV="1">
              <a:off x="9522620" y="3106765"/>
              <a:ext cx="0" cy="14192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2240A56-7EDA-4DED-A476-23F70FBC5E04}"/>
                </a:ext>
              </a:extLst>
            </p:cNvPr>
            <p:cNvCxnSpPr>
              <a:cxnSpLocks/>
            </p:cNvCxnSpPr>
            <p:nvPr/>
          </p:nvCxnSpPr>
          <p:spPr>
            <a:xfrm>
              <a:off x="8579094" y="3816378"/>
              <a:ext cx="2127250" cy="176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AE48B6F-6C14-4548-AC86-EC8A9F287753}"/>
                    </a:ext>
                  </a:extLst>
                </p:cNvPr>
                <p:cNvSpPr txBox="1"/>
                <p:nvPr/>
              </p:nvSpPr>
              <p:spPr>
                <a:xfrm>
                  <a:off x="10466147" y="3764141"/>
                  <a:ext cx="429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43" name="TextBox 42">
                  <a:extLst>
                    <a:ext uri="{FF2B5EF4-FFF2-40B4-BE49-F238E27FC236}">
                      <a16:creationId xmlns:a16="http://schemas.microsoft.com/office/drawing/2014/main" id="{CAE48B6F-6C14-4548-AC86-EC8A9F287753}"/>
                    </a:ext>
                  </a:extLst>
                </p:cNvPr>
                <p:cNvSpPr txBox="1">
                  <a:spLocks noRot="1" noChangeAspect="1" noMove="1" noResize="1" noEditPoints="1" noAdjustHandles="1" noChangeArrowheads="1" noChangeShapeType="1" noTextEdit="1"/>
                </p:cNvSpPr>
                <p:nvPr/>
              </p:nvSpPr>
              <p:spPr>
                <a:xfrm>
                  <a:off x="10466147" y="3764141"/>
                  <a:ext cx="429669"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63F2235-F5E4-45C1-A59F-1A76CC460FE0}"/>
                    </a:ext>
                  </a:extLst>
                </p:cNvPr>
                <p:cNvSpPr txBox="1"/>
                <p:nvPr/>
              </p:nvSpPr>
              <p:spPr>
                <a:xfrm>
                  <a:off x="9092951" y="2922099"/>
                  <a:ext cx="4801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acc>
                              <m:accPr>
                                <m:chr m:val="̂"/>
                                <m:ctrlPr>
                                  <a:rPr lang="en-GB"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𝑥</m:t>
                                </m:r>
                              </m:e>
                            </m:acc>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44" name="TextBox 43">
                  <a:extLst>
                    <a:ext uri="{FF2B5EF4-FFF2-40B4-BE49-F238E27FC236}">
                      <a16:creationId xmlns:a16="http://schemas.microsoft.com/office/drawing/2014/main" id="{F63F2235-F5E4-45C1-A59F-1A76CC460FE0}"/>
                    </a:ext>
                  </a:extLst>
                </p:cNvPr>
                <p:cNvSpPr txBox="1">
                  <a:spLocks noRot="1" noChangeAspect="1" noMove="1" noResize="1" noEditPoints="1" noAdjustHandles="1" noChangeArrowheads="1" noChangeShapeType="1" noTextEdit="1"/>
                </p:cNvSpPr>
                <p:nvPr/>
              </p:nvSpPr>
              <p:spPr>
                <a:xfrm>
                  <a:off x="9092951" y="2922099"/>
                  <a:ext cx="480196" cy="369332"/>
                </a:xfrm>
                <a:prstGeom prst="rect">
                  <a:avLst/>
                </a:prstGeom>
                <a:blipFill>
                  <a:blip r:embed="rId7"/>
                  <a:stretch>
                    <a:fillRect t="-10000" r="-16456" b="-166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2E6559F-E386-4F20-B605-F8D53AEE3583}"/>
                    </a:ext>
                  </a:extLst>
                </p:cNvPr>
                <p:cNvSpPr txBox="1"/>
                <p:nvPr/>
              </p:nvSpPr>
              <p:spPr>
                <a:xfrm>
                  <a:off x="9868144" y="3825213"/>
                  <a:ext cx="3778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𝜎</m:t>
                        </m:r>
                      </m:oMath>
                    </m:oMathPara>
                  </a14:m>
                  <a:endParaRPr lang="en-US" dirty="0"/>
                </a:p>
              </p:txBody>
            </p:sp>
          </mc:Choice>
          <mc:Fallback xmlns="">
            <p:sp>
              <p:nvSpPr>
                <p:cNvPr id="45" name="TextBox 44">
                  <a:extLst>
                    <a:ext uri="{FF2B5EF4-FFF2-40B4-BE49-F238E27FC236}">
                      <a16:creationId xmlns:a16="http://schemas.microsoft.com/office/drawing/2014/main" id="{82E6559F-E386-4F20-B605-F8D53AEE3583}"/>
                    </a:ext>
                  </a:extLst>
                </p:cNvPr>
                <p:cNvSpPr txBox="1">
                  <a:spLocks noRot="1" noChangeAspect="1" noMove="1" noResize="1" noEditPoints="1" noAdjustHandles="1" noChangeArrowheads="1" noChangeShapeType="1" noTextEdit="1"/>
                </p:cNvSpPr>
                <p:nvPr/>
              </p:nvSpPr>
              <p:spPr>
                <a:xfrm>
                  <a:off x="9868144" y="3825213"/>
                  <a:ext cx="377860"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31DD5BF-57A9-4126-B9E3-67358822F521}"/>
                    </a:ext>
                  </a:extLst>
                </p:cNvPr>
                <p:cNvSpPr txBox="1"/>
                <p:nvPr/>
              </p:nvSpPr>
              <p:spPr>
                <a:xfrm>
                  <a:off x="8615530" y="3836908"/>
                  <a:ext cx="5509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r>
                          <a:rPr lang="en-GB" i="1">
                            <a:latin typeface="Cambria Math" panose="02040503050406030204" pitchFamily="18" charset="0"/>
                          </a:rPr>
                          <m:t>𝜎</m:t>
                        </m:r>
                      </m:oMath>
                    </m:oMathPara>
                  </a14:m>
                  <a:endParaRPr lang="en-US" dirty="0"/>
                </a:p>
              </p:txBody>
            </p:sp>
          </mc:Choice>
          <mc:Fallback xmlns="">
            <p:sp>
              <p:nvSpPr>
                <p:cNvPr id="46" name="TextBox 45">
                  <a:extLst>
                    <a:ext uri="{FF2B5EF4-FFF2-40B4-BE49-F238E27FC236}">
                      <a16:creationId xmlns:a16="http://schemas.microsoft.com/office/drawing/2014/main" id="{931DD5BF-57A9-4126-B9E3-67358822F521}"/>
                    </a:ext>
                  </a:extLst>
                </p:cNvPr>
                <p:cNvSpPr txBox="1">
                  <a:spLocks noRot="1" noChangeAspect="1" noMove="1" noResize="1" noEditPoints="1" noAdjustHandles="1" noChangeArrowheads="1" noChangeShapeType="1" noTextEdit="1"/>
                </p:cNvSpPr>
                <p:nvPr/>
              </p:nvSpPr>
              <p:spPr>
                <a:xfrm>
                  <a:off x="8615530" y="3836908"/>
                  <a:ext cx="550984" cy="369332"/>
                </a:xfrm>
                <a:prstGeom prst="rect">
                  <a:avLst/>
                </a:prstGeom>
                <a:blipFill>
                  <a:blip r:embed="rId9"/>
                  <a:stretch>
                    <a:fillRect/>
                  </a:stretch>
                </a:blipFill>
              </p:spPr>
              <p:txBody>
                <a:bodyPr/>
                <a:lstStyle/>
                <a:p>
                  <a:r>
                    <a:rPr lang="en-SE">
                      <a:noFill/>
                    </a:rPr>
                    <a:t> </a:t>
                  </a:r>
                </a:p>
              </p:txBody>
            </p:sp>
          </mc:Fallback>
        </mc:AlternateContent>
        <p:cxnSp>
          <p:nvCxnSpPr>
            <p:cNvPr id="47" name="Straight Arrow Connector 46">
              <a:extLst>
                <a:ext uri="{FF2B5EF4-FFF2-40B4-BE49-F238E27FC236}">
                  <a16:creationId xmlns:a16="http://schemas.microsoft.com/office/drawing/2014/main" id="{9B343C66-8D2F-47AE-81FC-9C8C1D0A9B27}"/>
                </a:ext>
              </a:extLst>
            </p:cNvPr>
            <p:cNvCxnSpPr>
              <a:cxnSpLocks/>
              <a:endCxn id="45" idx="0"/>
            </p:cNvCxnSpPr>
            <p:nvPr/>
          </p:nvCxnSpPr>
          <p:spPr>
            <a:xfrm>
              <a:off x="9169460" y="3815116"/>
              <a:ext cx="887614" cy="10097"/>
            </a:xfrm>
            <a:prstGeom prst="straightConnector1">
              <a:avLst/>
            </a:prstGeom>
            <a:ln w="349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720DA4E-00B7-4FE6-A3D8-91FE221ED199}"/>
                </a:ext>
              </a:extLst>
            </p:cNvPr>
            <p:cNvCxnSpPr>
              <a:cxnSpLocks/>
            </p:cNvCxnSpPr>
            <p:nvPr/>
          </p:nvCxnSpPr>
          <p:spPr>
            <a:xfrm flipV="1">
              <a:off x="10065712" y="2753624"/>
              <a:ext cx="758554" cy="632633"/>
            </a:xfrm>
            <a:prstGeom prst="straightConnector1">
              <a:avLst/>
            </a:prstGeom>
            <a:ln w="349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D4C28B-C88A-445F-94B2-54A8F60B9568}"/>
                </a:ext>
              </a:extLst>
            </p:cNvPr>
            <p:cNvCxnSpPr>
              <a:cxnSpLocks/>
            </p:cNvCxnSpPr>
            <p:nvPr/>
          </p:nvCxnSpPr>
          <p:spPr>
            <a:xfrm flipV="1">
              <a:off x="8612585" y="4305917"/>
              <a:ext cx="556875" cy="404547"/>
            </a:xfrm>
            <a:prstGeom prst="straightConnector1">
              <a:avLst/>
            </a:prstGeom>
            <a:ln w="349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2E2D9F0-5B6D-47D1-AF55-C6495A486FDA}"/>
                </a:ext>
              </a:extLst>
            </p:cNvPr>
            <p:cNvCxnSpPr>
              <a:cxnSpLocks/>
            </p:cNvCxnSpPr>
            <p:nvPr/>
          </p:nvCxnSpPr>
          <p:spPr>
            <a:xfrm flipV="1">
              <a:off x="9169460" y="3796182"/>
              <a:ext cx="7637" cy="495724"/>
            </a:xfrm>
            <a:prstGeom prst="straightConnector1">
              <a:avLst/>
            </a:prstGeom>
            <a:ln w="34925">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1C6EFB9-626C-4EFA-B0C2-B91F72EB6478}"/>
                </a:ext>
              </a:extLst>
            </p:cNvPr>
            <p:cNvCxnSpPr>
              <a:cxnSpLocks/>
            </p:cNvCxnSpPr>
            <p:nvPr/>
          </p:nvCxnSpPr>
          <p:spPr>
            <a:xfrm flipV="1">
              <a:off x="10058278" y="3338325"/>
              <a:ext cx="7637" cy="495724"/>
            </a:xfrm>
            <a:prstGeom prst="straightConnector1">
              <a:avLst/>
            </a:prstGeom>
            <a:ln w="34925">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E1186BC1-43EE-4764-8BE6-0F92469089E7}"/>
              </a:ext>
            </a:extLst>
          </p:cNvPr>
          <p:cNvGrpSpPr/>
          <p:nvPr/>
        </p:nvGrpSpPr>
        <p:grpSpPr>
          <a:xfrm>
            <a:off x="8655822" y="4923022"/>
            <a:ext cx="2467397" cy="1845810"/>
            <a:chOff x="9875278" y="405003"/>
            <a:chExt cx="2316722" cy="1645967"/>
          </a:xfrm>
        </p:grpSpPr>
        <p:cxnSp>
          <p:nvCxnSpPr>
            <p:cNvPr id="16" name="Straight Arrow Connector 15">
              <a:extLst>
                <a:ext uri="{FF2B5EF4-FFF2-40B4-BE49-F238E27FC236}">
                  <a16:creationId xmlns:a16="http://schemas.microsoft.com/office/drawing/2014/main" id="{2FAFB2C6-838A-4132-840E-667AA8B49F33}"/>
                </a:ext>
              </a:extLst>
            </p:cNvPr>
            <p:cNvCxnSpPr>
              <a:cxnSpLocks/>
            </p:cNvCxnSpPr>
            <p:nvPr/>
          </p:nvCxnSpPr>
          <p:spPr>
            <a:xfrm flipV="1">
              <a:off x="10818804" y="589669"/>
              <a:ext cx="0" cy="14192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F1B10F2-2894-402A-9B94-1E129F379BF3}"/>
                </a:ext>
              </a:extLst>
            </p:cNvPr>
            <p:cNvCxnSpPr>
              <a:cxnSpLocks/>
            </p:cNvCxnSpPr>
            <p:nvPr/>
          </p:nvCxnSpPr>
          <p:spPr>
            <a:xfrm>
              <a:off x="9875278" y="1299282"/>
              <a:ext cx="2127250" cy="176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2052BBD-388C-459C-BA05-B682DE0A497F}"/>
                    </a:ext>
                  </a:extLst>
                </p:cNvPr>
                <p:cNvSpPr txBox="1"/>
                <p:nvPr/>
              </p:nvSpPr>
              <p:spPr>
                <a:xfrm>
                  <a:off x="11762331" y="1247045"/>
                  <a:ext cx="429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23" name="TextBox 22">
                  <a:extLst>
                    <a:ext uri="{FF2B5EF4-FFF2-40B4-BE49-F238E27FC236}">
                      <a16:creationId xmlns:a16="http://schemas.microsoft.com/office/drawing/2014/main" id="{D2052BBD-388C-459C-BA05-B682DE0A497F}"/>
                    </a:ext>
                  </a:extLst>
                </p:cNvPr>
                <p:cNvSpPr txBox="1">
                  <a:spLocks noRot="1" noChangeAspect="1" noMove="1" noResize="1" noEditPoints="1" noAdjustHandles="1" noChangeArrowheads="1" noChangeShapeType="1" noTextEdit="1"/>
                </p:cNvSpPr>
                <p:nvPr/>
              </p:nvSpPr>
              <p:spPr>
                <a:xfrm>
                  <a:off x="11762331" y="1247045"/>
                  <a:ext cx="429669" cy="369332"/>
                </a:xfrm>
                <a:prstGeom prst="rect">
                  <a:avLst/>
                </a:prstGeom>
                <a:blipFill>
                  <a:blip r:embed="rId12"/>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A8BD709-7389-482D-9D42-5B220C6ED8CB}"/>
                    </a:ext>
                  </a:extLst>
                </p:cNvPr>
                <p:cNvSpPr txBox="1"/>
                <p:nvPr/>
              </p:nvSpPr>
              <p:spPr>
                <a:xfrm>
                  <a:off x="10389135" y="405003"/>
                  <a:ext cx="4801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acc>
                              <m:accPr>
                                <m:chr m:val="̂"/>
                                <m:ctrlPr>
                                  <a:rPr lang="en-GB"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𝑥</m:t>
                                </m:r>
                              </m:e>
                            </m:acc>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26" name="TextBox 25">
                  <a:extLst>
                    <a:ext uri="{FF2B5EF4-FFF2-40B4-BE49-F238E27FC236}">
                      <a16:creationId xmlns:a16="http://schemas.microsoft.com/office/drawing/2014/main" id="{3A8BD709-7389-482D-9D42-5B220C6ED8CB}"/>
                    </a:ext>
                  </a:extLst>
                </p:cNvPr>
                <p:cNvSpPr txBox="1">
                  <a:spLocks noRot="1" noChangeAspect="1" noMove="1" noResize="1" noEditPoints="1" noAdjustHandles="1" noChangeArrowheads="1" noChangeShapeType="1" noTextEdit="1"/>
                </p:cNvSpPr>
                <p:nvPr/>
              </p:nvSpPr>
              <p:spPr>
                <a:xfrm>
                  <a:off x="10389135" y="405003"/>
                  <a:ext cx="480196" cy="369332"/>
                </a:xfrm>
                <a:prstGeom prst="rect">
                  <a:avLst/>
                </a:prstGeom>
                <a:blipFill>
                  <a:blip r:embed="rId13"/>
                  <a:stretch>
                    <a:fillRect t="-9836" r="-164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D1A2DE2-B407-4D48-9F9F-B8C7B92C5120}"/>
                    </a:ext>
                  </a:extLst>
                </p:cNvPr>
                <p:cNvSpPr txBox="1"/>
                <p:nvPr/>
              </p:nvSpPr>
              <p:spPr>
                <a:xfrm>
                  <a:off x="11164328" y="1308117"/>
                  <a:ext cx="3778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𝜎</m:t>
                        </m:r>
                      </m:oMath>
                    </m:oMathPara>
                  </a14:m>
                  <a:endParaRPr lang="en-US" dirty="0"/>
                </a:p>
              </p:txBody>
            </p:sp>
          </mc:Choice>
          <mc:Fallback xmlns="">
            <p:sp>
              <p:nvSpPr>
                <p:cNvPr id="27" name="TextBox 26">
                  <a:extLst>
                    <a:ext uri="{FF2B5EF4-FFF2-40B4-BE49-F238E27FC236}">
                      <a16:creationId xmlns:a16="http://schemas.microsoft.com/office/drawing/2014/main" id="{AD1A2DE2-B407-4D48-9F9F-B8C7B92C5120}"/>
                    </a:ext>
                  </a:extLst>
                </p:cNvPr>
                <p:cNvSpPr txBox="1">
                  <a:spLocks noRot="1" noChangeAspect="1" noMove="1" noResize="1" noEditPoints="1" noAdjustHandles="1" noChangeArrowheads="1" noChangeShapeType="1" noTextEdit="1"/>
                </p:cNvSpPr>
                <p:nvPr/>
              </p:nvSpPr>
              <p:spPr>
                <a:xfrm>
                  <a:off x="11164328" y="1308117"/>
                  <a:ext cx="377859"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73B781D-14E8-487D-85C4-6185CA4D28E2}"/>
                    </a:ext>
                  </a:extLst>
                </p:cNvPr>
                <p:cNvSpPr txBox="1"/>
                <p:nvPr/>
              </p:nvSpPr>
              <p:spPr>
                <a:xfrm>
                  <a:off x="10255371" y="1316953"/>
                  <a:ext cx="5509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r>
                          <a:rPr lang="en-GB" i="1">
                            <a:latin typeface="Cambria Math" panose="02040503050406030204" pitchFamily="18" charset="0"/>
                          </a:rPr>
                          <m:t>𝜎</m:t>
                        </m:r>
                      </m:oMath>
                    </m:oMathPara>
                  </a14:m>
                  <a:endParaRPr lang="en-US" dirty="0"/>
                </a:p>
              </p:txBody>
            </p:sp>
          </mc:Choice>
          <mc:Fallback xmlns="">
            <p:sp>
              <p:nvSpPr>
                <p:cNvPr id="29" name="TextBox 28">
                  <a:extLst>
                    <a:ext uri="{FF2B5EF4-FFF2-40B4-BE49-F238E27FC236}">
                      <a16:creationId xmlns:a16="http://schemas.microsoft.com/office/drawing/2014/main" id="{673B781D-14E8-487D-85C4-6185CA4D28E2}"/>
                    </a:ext>
                  </a:extLst>
                </p:cNvPr>
                <p:cNvSpPr txBox="1">
                  <a:spLocks noRot="1" noChangeAspect="1" noMove="1" noResize="1" noEditPoints="1" noAdjustHandles="1" noChangeArrowheads="1" noChangeShapeType="1" noTextEdit="1"/>
                </p:cNvSpPr>
                <p:nvPr/>
              </p:nvSpPr>
              <p:spPr>
                <a:xfrm>
                  <a:off x="10255371" y="1316953"/>
                  <a:ext cx="550984" cy="369332"/>
                </a:xfrm>
                <a:prstGeom prst="rect">
                  <a:avLst/>
                </a:prstGeom>
                <a:blipFill>
                  <a:blip r:embed="rId15"/>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7C04D74C-1BAE-4CEC-AF39-4E7011BBF8E9}"/>
                </a:ext>
              </a:extLst>
            </p:cNvPr>
            <p:cNvCxnSpPr>
              <a:cxnSpLocks/>
              <a:endCxn id="27" idx="0"/>
            </p:cNvCxnSpPr>
            <p:nvPr/>
          </p:nvCxnSpPr>
          <p:spPr>
            <a:xfrm>
              <a:off x="10465644" y="1298020"/>
              <a:ext cx="887614" cy="10097"/>
            </a:xfrm>
            <a:prstGeom prst="straightConnector1">
              <a:avLst/>
            </a:prstGeom>
            <a:ln w="349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624B45-B27A-420E-8F77-AADB42B44BC9}"/>
                </a:ext>
              </a:extLst>
            </p:cNvPr>
            <p:cNvCxnSpPr>
              <a:cxnSpLocks/>
              <a:stCxn id="27" idx="0"/>
            </p:cNvCxnSpPr>
            <p:nvPr/>
          </p:nvCxnSpPr>
          <p:spPr>
            <a:xfrm flipV="1">
              <a:off x="11353258" y="558641"/>
              <a:ext cx="539550" cy="749476"/>
            </a:xfrm>
            <a:prstGeom prst="straightConnector1">
              <a:avLst/>
            </a:prstGeom>
            <a:ln w="349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DBA1C2B-F99D-4169-A974-1C2E2BD23A23}"/>
                </a:ext>
              </a:extLst>
            </p:cNvPr>
            <p:cNvCxnSpPr>
              <a:cxnSpLocks/>
            </p:cNvCxnSpPr>
            <p:nvPr/>
          </p:nvCxnSpPr>
          <p:spPr>
            <a:xfrm flipV="1">
              <a:off x="9929595" y="1301494"/>
              <a:ext cx="547597" cy="749476"/>
            </a:xfrm>
            <a:prstGeom prst="straightConnector1">
              <a:avLst/>
            </a:prstGeom>
            <a:ln w="349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8213912-04C3-4CB3-AA00-9374FEC3186F}"/>
                  </a:ext>
                </a:extLst>
              </p:cNvPr>
              <p:cNvSpPr txBox="1"/>
              <p:nvPr/>
            </p:nvSpPr>
            <p:spPr>
              <a:xfrm>
                <a:off x="5164736" y="5242949"/>
                <a:ext cx="3535677" cy="1065676"/>
              </a:xfrm>
              <a:prstGeom prst="rect">
                <a:avLst/>
              </a:prstGeom>
              <a:noFill/>
            </p:spPr>
            <p:txBody>
              <a:bodyPr wrap="square">
                <a:spAutoFit/>
              </a:bodyPr>
              <a:lstStyle/>
              <a:p>
                <a:r>
                  <a:rPr lang="en-GB" sz="2400" dirty="0">
                    <a:ln w="0"/>
                    <a:effectLst>
                      <a:outerShdw blurRad="38100" dist="19050" dir="2700000" algn="tl" rotWithShape="0">
                        <a:schemeClr val="dk1">
                          <a:alpha val="40000"/>
                        </a:schemeClr>
                      </a:outerShdw>
                    </a:effectLst>
                  </a:rPr>
                  <a:t>Shrinkage</a:t>
                </a:r>
                <a:r>
                  <a:rPr lang="en-GB" sz="2800" dirty="0">
                    <a:ln w="0"/>
                    <a:effectLst>
                      <a:outerShdw blurRad="38100" dist="19050" dir="2700000" algn="tl" rotWithShape="0">
                        <a:schemeClr val="dk1">
                          <a:alpha val="40000"/>
                        </a:schemeClr>
                      </a:outerShdw>
                    </a:effectLst>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GB" sz="2800" b="1" i="1" smtClean="0">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800" b="1" i="1">
                                  <a:ln w="0"/>
                                  <a:effectLst>
                                    <a:outerShdw blurRad="38100" dist="19050" dir="2700000" algn="tl" rotWithShape="0">
                                      <a:schemeClr val="dk1">
                                        <a:alpha val="40000"/>
                                      </a:schemeClr>
                                    </a:outerShdw>
                                  </a:effectLst>
                                  <a:latin typeface="Cambria Math" panose="02040503050406030204" pitchFamily="18" charset="0"/>
                                </a:rPr>
                              </m:ctrlPr>
                            </m:dPr>
                            <m:e>
                              <m:sSubSup>
                                <m:sSubSupPr>
                                  <m:ctrlPr>
                                    <a:rPr lang="en-GB" sz="2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𝜂</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up>
                                  <m:r>
                                    <m:rPr>
                                      <m:sty m:val="p"/>
                                    </m:rPr>
                                    <a:rPr lang="en-GB" sz="28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m:t>
                                  </m:r>
                                </m:sup>
                              </m:sSubSup>
                              <m:d>
                                <m:dPr>
                                  <m:ctrlPr>
                                    <a:rPr lang="en-GB" sz="2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8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sz="2800" b="1" i="1">
                                      <a:ln w="0"/>
                                      <a:effectLst>
                                        <a:outerShdw blurRad="38100" dist="19050" dir="2700000" algn="tl" rotWithShape="0">
                                          <a:schemeClr val="dk1">
                                            <a:alpha val="40000"/>
                                          </a:schemeClr>
                                        </a:outerShdw>
                                      </a:effectLst>
                                      <a:latin typeface="Cambria Math" panose="02040503050406030204" pitchFamily="18" charset="0"/>
                                    </a:rPr>
                                    <m:t>;</m:t>
                                  </m:r>
                                  <m:r>
                                    <a:rPr lang="en-GB" sz="2800" i="1">
                                      <a:ln w="0"/>
                                      <a:effectLst>
                                        <a:outerShdw blurRad="38100" dist="19050" dir="2700000" algn="tl" rotWithShape="0">
                                          <a:schemeClr val="dk1">
                                            <a:alpha val="40000"/>
                                          </a:schemeClr>
                                        </a:outerShdw>
                                      </a:effectLst>
                                      <a:latin typeface="Cambria Math" panose="02040503050406030204" pitchFamily="18" charset="0"/>
                                    </a:rPr>
                                    <m:t>𝜎</m:t>
                                  </m:r>
                                </m:e>
                              </m:d>
                            </m:e>
                          </m:d>
                        </m:e>
                        <m:sub>
                          <m:r>
                            <a:rPr lang="en-GB" sz="2800" i="1">
                              <a:ln w="0"/>
                              <a:effectLst>
                                <a:outerShdw blurRad="38100" dist="19050" dir="2700000" algn="tl" rotWithShape="0">
                                  <a:schemeClr val="dk1">
                                    <a:alpha val="40000"/>
                                  </a:schemeClr>
                                </a:outerShdw>
                              </a:effectLst>
                              <a:latin typeface="Cambria Math" panose="02040503050406030204" pitchFamily="18" charset="0"/>
                            </a:rPr>
                            <m:t>2</m:t>
                          </m:r>
                        </m:sub>
                      </m:sSub>
                      <m:r>
                        <a:rPr lang="en-GB" sz="28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8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800" b="1"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sz="28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e>
                          </m:d>
                        </m:e>
                        <m:sub>
                          <m:r>
                            <a:rPr lang="en-GB" sz="2800" i="1">
                              <a:ln w="0"/>
                              <a:effectLst>
                                <a:outerShdw blurRad="38100" dist="19050" dir="2700000" algn="tl" rotWithShape="0">
                                  <a:schemeClr val="dk1">
                                    <a:alpha val="40000"/>
                                  </a:schemeClr>
                                </a:outerShdw>
                              </a:effectLst>
                              <a:latin typeface="Cambria Math" panose="02040503050406030204" pitchFamily="18" charset="0"/>
                            </a:rPr>
                            <m:t>2</m:t>
                          </m:r>
                        </m:sub>
                      </m:sSub>
                    </m:oMath>
                  </m:oMathPara>
                </a14:m>
                <a:endParaRPr lang="en-US" sz="2800" dirty="0"/>
              </a:p>
            </p:txBody>
          </p:sp>
        </mc:Choice>
        <mc:Fallback xmlns="">
          <p:sp>
            <p:nvSpPr>
              <p:cNvPr id="30" name="TextBox 29">
                <a:extLst>
                  <a:ext uri="{FF2B5EF4-FFF2-40B4-BE49-F238E27FC236}">
                    <a16:creationId xmlns:a16="http://schemas.microsoft.com/office/drawing/2014/main" id="{88213912-04C3-4CB3-AA00-9374FEC3186F}"/>
                  </a:ext>
                </a:extLst>
              </p:cNvPr>
              <p:cNvSpPr txBox="1">
                <a:spLocks noRot="1" noChangeAspect="1" noMove="1" noResize="1" noEditPoints="1" noAdjustHandles="1" noChangeArrowheads="1" noChangeShapeType="1" noTextEdit="1"/>
              </p:cNvSpPr>
              <p:nvPr/>
            </p:nvSpPr>
            <p:spPr>
              <a:xfrm>
                <a:off x="5164736" y="5242949"/>
                <a:ext cx="3535677" cy="1065676"/>
              </a:xfrm>
              <a:prstGeom prst="rect">
                <a:avLst/>
              </a:prstGeom>
              <a:blipFill>
                <a:blip r:embed="rId16"/>
                <a:stretch>
                  <a:fillRect l="-2931" t="-7429"/>
                </a:stretch>
              </a:blipFill>
            </p:spPr>
            <p:txBody>
              <a:bodyPr/>
              <a:lstStyle/>
              <a:p>
                <a:r>
                  <a:rPr lang="en-SE">
                    <a:noFill/>
                  </a:rPr>
                  <a:t> </a:t>
                </a:r>
              </a:p>
            </p:txBody>
          </p:sp>
        </mc:Fallback>
      </mc:AlternateContent>
    </p:spTree>
    <p:extLst>
      <p:ext uri="{BB962C8B-B14F-4D97-AF65-F5344CB8AC3E}">
        <p14:creationId xmlns:p14="http://schemas.microsoft.com/office/powerpoint/2010/main" val="54479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0" y="845751"/>
                <a:ext cx="11458189" cy="6045201"/>
              </a:xfrm>
            </p:spPr>
            <p:txBody>
              <a:bodyPr>
                <a:normAutofit/>
              </a:bodyPr>
              <a:lstStyle/>
              <a:p>
                <a:pPr algn="just">
                  <a:buFont typeface="Wingdings" panose="05000000000000000000" pitchFamily="2" charset="2"/>
                  <a:buChar char="§"/>
                </a:pPr>
                <a14:m>
                  <m:oMath xmlns:m="http://schemas.openxmlformats.org/officeDocument/2006/math">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groupChr>
                              <m:groupChr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groupChrPr>
                              <m:e>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dirty="0">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e>
                            </m:groupChr>
                          </m:e>
                          <m:lim>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𝑔</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lim>
                        </m:limLow>
                        <m:r>
                          <a:rPr lang="en-GB" sz="2400" b="1" i="1">
                            <a:ln w="0"/>
                            <a:effectLst>
                              <a:outerShdw blurRad="38100" dist="19050" dir="2700000" algn="tl" rotWithShape="0">
                                <a:schemeClr val="dk1">
                                  <a:alpha val="40000"/>
                                </a:schemeClr>
                              </a:outerShdw>
                            </a:effectLst>
                            <a:latin typeface="Cambria Math" panose="02040503050406030204" pitchFamily="18" charset="0"/>
                          </a:rPr>
                          <m:t>+</m:t>
                        </m:r>
                        <m:limLow>
                          <m:limLow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limLowPr>
                          <m:e>
                            <m:groupChr>
                              <m:groupChr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groupChrPr>
                              <m:e>
                                <m:r>
                                  <a:rPr lang="en-GB" sz="2400" i="1">
                                    <a:ln w="0"/>
                                    <a:effectLst>
                                      <a:outerShdw blurRad="38100" dist="19050" dir="2700000" algn="tl" rotWithShape="0">
                                        <a:schemeClr val="dk1">
                                          <a:alpha val="40000"/>
                                        </a:schemeClr>
                                      </a:outerShdw>
                                    </a:effectLst>
                                    <a:latin typeface="Cambria Math" panose="02040503050406030204" pitchFamily="18" charset="0"/>
                                  </a:rPr>
                                  <m:t>𝜆</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groupChr>
                          </m:e>
                          <m:lim>
                            <m:r>
                              <a:rPr lang="en-GB" sz="2400" b="0" i="1" smtClean="0">
                                <a:ln w="0"/>
                                <a:effectLst>
                                  <a:outerShdw blurRad="38100" dist="19050" dir="2700000" algn="tl" rotWithShape="0">
                                    <a:schemeClr val="dk1">
                                      <a:alpha val="40000"/>
                                    </a:schemeClr>
                                  </a:outerShdw>
                                </a:effectLst>
                                <a:latin typeface="Cambria Math" panose="02040503050406030204" pitchFamily="18" charset="0"/>
                              </a:rPr>
                              <m:t>h</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lim>
                        </m:limLow>
                      </m:e>
                    </m:func>
                  </m:oMath>
                </a14:m>
                <a:endParaRPr lang="en-GB" sz="2400" dirty="0">
                  <a:ln w="0"/>
                  <a:effectLst>
                    <a:outerShdw blurRad="38100" dist="19050" dir="2700000" algn="tl" rotWithShape="0">
                      <a:schemeClr val="dk1">
                        <a:alpha val="40000"/>
                      </a:schemeClr>
                    </a:outerShdw>
                  </a:effectLst>
                </a:endParaRPr>
              </a:p>
              <a:p>
                <a:pPr marL="0" indent="0" algn="just">
                  <a:buNone/>
                </a:pP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rPr>
                      <m:t>𝑔</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Convex + differentiable </a:t>
                </a:r>
              </a:p>
              <a:p>
                <a:pPr marL="0" indent="0" algn="just">
                  <a:buNone/>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h</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r>
                      <a:rPr lang="en-GB" sz="2400" b="1" i="1">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Convex + non-differentiable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Apply proximal gradient descent</a:t>
                </a:r>
              </a:p>
              <a:p>
                <a:pPr marL="0" indent="0" algn="just">
                  <a:buNone/>
                </a:pPr>
                <a:r>
                  <a:rPr lang="en-GB" sz="2400" b="1"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prox</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𝛽</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h</m:t>
                        </m:r>
                      </m:sub>
                    </m:sSub>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r>
                          <m:rPr>
                            <m:sty m:val="p"/>
                          </m:r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𝑔</m:t>
                        </m:r>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𝛽</m:t>
                            </m:r>
                          </m:den>
                        </m:f>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dirty="0">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𝜆</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func>
                  </m:oMath>
                </a14:m>
                <a:endParaRPr lang="en-GB" sz="2400" b="1" i="1"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r>
                  <a:rPr lang="en-GB" sz="2400" b="1" dirty="0">
                    <a:ln w="0"/>
                    <a:effectLst>
                      <a:outerShdw blurRad="38100" dist="19050" dir="2700000" algn="tl" rotWithShape="0">
                        <a:schemeClr val="dk1">
                          <a:alpha val="40000"/>
                        </a:schemeClr>
                      </a:outerShdw>
                    </a:effectLst>
                  </a:rPr>
                  <a:t>                                                          </a:t>
                </a:r>
                <a14:m>
                  <m:oMath xmlns:m="http://schemas.openxmlformats.org/officeDocument/2006/math">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𝛽𝜆</m:t>
                                </m:r>
                              </m:den>
                            </m:f>
                            <m:d>
                              <m:dPr>
                                <m:begChr m:val="‖"/>
                                <m:endChr m:val="‖"/>
                                <m:ctrlPr>
                                  <a:rPr lang="en-GB" sz="2400" i="1" dirty="0">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func>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𝑆</m:t>
                        </m:r>
                      </m:e>
                      <m:sub>
                        <m:r>
                          <a:rPr lang="en-GB" sz="2400" i="1">
                            <a:ln w="0"/>
                            <a:effectLst>
                              <a:outerShdw blurRad="38100" dist="19050" dir="2700000" algn="tl" rotWithShape="0">
                                <a:schemeClr val="dk1">
                                  <a:alpha val="40000"/>
                                </a:schemeClr>
                              </a:outerShdw>
                            </a:effectLst>
                            <a:latin typeface="Cambria Math" panose="02040503050406030204" pitchFamily="18" charset="0"/>
                          </a:rPr>
                          <m:t>𝛽𝜆</m:t>
                        </m:r>
                      </m:sub>
                    </m:sSub>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𝛽𝜆</m:t>
                        </m:r>
                      </m:e>
                    </m:d>
                  </m:oMath>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where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r>
                      <m:rPr>
                        <m:sty m:val="p"/>
                      </m:r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𝑔</m:t>
                    </m:r>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oMath>
                </a14:m>
                <a:endParaRPr lang="en-GB" sz="2400"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0" y="845751"/>
                <a:ext cx="11458189" cy="6045201"/>
              </a:xfrm>
              <a:blipFill>
                <a:blip r:embed="rId3"/>
                <a:stretch>
                  <a:fillRect l="-904" t="-1312"/>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762635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ITERATIVE THRESHOLDING ALGORITHMS – ISTA</a:t>
            </a:r>
            <a:endParaRPr lang="en-US" sz="8000" b="1" dirty="0"/>
          </a:p>
        </p:txBody>
      </p:sp>
      <p:sp>
        <p:nvSpPr>
          <p:cNvPr id="15" name="Slide Number Placeholder 14">
            <a:extLst>
              <a:ext uri="{FF2B5EF4-FFF2-40B4-BE49-F238E27FC236}">
                <a16:creationId xmlns:a16="http://schemas.microsoft.com/office/drawing/2014/main" id="{C1278048-0073-485E-B0BA-0151B329308A}"/>
              </a:ext>
            </a:extLst>
          </p:cNvPr>
          <p:cNvSpPr>
            <a:spLocks noGrp="1"/>
          </p:cNvSpPr>
          <p:nvPr>
            <p:ph type="sldNum" sz="quarter" idx="12"/>
          </p:nvPr>
        </p:nvSpPr>
        <p:spPr/>
        <p:txBody>
          <a:bodyPr/>
          <a:lstStyle/>
          <a:p>
            <a:fld id="{96C155CA-F9E4-4B7B-8778-BBE3591DE223}" type="slidenum">
              <a:rPr lang="en-US" smtClean="0"/>
              <a:t>47</a:t>
            </a:fld>
            <a:endParaRPr lang="en-US"/>
          </a:p>
        </p:txBody>
      </p:sp>
      <p:sp>
        <p:nvSpPr>
          <p:cNvPr id="6" name="TextBox 5">
            <a:extLst>
              <a:ext uri="{FF2B5EF4-FFF2-40B4-BE49-F238E27FC236}">
                <a16:creationId xmlns:a16="http://schemas.microsoft.com/office/drawing/2014/main" id="{A142F445-C44E-483F-BF57-92B4D98243BA}"/>
              </a:ext>
            </a:extLst>
          </p:cNvPr>
          <p:cNvSpPr txBox="1"/>
          <p:nvPr/>
        </p:nvSpPr>
        <p:spPr>
          <a:xfrm>
            <a:off x="10693367" y="5827583"/>
            <a:ext cx="1574662" cy="369332"/>
          </a:xfrm>
          <a:prstGeom prst="rect">
            <a:avLst/>
          </a:prstGeom>
          <a:noFill/>
        </p:spPr>
        <p:txBody>
          <a:bodyPr wrap="none" rtlCol="0">
            <a:spAutoFit/>
          </a:bodyPr>
          <a:lstStyle/>
          <a:p>
            <a:r>
              <a:rPr lang="en-GB" dirty="0"/>
              <a:t>Lecture: </a:t>
            </a:r>
            <a:r>
              <a:rPr lang="en-GB" dirty="0">
                <a:hlinkClick r:id="rId4"/>
              </a:rPr>
              <a:t>1</a:t>
            </a:r>
            <a:r>
              <a:rPr lang="en-GB" dirty="0"/>
              <a:t>, </a:t>
            </a:r>
            <a:r>
              <a:rPr lang="en-GB" dirty="0">
                <a:hlinkClick r:id="rId5"/>
              </a:rPr>
              <a:t>2</a:t>
            </a:r>
            <a:r>
              <a:rPr lang="en-GB" dirty="0"/>
              <a:t>, </a:t>
            </a:r>
            <a:r>
              <a:rPr lang="en-GB" dirty="0">
                <a:hlinkClick r:id="rId6"/>
              </a:rPr>
              <a:t>3</a:t>
            </a:r>
            <a:endParaRPr lang="en-US" dirty="0"/>
          </a:p>
        </p:txBody>
      </p:sp>
    </p:spTree>
    <p:extLst>
      <p:ext uri="{BB962C8B-B14F-4D97-AF65-F5344CB8AC3E}">
        <p14:creationId xmlns:p14="http://schemas.microsoft.com/office/powerpoint/2010/main" val="321135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algn="just">
                  <a:buFont typeface="Wingdings" panose="05000000000000000000" pitchFamily="2" charset="2"/>
                  <a:buChar char="§"/>
                </a:pPr>
                <a14:m>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r>
                      <m:rPr>
                        <m:sty m:val="p"/>
                      </m:r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𝑔</m:t>
                    </m:r>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oMath>
                </a14:m>
                <a:endParaRPr lang="en-GB" sz="2400" dirty="0">
                  <a:ln w="0"/>
                  <a:effectLst>
                    <a:outerShdw blurRad="38100" dist="19050" dir="2700000" algn="tl" rotWithShape="0">
                      <a:schemeClr val="dk1">
                        <a:alpha val="40000"/>
                      </a:schemeClr>
                    </a:outerShdw>
                  </a:effectLst>
                </a:endParaRPr>
              </a:p>
              <a:p>
                <a:pPr marL="0" indent="0">
                  <a:buNone/>
                </a:pP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prox</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𝛽</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h</m:t>
                        </m:r>
                      </m:sub>
                    </m:sSub>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r>
                          <m:rPr>
                            <m:sty m:val="p"/>
                          </m:r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𝑔</m:t>
                        </m:r>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arg</m:t>
                            </m:r>
                            <m:r>
                              <a:rPr lang="en-GB" sz="240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𝛽𝜆</m:t>
                            </m:r>
                          </m:den>
                        </m:f>
                        <m:sSubSup>
                          <m:sSubSup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dirty="0">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𝐫</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func>
                  </m:oMath>
                </a14:m>
                <a:r>
                  <a:rPr lang="en-GB" sz="2400" dirty="0">
                    <a:ln w="0"/>
                    <a:effectLst>
                      <a:outerShdw blurRad="38100" dist="19050" dir="2700000" algn="tl" rotWithShape="0">
                        <a:schemeClr val="dk1">
                          <a:alpha val="40000"/>
                        </a:schemeClr>
                      </a:outerShdw>
                    </a:effectLst>
                  </a:rPr>
                  <a:t> </a:t>
                </a: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3"/>
                <a:stretch>
                  <a:fillRect l="-858" t="-1312"/>
                </a:stretch>
              </a:blipFill>
            </p:spPr>
            <p:txBody>
              <a:bodyPr/>
              <a:lstStyle/>
              <a:p>
                <a:r>
                  <a:rPr lang="en-US">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12445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ITERATIVE ALGORITHMS – ISTA</a:t>
            </a:r>
            <a:endParaRPr lang="en-US" sz="8000" b="1" dirty="0"/>
          </a:p>
        </p:txBody>
      </p:sp>
      <p:sp>
        <p:nvSpPr>
          <p:cNvPr id="15" name="Slide Number Placeholder 14">
            <a:extLst>
              <a:ext uri="{FF2B5EF4-FFF2-40B4-BE49-F238E27FC236}">
                <a16:creationId xmlns:a16="http://schemas.microsoft.com/office/drawing/2014/main" id="{C1278048-0073-485E-B0BA-0151B329308A}"/>
              </a:ext>
            </a:extLst>
          </p:cNvPr>
          <p:cNvSpPr>
            <a:spLocks noGrp="1"/>
          </p:cNvSpPr>
          <p:nvPr>
            <p:ph type="sldNum" sz="quarter" idx="12"/>
          </p:nvPr>
        </p:nvSpPr>
        <p:spPr/>
        <p:txBody>
          <a:bodyPr/>
          <a:lstStyle/>
          <a:p>
            <a:fld id="{96C155CA-F9E4-4B7B-8778-BBE3591DE223}" type="slidenum">
              <a:rPr lang="en-US" smtClean="0"/>
              <a:t>48</a:t>
            </a:fld>
            <a:endParaRPr lang="en-US"/>
          </a:p>
        </p:txBody>
      </p:sp>
      <p:pic>
        <p:nvPicPr>
          <p:cNvPr id="2" name="Picture 1">
            <a:extLst>
              <a:ext uri="{FF2B5EF4-FFF2-40B4-BE49-F238E27FC236}">
                <a16:creationId xmlns:a16="http://schemas.microsoft.com/office/drawing/2014/main" id="{5AFF2324-038D-4C33-B13B-EBB86C2072FD}"/>
              </a:ext>
            </a:extLst>
          </p:cNvPr>
          <p:cNvPicPr>
            <a:picLocks noChangeAspect="1"/>
          </p:cNvPicPr>
          <p:nvPr/>
        </p:nvPicPr>
        <p:blipFill>
          <a:blip r:embed="rId4"/>
          <a:stretch>
            <a:fillRect/>
          </a:stretch>
        </p:blipFill>
        <p:spPr>
          <a:xfrm>
            <a:off x="6806470" y="1896491"/>
            <a:ext cx="4126424" cy="4786884"/>
          </a:xfrm>
          <a:prstGeom prst="rect">
            <a:avLst/>
          </a:prstGeom>
        </p:spPr>
      </p:pic>
      <p:pic>
        <p:nvPicPr>
          <p:cNvPr id="4" name="Picture 3">
            <a:extLst>
              <a:ext uri="{FF2B5EF4-FFF2-40B4-BE49-F238E27FC236}">
                <a16:creationId xmlns:a16="http://schemas.microsoft.com/office/drawing/2014/main" id="{92282743-76DF-4B12-A069-48BEFCAFFE72}"/>
              </a:ext>
            </a:extLst>
          </p:cNvPr>
          <p:cNvPicPr>
            <a:picLocks noChangeAspect="1"/>
          </p:cNvPicPr>
          <p:nvPr/>
        </p:nvPicPr>
        <p:blipFill>
          <a:blip r:embed="rId5"/>
          <a:stretch>
            <a:fillRect/>
          </a:stretch>
        </p:blipFill>
        <p:spPr>
          <a:xfrm>
            <a:off x="23341" y="2232025"/>
            <a:ext cx="6072659" cy="3429000"/>
          </a:xfrm>
          <a:prstGeom prst="rect">
            <a:avLst/>
          </a:prstGeom>
        </p:spPr>
      </p:pic>
      <p:sp>
        <p:nvSpPr>
          <p:cNvPr id="6" name="TextBox 5">
            <a:extLst>
              <a:ext uri="{FF2B5EF4-FFF2-40B4-BE49-F238E27FC236}">
                <a16:creationId xmlns:a16="http://schemas.microsoft.com/office/drawing/2014/main" id="{CEC86906-511F-41A3-ABCA-004B8707768C}"/>
              </a:ext>
            </a:extLst>
          </p:cNvPr>
          <p:cNvSpPr txBox="1"/>
          <p:nvPr/>
        </p:nvSpPr>
        <p:spPr>
          <a:xfrm>
            <a:off x="4103180" y="4671289"/>
            <a:ext cx="377026"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hlinkClick r:id="rId6"/>
              </a:rPr>
              <a:t>©</a:t>
            </a:r>
            <a:endParaRPr lang="en-US" dirty="0">
              <a:ln w="0"/>
              <a:effectLst>
                <a:outerShdw blurRad="38100" dist="19050" dir="2700000" algn="tl" rotWithShape="0">
                  <a:schemeClr val="dk1">
                    <a:alpha val="40000"/>
                  </a:schemeClr>
                </a:outerShdw>
              </a:effectLst>
            </a:endParaRPr>
          </a:p>
        </p:txBody>
      </p:sp>
      <p:sp>
        <p:nvSpPr>
          <p:cNvPr id="8" name="TextBox 7">
            <a:extLst>
              <a:ext uri="{FF2B5EF4-FFF2-40B4-BE49-F238E27FC236}">
                <a16:creationId xmlns:a16="http://schemas.microsoft.com/office/drawing/2014/main" id="{6CAF3C17-13C7-4EA1-81C2-1C5DC34E8268}"/>
              </a:ext>
            </a:extLst>
          </p:cNvPr>
          <p:cNvSpPr txBox="1"/>
          <p:nvPr/>
        </p:nvSpPr>
        <p:spPr>
          <a:xfrm>
            <a:off x="8159877" y="6191512"/>
            <a:ext cx="1672253" cy="369332"/>
          </a:xfrm>
          <a:prstGeom prst="rect">
            <a:avLst/>
          </a:prstGeom>
          <a:noFill/>
        </p:spPr>
        <p:txBody>
          <a:bodyPr wrap="none" rtlCol="0">
            <a:spAutoFit/>
          </a:bodyPr>
          <a:lstStyle/>
          <a:p>
            <a:r>
              <a:rPr lang="en-GB" dirty="0">
                <a:ln w="0"/>
                <a:effectLst>
                  <a:outerShdw blurRad="38100" dist="19050" dir="2700000" algn="tl" rotWithShape="0">
                    <a:schemeClr val="dk1">
                      <a:alpha val="40000"/>
                    </a:schemeClr>
                  </a:outerShdw>
                </a:effectLst>
              </a:rPr>
              <a:t>© </a:t>
            </a:r>
            <a:r>
              <a:rPr lang="en-GB" sz="1800" dirty="0">
                <a:ln w="0"/>
                <a:effectLst>
                  <a:outerShdw blurRad="38100" dist="19050" dir="2700000" algn="tl" rotWithShape="0">
                    <a:schemeClr val="dk1">
                      <a:alpha val="40000"/>
                    </a:schemeClr>
                  </a:outerShdw>
                </a:effectLst>
              </a:rPr>
              <a:t>[Maleki2011]</a:t>
            </a:r>
            <a:endParaRPr lang="en-US" dirty="0"/>
          </a:p>
        </p:txBody>
      </p:sp>
      <p:sp>
        <p:nvSpPr>
          <p:cNvPr id="7" name="TextBox 6">
            <a:extLst>
              <a:ext uri="{FF2B5EF4-FFF2-40B4-BE49-F238E27FC236}">
                <a16:creationId xmlns:a16="http://schemas.microsoft.com/office/drawing/2014/main" id="{4D89287C-DE7C-40B5-9991-ADF919971915}"/>
              </a:ext>
            </a:extLst>
          </p:cNvPr>
          <p:cNvSpPr txBox="1"/>
          <p:nvPr/>
        </p:nvSpPr>
        <p:spPr>
          <a:xfrm>
            <a:off x="8869682" y="5642917"/>
            <a:ext cx="2683620" cy="369332"/>
          </a:xfrm>
          <a:prstGeom prst="rect">
            <a:avLst/>
          </a:prstGeom>
          <a:noFill/>
        </p:spPr>
        <p:txBody>
          <a:bodyPr wrap="none" rtlCol="0">
            <a:spAutoFit/>
          </a:bodyPr>
          <a:lstStyle/>
          <a:p>
            <a:r>
              <a:rPr lang="en-GB" dirty="0"/>
              <a:t>Iterative hard thresholding</a:t>
            </a:r>
            <a:endParaRPr lang="en-US" dirty="0"/>
          </a:p>
        </p:txBody>
      </p:sp>
      <p:sp>
        <p:nvSpPr>
          <p:cNvPr id="10" name="TextBox 9">
            <a:extLst>
              <a:ext uri="{FF2B5EF4-FFF2-40B4-BE49-F238E27FC236}">
                <a16:creationId xmlns:a16="http://schemas.microsoft.com/office/drawing/2014/main" id="{025DCDB1-EFC0-485A-9993-7AE1FB02E4DE}"/>
              </a:ext>
            </a:extLst>
          </p:cNvPr>
          <p:cNvSpPr txBox="1"/>
          <p:nvPr/>
        </p:nvSpPr>
        <p:spPr>
          <a:xfrm>
            <a:off x="376050" y="5724225"/>
            <a:ext cx="2611421" cy="369332"/>
          </a:xfrm>
          <a:prstGeom prst="rect">
            <a:avLst/>
          </a:prstGeom>
          <a:noFill/>
        </p:spPr>
        <p:txBody>
          <a:bodyPr wrap="none" rtlCol="0">
            <a:spAutoFit/>
          </a:bodyPr>
          <a:lstStyle/>
          <a:p>
            <a:r>
              <a:rPr lang="en-GB" dirty="0"/>
              <a:t>Iterative soft thresholding</a:t>
            </a:r>
            <a:endParaRPr lang="en-US" dirty="0"/>
          </a:p>
        </p:txBody>
      </p:sp>
    </p:spTree>
    <p:extLst>
      <p:ext uri="{BB962C8B-B14F-4D97-AF65-F5344CB8AC3E}">
        <p14:creationId xmlns:p14="http://schemas.microsoft.com/office/powerpoint/2010/main" val="1225800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marL="0" indent="0" algn="ctr">
                  <a:buNone/>
                </a:pPr>
                <a:endParaRPr lang="en-GB" sz="800" dirty="0">
                  <a:ln w="0"/>
                  <a:effectLst>
                    <a:outerShdw blurRad="38100" dist="19050" dir="2700000" algn="tl" rotWithShape="0">
                      <a:schemeClr val="dk1">
                        <a:alpha val="40000"/>
                      </a:schemeClr>
                    </a:outerShdw>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𝛽</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e>
                      </m:d>
                    </m:oMath>
                  </m:oMathPara>
                </a14:m>
                <a:endParaRPr lang="en-GB" sz="2400" b="1"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14:m>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i="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smtClean="0">
                            <a:ln w="0"/>
                            <a:effectLst>
                              <a:outerShdw blurRad="38100" dist="19050" dir="2700000" algn="tl" rotWithShape="0">
                                <a:schemeClr val="dk1">
                                  <a:alpha val="40000"/>
                                </a:schemeClr>
                              </a:outerShdw>
                            </a:effectLst>
                            <a:latin typeface="Cambria Math" panose="02040503050406030204" pitchFamily="18" charset="0"/>
                          </a:rPr>
                          <m:t>𝜎</m:t>
                        </m:r>
                      </m:e>
                    </m:d>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is the </a:t>
                </a:r>
                <a:r>
                  <a:rPr lang="en-GB" sz="2400" dirty="0" err="1">
                    <a:ln w="0"/>
                    <a:effectLst>
                      <a:outerShdw blurRad="38100" dist="19050" dir="2700000" algn="tl" rotWithShape="0">
                        <a:schemeClr val="dk1">
                          <a:alpha val="40000"/>
                        </a:schemeClr>
                      </a:outerShdw>
                    </a:effectLst>
                  </a:rPr>
                  <a:t>i.i.d</a:t>
                </a:r>
                <a:r>
                  <a:rPr lang="en-GB" sz="2400" dirty="0">
                    <a:ln w="0"/>
                    <a:effectLst>
                      <a:outerShdw blurRad="38100" dist="19050" dir="2700000" algn="tl" rotWithShape="0">
                        <a:schemeClr val="dk1">
                          <a:alpha val="40000"/>
                        </a:schemeClr>
                      </a:outerShdw>
                    </a:effectLst>
                  </a:rPr>
                  <a:t>. Gaussian noise and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is the true signal</a:t>
                </a: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no noise in the observation, </a:t>
                </a:r>
                <a14:m>
                  <m:oMath xmlns:m="http://schemas.openxmlformats.org/officeDocument/2006/math">
                    <m:r>
                      <a:rPr lang="en-GB" sz="2400" b="1"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𝐀𝐱</m:t>
                    </m:r>
                  </m:oMath>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If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is orthonormal,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r>
                      <a:rPr lang="en-GB" sz="2400" b="1">
                        <a:ln w="0"/>
                        <a:effectLst>
                          <a:outerShdw blurRad="38100" dist="19050" dir="2700000" algn="tl" rotWithShape="0">
                            <a:schemeClr val="dk1">
                              <a:alpha val="40000"/>
                            </a:schemeClr>
                          </a:outerShdw>
                        </a:effectLst>
                        <a:latin typeface="Cambria Math" panose="02040503050406030204" pitchFamily="18" charset="0"/>
                      </a:rPr>
                      <m:t>𝐀</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𝐈</m:t>
                    </m:r>
                  </m:oMath>
                </a14:m>
                <a:r>
                  <a:rPr lang="en-GB" sz="2400" dirty="0">
                    <a:ln w="0"/>
                    <a:effectLst>
                      <a:outerShdw blurRad="38100" dist="19050" dir="2700000" algn="tl" rotWithShape="0">
                        <a:schemeClr val="dk1">
                          <a:alpha val="40000"/>
                        </a:schemeClr>
                      </a:outerShdw>
                    </a:effectLst>
                  </a:rPr>
                  <a:t>, then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oMath>
                </a14:m>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Step 1: </a:t>
                </a:r>
                <a14:m>
                  <m:oMath xmlns:m="http://schemas.openxmlformats.org/officeDocument/2006/math">
                    <m:sSup>
                      <m:sSup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𝐁</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𝐁</m:t>
                    </m:r>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𝐈</m:t>
                    </m:r>
                  </m:oMath>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If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is orthonormal,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𝐁</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𝟎</m:t>
                    </m:r>
                  </m:oMath>
                </a14:m>
                <a:r>
                  <a:rPr lang="en-GB" sz="2400" dirty="0">
                    <a:ln w="0"/>
                    <a:effectLst>
                      <a:outerShdw blurRad="38100" dist="19050" dir="2700000" algn="tl" rotWithShape="0">
                        <a:schemeClr val="dk1">
                          <a:alpha val="40000"/>
                        </a:schemeClr>
                      </a:outerShdw>
                    </a:effectLst>
                  </a:rPr>
                  <a:t>, terminate</a:t>
                </a:r>
              </a:p>
              <a:p>
                <a:pPr marL="0" indent="0" algn="just">
                  <a:buNone/>
                </a:pPr>
                <a:r>
                  <a:rPr lang="en-GB" sz="2400" dirty="0">
                    <a:ln w="0"/>
                    <a:effectLst>
                      <a:outerShdw blurRad="38100" dist="19050" dir="2700000" algn="tl" rotWithShape="0">
                        <a:schemeClr val="dk1">
                          <a:alpha val="40000"/>
                        </a:schemeClr>
                      </a:outerShdw>
                    </a:effectLst>
                  </a:rPr>
                  <a:t>If not,</a:t>
                </a:r>
                <a:r>
                  <a:rPr lang="en-GB" sz="2400" b="1" dirty="0">
                    <a:ln w="0"/>
                    <a:effectLst>
                      <a:outerShdw blurRad="38100" dist="19050" dir="2700000" algn="tl" rotWithShape="0">
                        <a:schemeClr val="dk1">
                          <a:alpha val="40000"/>
                        </a:schemeClr>
                      </a:outerShdw>
                    </a:effectLst>
                    <a:ea typeface="Cambria Math" panose="02040503050406030204" pitchFamily="18" charset="0"/>
                  </a:rPr>
                  <a:t>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𝐁</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𝟎</m:t>
                    </m:r>
                  </m:oMath>
                </a14:m>
                <a:r>
                  <a:rPr lang="en-GB" sz="2400" dirty="0">
                    <a:ln w="0"/>
                    <a:effectLst>
                      <a:outerShdw blurRad="38100" dist="19050" dir="2700000" algn="tl" rotWithShape="0">
                        <a:schemeClr val="dk1">
                          <a:alpha val="40000"/>
                        </a:schemeClr>
                      </a:outerShdw>
                    </a:effectLst>
                  </a:rPr>
                  <a:t>, </a:t>
                </a:r>
                <a14:m>
                  <m:oMath xmlns:m="http://schemas.openxmlformats.org/officeDocument/2006/math">
                    <m:sSup>
                      <m:sSup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oMath>
                </a14:m>
                <a:r>
                  <a:rPr lang="en-GB" sz="2400" dirty="0">
                    <a:ln w="0"/>
                    <a:effectLst>
                      <a:outerShdw blurRad="38100" dist="19050" dir="2700000" algn="tl" rotWithShape="0">
                        <a:schemeClr val="dk1">
                          <a:alpha val="40000"/>
                        </a:schemeClr>
                      </a:outerShdw>
                    </a:effectLst>
                  </a:rPr>
                  <a:t>, </a:t>
                </a:r>
                <a14:m>
                  <m:oMath xmlns:m="http://schemas.openxmlformats.org/officeDocument/2006/math">
                    <m:sSubSup>
                      <m:sSub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Sup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𝑤</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num>
                      <m:den>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𝑀</m:t>
                        </m:r>
                      </m:den>
                    </m:f>
                    <m:sSubSup>
                      <m:sSub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p>
                    </m:sSubSup>
                  </m:oMath>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Step 2: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𝐁</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d>
                  </m:oMath>
                </a14:m>
                <a:endParaRPr lang="en-GB" sz="2400" b="1" i="1"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r>
                  <a:rPr lang="en-GB" sz="2400" dirty="0">
                    <a:ln w="0"/>
                    <a:effectLst>
                      <a:outerShdw blurRad="38100" dist="19050" dir="2700000" algn="tl" rotWithShape="0">
                        <a:schemeClr val="dk1">
                          <a:alpha val="40000"/>
                        </a:schemeClr>
                      </a:outerShdw>
                    </a:effectLst>
                  </a:rPr>
                  <a:t>If not,</a:t>
                </a:r>
                <a:r>
                  <a:rPr lang="en-GB" sz="2400" b="1" dirty="0">
                    <a:ln w="0"/>
                    <a:effectLst>
                      <a:outerShdw blurRad="38100" dist="19050" dir="2700000" algn="tl" rotWithShape="0">
                        <a:schemeClr val="dk1">
                          <a:alpha val="40000"/>
                        </a:schemeClr>
                      </a:outerShdw>
                    </a:effectLst>
                    <a:ea typeface="Cambria Math" panose="02040503050406030204" pitchFamily="18" charset="0"/>
                  </a:rPr>
                  <a:t>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𝐁</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d>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𝟎</m:t>
                    </m:r>
                  </m:oMath>
                </a14:m>
                <a:r>
                  <a:rPr lang="en-GB" sz="2400" dirty="0">
                    <a:ln w="0"/>
                    <a:effectLst>
                      <a:outerShdw blurRad="38100" dist="19050" dir="2700000" algn="tl" rotWithShape="0">
                        <a:schemeClr val="dk1">
                          <a:alpha val="40000"/>
                        </a:schemeClr>
                      </a:outerShdw>
                    </a:effectLst>
                  </a:rPr>
                  <a:t>,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1</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ub>
                    </m:sSub>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Sub>
                    <m:r>
                      <m:rPr>
                        <m:nor/>
                      </m:rPr>
                      <a:rPr lang="en-GB" sz="2400" dirty="0">
                        <a:ln w="0"/>
                        <a:effectLst>
                          <a:outerShdw blurRad="38100" dist="19050" dir="2700000" algn="tl" rotWithShape="0">
                            <a:schemeClr val="dk1">
                              <a:alpha val="40000"/>
                            </a:schemeClr>
                          </a:outerShdw>
                        </a:effectLst>
                      </a:rPr>
                      <m:t>, </m:t>
                    </m:r>
                    <m:sSubSup>
                      <m:sSub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Sup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𝑤</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i="1">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𝑀</m:t>
                        </m:r>
                      </m:den>
                    </m:f>
                    <m:sSubSup>
                      <m:sSub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Sub>
                          </m:e>
                        </m:d>
                      </m:e>
                      <m:sub>
                        <m:r>
                          <a:rPr lang="en-GB" sz="2400" i="1">
                            <a:ln w="0"/>
                            <a:effectLst>
                              <a:outerShdw blurRad="38100" dist="19050" dir="2700000" algn="tl" rotWithShape="0">
                                <a:schemeClr val="dk1">
                                  <a:alpha val="40000"/>
                                </a:schemeClr>
                              </a:outerShdw>
                            </a:effectLst>
                            <a:latin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rPr>
                          <m:t>2</m:t>
                        </m:r>
                      </m:sup>
                    </m:sSubSup>
                  </m:oMath>
                </a14:m>
                <a:endParaRPr lang="en-GB" sz="2400" b="1"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b="1" dirty="0">
                  <a:ln w="0"/>
                  <a:effectLst>
                    <a:outerShdw blurRad="38100" dist="19050" dir="2700000" algn="tl" rotWithShape="0">
                      <a:schemeClr val="dk1">
                        <a:alpha val="40000"/>
                      </a:schemeClr>
                    </a:outerShdw>
                  </a:effectLst>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3"/>
                <a:stretch>
                  <a:fillRect l="-972" r="-1086"/>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11175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ITERATIVE ALGORITHMS – ISTA</a:t>
            </a:r>
            <a:endParaRPr lang="en-US" sz="8000" b="1" dirty="0"/>
          </a:p>
        </p:txBody>
      </p:sp>
      <p:sp>
        <p:nvSpPr>
          <p:cNvPr id="15" name="Slide Number Placeholder 14">
            <a:extLst>
              <a:ext uri="{FF2B5EF4-FFF2-40B4-BE49-F238E27FC236}">
                <a16:creationId xmlns:a16="http://schemas.microsoft.com/office/drawing/2014/main" id="{C1278048-0073-485E-B0BA-0151B329308A}"/>
              </a:ext>
            </a:extLst>
          </p:cNvPr>
          <p:cNvSpPr>
            <a:spLocks noGrp="1"/>
          </p:cNvSpPr>
          <p:nvPr>
            <p:ph type="sldNum" sz="quarter" idx="12"/>
          </p:nvPr>
        </p:nvSpPr>
        <p:spPr/>
        <p:txBody>
          <a:bodyPr/>
          <a:lstStyle/>
          <a:p>
            <a:fld id="{96C155CA-F9E4-4B7B-8778-BBE3591DE223}" type="slidenum">
              <a:rPr lang="en-US" smtClean="0"/>
              <a:t>49</a:t>
            </a:fld>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9AE2B90-944D-44E4-9E73-EBEE1C9201F3}"/>
                  </a:ext>
                </a:extLst>
              </p:cNvPr>
              <p:cNvSpPr txBox="1"/>
              <p:nvPr/>
            </p:nvSpPr>
            <p:spPr>
              <a:xfrm>
                <a:off x="7570317" y="2766318"/>
                <a:ext cx="3339055" cy="9766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𝜂</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up>
                          <m:r>
                            <m:rPr>
                              <m:sty m:val="p"/>
                            </m:rPr>
                            <a:rPr lang="en-GB"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m:t>
                          </m:r>
                        </m:sup>
                      </m:sSubSup>
                      <m:d>
                        <m:dPr>
                          <m:ctrlPr>
                            <a:rPr lang="en-GB"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r>
                            <a:rPr lang="en-GB" b="1" i="1">
                              <a:ln w="0"/>
                              <a:effectLst>
                                <a:outerShdw blurRad="38100" dist="19050" dir="2700000" algn="tl" rotWithShape="0">
                                  <a:schemeClr val="dk1">
                                    <a:alpha val="40000"/>
                                  </a:schemeClr>
                                </a:outerShdw>
                              </a:effectLst>
                              <a:latin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rPr>
                            <m:t>𝜎</m:t>
                          </m:r>
                        </m:e>
                      </m:d>
                      <m:r>
                        <a:rPr lang="en-GB" b="1" i="1" smtClean="0">
                          <a:ln w="0"/>
                          <a:effectLst>
                            <a:outerShdw blurRad="38100" dist="19050" dir="2700000" algn="tl" rotWithShape="0">
                              <a:schemeClr val="dk1">
                                <a:alpha val="40000"/>
                              </a:schemeClr>
                            </a:outerShdw>
                          </a:effectLst>
                          <a:latin typeface="Cambria Math" panose="02040503050406030204" pitchFamily="18" charset="0"/>
                        </a:rPr>
                        <m:t>=</m:t>
                      </m:r>
                      <m:d>
                        <m:dPr>
                          <m:begChr m:val="{"/>
                          <m:endChr m:val=""/>
                          <m:ctrlPr>
                            <a:rPr lang="en-GB" b="1" i="1" smtClean="0">
                              <a:ln w="0"/>
                              <a:effectLst>
                                <a:outerShdw blurRad="38100" dist="19050" dir="2700000" algn="tl" rotWithShape="0">
                                  <a:schemeClr val="dk1">
                                    <a:alpha val="40000"/>
                                  </a:schemeClr>
                                </a:outerShdw>
                              </a:effectLst>
                              <a:latin typeface="Cambria Math" panose="02040503050406030204" pitchFamily="18" charset="0"/>
                            </a:rPr>
                          </m:ctrlPr>
                        </m:dPr>
                        <m:e>
                          <m:m>
                            <m:mPr>
                              <m:mcs>
                                <m:mc>
                                  <m:mcPr>
                                    <m:count m:val="2"/>
                                    <m:mcJc m:val="center"/>
                                  </m:mcPr>
                                </m:mc>
                              </m:mcs>
                              <m:ctrlPr>
                                <a:rPr lang="en-GB" i="1">
                                  <a:ln w="0"/>
                                  <a:effectLst>
                                    <a:outerShdw blurRad="38100" dist="19050" dir="2700000" algn="tl" rotWithShape="0">
                                      <a:schemeClr val="dk1">
                                        <a:alpha val="40000"/>
                                      </a:schemeClr>
                                    </a:outerShdw>
                                  </a:effectLst>
                                  <a:latin typeface="Cambria Math" panose="02040503050406030204" pitchFamily="18" charset="0"/>
                                </a:rPr>
                              </m:ctrlPr>
                            </m:mPr>
                            <m:mr>
                              <m:e>
                                <m:sSub>
                                  <m:sSub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rPr>
                                  <m:t>𝜎</m:t>
                                </m:r>
                                <m:r>
                                  <a:rPr lang="en-GB" b="0" i="1" smtClean="0">
                                    <a:ln w="0"/>
                                    <a:effectLst>
                                      <a:outerShdw blurRad="38100" dist="19050" dir="2700000" algn="tl" rotWithShape="0">
                                        <a:schemeClr val="dk1">
                                          <a:alpha val="40000"/>
                                        </a:schemeClr>
                                      </a:outerShdw>
                                    </a:effectLst>
                                    <a:latin typeface="Cambria Math" panose="02040503050406030204" pitchFamily="18" charset="0"/>
                                  </a:rPr>
                                  <m:t>,</m:t>
                                </m:r>
                              </m:e>
                              <m:e>
                                <m:sSub>
                                  <m:sSub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m:t>
                                </m:r>
                                <m:r>
                                  <a:rPr lang="en-GB" i="1">
                                    <a:ln w="0"/>
                                    <a:effectLst>
                                      <a:outerShdw blurRad="38100" dist="19050" dir="2700000" algn="tl" rotWithShape="0">
                                        <a:schemeClr val="dk1">
                                          <a:alpha val="40000"/>
                                        </a:schemeClr>
                                      </a:outerShdw>
                                    </a:effectLst>
                                    <a:latin typeface="Cambria Math" panose="02040503050406030204" pitchFamily="18" charset="0"/>
                                  </a:rPr>
                                  <m:t>𝜎</m:t>
                                </m:r>
                              </m:e>
                            </m:mr>
                            <m:mr>
                              <m:e>
                                <m:sSub>
                                  <m:sSub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rPr>
                                  <m:t>𝜎</m:t>
                                </m:r>
                              </m:e>
                              <m:e>
                                <m:sSub>
                                  <m:sSub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e>
                                  <m:sub>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𝑛</m:t>
                                    </m:r>
                                  </m:sub>
                                </m:sSub>
                                <m:r>
                                  <a:rPr lang="en-GB"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&lt;</m:t>
                                </m:r>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i="1">
                                    <a:ln w="0"/>
                                    <a:effectLst>
                                      <a:outerShdw blurRad="38100" dist="19050" dir="2700000" algn="tl" rotWithShape="0">
                                        <a:schemeClr val="dk1">
                                          <a:alpha val="40000"/>
                                        </a:schemeClr>
                                      </a:outerShdw>
                                    </a:effectLst>
                                    <a:latin typeface="Cambria Math" panose="02040503050406030204" pitchFamily="18" charset="0"/>
                                  </a:rPr>
                                  <m:t>𝜎</m:t>
                                </m:r>
                              </m:e>
                            </m:mr>
                            <m:mr>
                              <m:e>
                                <m:r>
                                  <a:rPr lang="en-GB" b="0" i="1" smtClean="0">
                                    <a:ln w="0"/>
                                    <a:effectLst>
                                      <a:outerShdw blurRad="38100" dist="19050" dir="2700000" algn="tl" rotWithShape="0">
                                        <a:schemeClr val="dk1">
                                          <a:alpha val="40000"/>
                                        </a:schemeClr>
                                      </a:outerShdw>
                                    </a:effectLst>
                                    <a:latin typeface="Cambria Math" panose="02040503050406030204" pitchFamily="18" charset="0"/>
                                  </a:rPr>
                                  <m:t>0,</m:t>
                                </m:r>
                              </m:e>
                              <m:e>
                                <m:r>
                                  <m:rPr>
                                    <m:sty m:val="p"/>
                                  </m:rPr>
                                  <a:rPr lang="en-GB" b="0" i="0" smtClean="0">
                                    <a:ln w="0"/>
                                    <a:effectLst>
                                      <a:outerShdw blurRad="38100" dist="19050" dir="2700000" algn="tl" rotWithShape="0">
                                        <a:schemeClr val="dk1">
                                          <a:alpha val="40000"/>
                                        </a:schemeClr>
                                      </a:outerShdw>
                                    </a:effectLst>
                                    <a:latin typeface="Cambria Math" panose="02040503050406030204" pitchFamily="18" charset="0"/>
                                  </a:rPr>
                                  <m:t>otherwise</m:t>
                                </m:r>
                              </m:e>
                            </m:mr>
                          </m:m>
                        </m:e>
                      </m:d>
                    </m:oMath>
                  </m:oMathPara>
                </a14:m>
                <a:endParaRPr lang="en-US" dirty="0"/>
              </a:p>
            </p:txBody>
          </p:sp>
        </mc:Choice>
        <mc:Fallback xmlns="">
          <p:sp>
            <p:nvSpPr>
              <p:cNvPr id="52" name="TextBox 51">
                <a:extLst>
                  <a:ext uri="{FF2B5EF4-FFF2-40B4-BE49-F238E27FC236}">
                    <a16:creationId xmlns:a16="http://schemas.microsoft.com/office/drawing/2014/main" id="{C9AE2B90-944D-44E4-9E73-EBEE1C9201F3}"/>
                  </a:ext>
                </a:extLst>
              </p:cNvPr>
              <p:cNvSpPr txBox="1">
                <a:spLocks noRot="1" noChangeAspect="1" noMove="1" noResize="1" noEditPoints="1" noAdjustHandles="1" noChangeArrowheads="1" noChangeShapeType="1" noTextEdit="1"/>
              </p:cNvSpPr>
              <p:nvPr/>
            </p:nvSpPr>
            <p:spPr>
              <a:xfrm>
                <a:off x="7570317" y="2766318"/>
                <a:ext cx="3339055" cy="976614"/>
              </a:xfrm>
              <a:prstGeom prst="rect">
                <a:avLst/>
              </a:prstGeom>
              <a:blipFill>
                <a:blip r:embed="rId4"/>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139785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C1D3A5-5766-4986-B91B-3957EDF435B7}"/>
                  </a:ext>
                </a:extLst>
              </p:cNvPr>
              <p:cNvSpPr>
                <a:spLocks noGrp="1"/>
              </p:cNvSpPr>
              <p:nvPr>
                <p:ph idx="1"/>
              </p:nvPr>
            </p:nvSpPr>
            <p:spPr>
              <a:xfrm>
                <a:off x="688306" y="935833"/>
                <a:ext cx="11010900" cy="2100876"/>
              </a:xfrm>
            </p:spPr>
            <p:txBody>
              <a:bodyPr>
                <a:normAutofit fontScale="85000" lnSpcReduction="10000"/>
              </a:bodyPr>
              <a:lstStyle/>
              <a:p>
                <a:pPr marL="0" indent="0">
                  <a:buNone/>
                </a:pPr>
                <a14:m>
                  <m:oMath xmlns:m="http://schemas.openxmlformats.org/officeDocument/2006/math">
                    <m:r>
                      <a:rPr lang="en-GB" b="1" smtClean="0">
                        <a:latin typeface="Cambria Math" panose="02040503050406030204" pitchFamily="18" charset="0"/>
                      </a:rPr>
                      <m:t>𝐲</m:t>
                    </m:r>
                    <m:r>
                      <a:rPr lang="en-GB" b="1" smtClean="0">
                        <a:latin typeface="Cambria Math" panose="02040503050406030204" pitchFamily="18" charset="0"/>
                      </a:rPr>
                      <m:t>=</m:t>
                    </m:r>
                    <m:r>
                      <a:rPr lang="en-GB" b="1" smtClean="0">
                        <a:latin typeface="Cambria Math" panose="02040503050406030204" pitchFamily="18" charset="0"/>
                      </a:rPr>
                      <m:t>𝐇𝐱</m:t>
                    </m:r>
                    <m:r>
                      <a:rPr lang="en-GB" b="1" smtClean="0">
                        <a:latin typeface="Cambria Math" panose="02040503050406030204" pitchFamily="18" charset="0"/>
                      </a:rPr>
                      <m:t>+</m:t>
                    </m:r>
                    <m:r>
                      <a:rPr lang="en-GB" b="1" smtClean="0">
                        <a:latin typeface="Cambria Math" panose="02040503050406030204" pitchFamily="18" charset="0"/>
                      </a:rPr>
                      <m:t>𝐧</m:t>
                    </m:r>
                  </m:oMath>
                </a14:m>
                <a:r>
                  <a:rPr lang="en-GB" dirty="0"/>
                  <a:t> </a:t>
                </a:r>
              </a:p>
              <a:p>
                <a:pPr marL="0" indent="0">
                  <a:buNone/>
                </a:pPr>
                <a14:m>
                  <m:oMathPara xmlns:m="http://schemas.openxmlformats.org/officeDocument/2006/math">
                    <m:oMathParaPr>
                      <m:jc m:val="left"/>
                    </m:oMathParaPr>
                    <m:oMath xmlns:m="http://schemas.openxmlformats.org/officeDocument/2006/math">
                      <m:r>
                        <a:rPr lang="en-GB">
                          <a:latin typeface="Cambria Math" panose="02040503050406030204" pitchFamily="18" charset="0"/>
                          <a:ea typeface="Calibri" panose="020F0502020204030204" pitchFamily="34" charset="0"/>
                          <a:cs typeface="Times New Roman" panose="02020603050405020304" pitchFamily="18" charset="0"/>
                        </a:rPr>
                        <m:t>𝐲</m:t>
                      </m:r>
                      <m:r>
                        <a:rPr lang="en-GB">
                          <a:latin typeface="Cambria Math" panose="02040503050406030204" pitchFamily="18" charset="0"/>
                          <a:ea typeface="Calibri" panose="020F0502020204030204" pitchFamily="34" charset="0"/>
                          <a:cs typeface="Times New Roman" panose="02020603050405020304" pitchFamily="18" charset="0"/>
                        </a:rPr>
                        <m:t>∈</m:t>
                      </m:r>
                      <m:sSup>
                        <m:sSupPr>
                          <m:ctrlPr>
                            <a:rPr lang="en-GB" i="1">
                              <a:latin typeface="Cambria Math" panose="02040503050406030204" pitchFamily="18" charset="0"/>
                              <a:ea typeface="Calibri" panose="020F0502020204030204" pitchFamily="34" charset="0"/>
                              <a:cs typeface="Times New Roman" panose="02020603050405020304" pitchFamily="18" charset="0"/>
                            </a:rPr>
                          </m:ctrlPr>
                        </m:sSupPr>
                        <m:e>
                          <m:r>
                            <a:rPr lang="en-GB">
                              <a:latin typeface="Cambria Math" panose="02040503050406030204" pitchFamily="18" charset="0"/>
                              <a:ea typeface="Calibri" panose="020F0502020204030204" pitchFamily="34" charset="0"/>
                              <a:cs typeface="Times New Roman" panose="02020603050405020304" pitchFamily="18" charset="0"/>
                            </a:rPr>
                            <m:t>ℂ</m:t>
                          </m:r>
                        </m:e>
                        <m:sup>
                          <m:r>
                            <a:rPr lang="en-GB" b="0" i="1" smtClean="0">
                              <a:latin typeface="Cambria Math" panose="02040503050406030204" pitchFamily="18" charset="0"/>
                              <a:ea typeface="Calibri" panose="020F0502020204030204" pitchFamily="34" charset="0"/>
                              <a:cs typeface="Times New Roman" panose="02020603050405020304" pitchFamily="18" charset="0"/>
                            </a:rPr>
                            <m:t>𝑀</m:t>
                          </m:r>
                        </m:sup>
                      </m:sSup>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received</m:t>
                      </m:r>
                      <m:r>
                        <a:rPr lang="en-GB">
                          <a:latin typeface="Cambria Math" panose="02040503050406030204" pitchFamily="18" charset="0"/>
                          <a:ea typeface="Calibri" panose="020F0502020204030204" pitchFamily="34" charset="0"/>
                          <a:cs typeface="Times New Roman" panose="02020603050405020304" pitchFamily="18" charset="0"/>
                        </a:rPr>
                        <m:t> </m:t>
                      </m:r>
                      <m:r>
                        <m:rPr>
                          <m:sty m:val="p"/>
                        </m:rPr>
                        <a:rPr lang="en-GB">
                          <a:latin typeface="Cambria Math" panose="02040503050406030204" pitchFamily="18" charset="0"/>
                          <a:ea typeface="Calibri" panose="020F0502020204030204" pitchFamily="34" charset="0"/>
                          <a:cs typeface="Times New Roman" panose="02020603050405020304" pitchFamily="18" charset="0"/>
                        </a:rPr>
                        <m:t>signal</m:t>
                      </m:r>
                    </m:oMath>
                  </m:oMathPara>
                </a14:m>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14:m>
                  <m:oMath xmlns:m="http://schemas.openxmlformats.org/officeDocument/2006/math">
                    <m:r>
                      <a:rPr lang="en-GB" b="1" i="0" smtClean="0">
                        <a:latin typeface="Cambria Math" panose="02040503050406030204" pitchFamily="18" charset="0"/>
                      </a:rPr>
                      <m:t>𝐇</m:t>
                    </m:r>
                    <m:r>
                      <a:rPr lang="en-GB" b="1" i="1">
                        <a:latin typeface="Cambria Math" panose="02040503050406030204" pitchFamily="18" charset="0"/>
                      </a:rPr>
                      <m:t>∈</m:t>
                    </m:r>
                    <m:sSup>
                      <m:sSupPr>
                        <m:ctrlPr>
                          <a:rPr lang="en-GB" b="1" i="1">
                            <a:latin typeface="Cambria Math" panose="02040503050406030204" pitchFamily="18" charset="0"/>
                          </a:rPr>
                        </m:ctrlPr>
                      </m:sSupPr>
                      <m:e>
                        <m:r>
                          <a:rPr lang="en-GB" b="1" i="1">
                            <a:latin typeface="Cambria Math" panose="02040503050406030204" pitchFamily="18" charset="0"/>
                            <a:ea typeface="Cambria Math" panose="02040503050406030204" pitchFamily="18" charset="0"/>
                          </a:rPr>
                          <m:t>ℂ</m:t>
                        </m:r>
                      </m:e>
                      <m:sup>
                        <m:r>
                          <a:rPr lang="en-GB" b="0" i="1" smtClean="0">
                            <a:latin typeface="Cambria Math" panose="02040503050406030204" pitchFamily="18" charset="0"/>
                          </a:rPr>
                          <m:t>𝑀</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𝑁</m:t>
                        </m:r>
                      </m:sup>
                    </m:sSup>
                    <m:r>
                      <a:rPr lang="en-GB" b="1" i="1" smtClean="0">
                        <a:latin typeface="Cambria Math" panose="02040503050406030204" pitchFamily="18" charset="0"/>
                      </a:rPr>
                      <m:t>,</m:t>
                    </m:r>
                  </m:oMath>
                </a14:m>
                <a:r>
                  <a:rPr lang="en-GB" dirty="0"/>
                  <a:t> </a:t>
                </a:r>
                <a14:m>
                  <m:oMath xmlns:m="http://schemas.openxmlformats.org/officeDocument/2006/math">
                    <m:r>
                      <m:rPr>
                        <m:sty m:val="p"/>
                      </m:rPr>
                      <a:rPr lang="en-GB">
                        <a:latin typeface="Cambria Math" panose="02040503050406030204" pitchFamily="18" charset="0"/>
                        <a:ea typeface="Calibri" panose="020F0502020204030204" pitchFamily="34" charset="0"/>
                        <a:cs typeface="Times New Roman" panose="02020603050405020304" pitchFamily="18" charset="0"/>
                      </a:rPr>
                      <m:t>channel</m:t>
                    </m:r>
                    <m:r>
                      <a:rPr lang="en-GB">
                        <a:latin typeface="Cambria Math" panose="02040503050406030204" pitchFamily="18" charset="0"/>
                        <a:ea typeface="Calibri" panose="020F0502020204030204" pitchFamily="34" charset="0"/>
                        <a:cs typeface="Times New Roman" panose="02020603050405020304" pitchFamily="18" charset="0"/>
                      </a:rPr>
                      <m:t> </m:t>
                    </m:r>
                    <m:r>
                      <m:rPr>
                        <m:sty m:val="p"/>
                      </m:rPr>
                      <a:rPr lang="en-GB">
                        <a:latin typeface="Cambria Math" panose="02040503050406030204" pitchFamily="18" charset="0"/>
                        <a:ea typeface="Calibri" panose="020F0502020204030204" pitchFamily="34" charset="0"/>
                        <a:cs typeface="Times New Roman" panose="02020603050405020304" pitchFamily="18" charset="0"/>
                      </a:rPr>
                      <m:t>matrix</m:t>
                    </m:r>
                  </m:oMath>
                </a14:m>
                <a:r>
                  <a:rPr lang="en-GB" dirty="0">
                    <a:ln w="0"/>
                    <a:effectLst>
                      <a:outerShdw blurRad="38100" dist="19050" dir="2700000" algn="tl" rotWithShape="0">
                        <a:schemeClr val="dk1">
                          <a:alpha val="40000"/>
                        </a:schemeClr>
                      </a:outerShdw>
                    </a:effectLst>
                  </a:rPr>
                  <a:t>. </a:t>
                </a:r>
                <a:r>
                  <a:rPr lang="en-GB" dirty="0">
                    <a:latin typeface="Calibri" panose="020F0502020204030204" pitchFamily="34" charset="0"/>
                    <a:ea typeface="Calibri" panose="020F0502020204030204" pitchFamily="34" charset="0"/>
                    <a:cs typeface="Times New Roman" panose="02020603050405020304" pitchFamily="18" charset="0"/>
                  </a:rPr>
                  <a:t>Different statistical properties based on the technology</a:t>
                </a:r>
              </a:p>
              <a:p>
                <a:pPr marL="0" indent="0">
                  <a:buNone/>
                </a:pPr>
                <a14:m>
                  <m:oMathPara xmlns:m="http://schemas.openxmlformats.org/officeDocument/2006/math">
                    <m:oMathParaPr>
                      <m:jc m:val="left"/>
                    </m:oMathParaPr>
                    <m:oMath xmlns:m="http://schemas.openxmlformats.org/officeDocument/2006/math">
                      <m:r>
                        <a:rPr lang="en-GB">
                          <a:latin typeface="Cambria Math" panose="02040503050406030204" pitchFamily="18" charset="0"/>
                          <a:ea typeface="Calibri" panose="020F0502020204030204" pitchFamily="34" charset="0"/>
                          <a:cs typeface="Times New Roman" panose="02020603050405020304" pitchFamily="18" charset="0"/>
                        </a:rPr>
                        <m:t>𝐱</m:t>
                      </m:r>
                      <m:r>
                        <a:rPr lang="en-GB">
                          <a:latin typeface="Cambria Math" panose="02040503050406030204" pitchFamily="18" charset="0"/>
                          <a:ea typeface="Calibri" panose="020F0502020204030204" pitchFamily="34" charset="0"/>
                          <a:cs typeface="Times New Roman" panose="02020603050405020304" pitchFamily="18" charset="0"/>
                        </a:rPr>
                        <m:t>∈</m:t>
                      </m:r>
                      <m:sSup>
                        <m:sSupPr>
                          <m:ctrlPr>
                            <a:rPr lang="en-GB" i="1">
                              <a:latin typeface="Cambria Math" panose="02040503050406030204" pitchFamily="18" charset="0"/>
                              <a:ea typeface="Calibri" panose="020F0502020204030204" pitchFamily="34" charset="0"/>
                              <a:cs typeface="Times New Roman" panose="02020603050405020304" pitchFamily="18" charset="0"/>
                            </a:rPr>
                          </m:ctrlPr>
                        </m:sSupPr>
                        <m:e>
                          <m:r>
                            <a:rPr lang="en-GB">
                              <a:latin typeface="Cambria Math" panose="02040503050406030204" pitchFamily="18" charset="0"/>
                              <a:ea typeface="Calibri" panose="020F0502020204030204" pitchFamily="34" charset="0"/>
                              <a:cs typeface="Times New Roman" panose="02020603050405020304" pitchFamily="18" charset="0"/>
                            </a:rPr>
                            <m:t>ℂ</m:t>
                          </m:r>
                        </m:e>
                        <m:sup>
                          <m:r>
                            <a:rPr lang="en-GB" b="0" i="1" smtClean="0">
                              <a:latin typeface="Cambria Math" panose="02040503050406030204" pitchFamily="18" charset="0"/>
                              <a:ea typeface="Calibri" panose="020F0502020204030204" pitchFamily="34" charset="0"/>
                              <a:cs typeface="Times New Roman" panose="02020603050405020304" pitchFamily="18" charset="0"/>
                            </a:rPr>
                            <m:t>𝑁</m:t>
                          </m:r>
                        </m:sup>
                      </m:sSup>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transmitted</m:t>
                      </m:r>
                      <m:r>
                        <a:rPr lang="en-GB">
                          <a:latin typeface="Cambria Math" panose="02040503050406030204" pitchFamily="18" charset="0"/>
                          <a:ea typeface="Calibri" panose="020F0502020204030204" pitchFamily="34" charset="0"/>
                          <a:cs typeface="Times New Roman" panose="02020603050405020304" pitchFamily="18" charset="0"/>
                        </a:rPr>
                        <m:t> </m:t>
                      </m:r>
                      <m:r>
                        <m:rPr>
                          <m:sty m:val="p"/>
                        </m:rPr>
                        <a:rPr lang="en-GB">
                          <a:latin typeface="Cambria Math" panose="02040503050406030204" pitchFamily="18" charset="0"/>
                          <a:ea typeface="Calibri" panose="020F0502020204030204" pitchFamily="34" charset="0"/>
                          <a:cs typeface="Times New Roman" panose="02020603050405020304" pitchFamily="18" charset="0"/>
                        </a:rPr>
                        <m:t>signal</m:t>
                      </m:r>
                    </m:oMath>
                  </m:oMathPara>
                </a14:m>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14:m>
                  <m:oMathPara xmlns:m="http://schemas.openxmlformats.org/officeDocument/2006/math">
                    <m:oMathParaPr>
                      <m:jc m:val="left"/>
                    </m:oMathParaPr>
                    <m:oMath xmlns:m="http://schemas.openxmlformats.org/officeDocument/2006/math">
                      <m:r>
                        <a:rPr lang="en-GB">
                          <a:latin typeface="Cambria Math" panose="02040503050406030204" pitchFamily="18" charset="0"/>
                          <a:ea typeface="Calibri" panose="020F0502020204030204" pitchFamily="34" charset="0"/>
                          <a:cs typeface="Times New Roman" panose="02020603050405020304" pitchFamily="18" charset="0"/>
                        </a:rPr>
                        <m:t>𝐧</m:t>
                      </m:r>
                      <m:r>
                        <a:rPr lang="en-GB">
                          <a:latin typeface="Cambria Math" panose="02040503050406030204" pitchFamily="18" charset="0"/>
                          <a:ea typeface="Calibri" panose="020F0502020204030204" pitchFamily="34" charset="0"/>
                          <a:cs typeface="Times New Roman" panose="02020603050405020304" pitchFamily="18" charset="0"/>
                        </a:rPr>
                        <m:t>∈</m:t>
                      </m:r>
                      <m:sSup>
                        <m:sSupPr>
                          <m:ctrlPr>
                            <a:rPr lang="en-GB" i="1">
                              <a:latin typeface="Cambria Math" panose="02040503050406030204" pitchFamily="18" charset="0"/>
                              <a:ea typeface="Calibri" panose="020F0502020204030204" pitchFamily="34" charset="0"/>
                              <a:cs typeface="Times New Roman" panose="02020603050405020304" pitchFamily="18" charset="0"/>
                            </a:rPr>
                          </m:ctrlPr>
                        </m:sSupPr>
                        <m:e>
                          <m:r>
                            <a:rPr lang="en-GB">
                              <a:latin typeface="Cambria Math" panose="02040503050406030204" pitchFamily="18" charset="0"/>
                              <a:ea typeface="Calibri" panose="020F0502020204030204" pitchFamily="34" charset="0"/>
                              <a:cs typeface="Times New Roman" panose="02020603050405020304" pitchFamily="18" charset="0"/>
                            </a:rPr>
                            <m:t>ℂ</m:t>
                          </m:r>
                        </m:e>
                        <m:sup>
                          <m:r>
                            <a:rPr lang="en-GB">
                              <a:latin typeface="Cambria Math" panose="02040503050406030204" pitchFamily="18" charset="0"/>
                              <a:ea typeface="Calibri" panose="020F0502020204030204" pitchFamily="34" charset="0"/>
                              <a:cs typeface="Times New Roman" panose="02020603050405020304" pitchFamily="18" charset="0"/>
                            </a:rPr>
                            <m:t>𝑁</m:t>
                          </m:r>
                        </m:sup>
                      </m:sSup>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noise</m:t>
                      </m:r>
                    </m:oMath>
                  </m:oMathPara>
                </a14:m>
                <a:endParaRPr lang="en-GB"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75C1D3A5-5766-4986-B91B-3957EDF435B7}"/>
                  </a:ext>
                </a:extLst>
              </p:cNvPr>
              <p:cNvSpPr>
                <a:spLocks noGrp="1" noRot="1" noChangeAspect="1" noMove="1" noResize="1" noEditPoints="1" noAdjustHandles="1" noChangeArrowheads="1" noChangeShapeType="1" noTextEdit="1"/>
              </p:cNvSpPr>
              <p:nvPr>
                <p:ph idx="1"/>
              </p:nvPr>
            </p:nvSpPr>
            <p:spPr>
              <a:xfrm>
                <a:off x="688306" y="935833"/>
                <a:ext cx="11010900" cy="2100876"/>
              </a:xfrm>
              <a:blipFill>
                <a:blip r:embed="rId3"/>
                <a:stretch>
                  <a:fillRect l="-22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3F9FCED-8B3F-4E30-9CDA-8A7F9FE59504}"/>
              </a:ext>
            </a:extLst>
          </p:cNvPr>
          <p:cNvSpPr>
            <a:spLocks noGrp="1"/>
          </p:cNvSpPr>
          <p:nvPr>
            <p:ph type="sldNum" sz="quarter" idx="12"/>
          </p:nvPr>
        </p:nvSpPr>
        <p:spPr>
          <a:xfrm>
            <a:off x="8635092" y="64086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DD3AB-BB01-451D-9459-2611D7B1F606}" type="slidenum">
              <a:rPr kumimoji="0" lang="en-SE"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E" sz="1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Graphic 8" descr="Smart Phone">
            <a:extLst>
              <a:ext uri="{FF2B5EF4-FFF2-40B4-BE49-F238E27FC236}">
                <a16:creationId xmlns:a16="http://schemas.microsoft.com/office/drawing/2014/main" id="{375D26E8-DBB1-44B3-9687-621917DFD4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5471" y="3933382"/>
            <a:ext cx="914400" cy="914400"/>
          </a:xfrm>
          <a:prstGeom prst="rect">
            <a:avLst/>
          </a:prstGeom>
        </p:spPr>
      </p:pic>
      <p:pic>
        <p:nvPicPr>
          <p:cNvPr id="11" name="Graphic 10" descr="Cell Tower">
            <a:extLst>
              <a:ext uri="{FF2B5EF4-FFF2-40B4-BE49-F238E27FC236}">
                <a16:creationId xmlns:a16="http://schemas.microsoft.com/office/drawing/2014/main" id="{1BE56446-200E-4FF2-819F-A6D8D9099D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790" y="3933382"/>
            <a:ext cx="914400" cy="914400"/>
          </a:xfrm>
          <a:prstGeom prst="rect">
            <a:avLst/>
          </a:prstGeom>
        </p:spPr>
      </p:pic>
      <p:grpSp>
        <p:nvGrpSpPr>
          <p:cNvPr id="20" name="Group 19">
            <a:extLst>
              <a:ext uri="{FF2B5EF4-FFF2-40B4-BE49-F238E27FC236}">
                <a16:creationId xmlns:a16="http://schemas.microsoft.com/office/drawing/2014/main" id="{A084FB36-6B27-4B0A-8FDE-A2803F381AA4}"/>
              </a:ext>
            </a:extLst>
          </p:cNvPr>
          <p:cNvGrpSpPr/>
          <p:nvPr/>
        </p:nvGrpSpPr>
        <p:grpSpPr>
          <a:xfrm>
            <a:off x="1220923" y="3356130"/>
            <a:ext cx="520541" cy="577254"/>
            <a:chOff x="3059248" y="4481072"/>
            <a:chExt cx="520541" cy="577254"/>
          </a:xfrm>
        </p:grpSpPr>
        <p:cxnSp>
          <p:nvCxnSpPr>
            <p:cNvPr id="13" name="Straight Connector 12">
              <a:extLst>
                <a:ext uri="{FF2B5EF4-FFF2-40B4-BE49-F238E27FC236}">
                  <a16:creationId xmlns:a16="http://schemas.microsoft.com/office/drawing/2014/main" id="{E105C881-F15B-41DF-B2AB-62E6D624615A}"/>
                </a:ext>
              </a:extLst>
            </p:cNvPr>
            <p:cNvCxnSpPr/>
            <p:nvPr/>
          </p:nvCxnSpPr>
          <p:spPr>
            <a:xfrm>
              <a:off x="3059248" y="5053561"/>
              <a:ext cx="44747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D792DD-7B8A-470F-ACC8-7920CE13BBB2}"/>
                </a:ext>
              </a:extLst>
            </p:cNvPr>
            <p:cNvCxnSpPr>
              <a:cxnSpLocks/>
              <a:endCxn id="18" idx="0"/>
            </p:cNvCxnSpPr>
            <p:nvPr/>
          </p:nvCxnSpPr>
          <p:spPr>
            <a:xfrm flipH="1" flipV="1">
              <a:off x="3500370" y="4714536"/>
              <a:ext cx="1588" cy="34379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AA64F84F-8406-4E45-B9CA-81416664A486}"/>
                </a:ext>
              </a:extLst>
            </p:cNvPr>
            <p:cNvSpPr/>
            <p:nvPr/>
          </p:nvSpPr>
          <p:spPr>
            <a:xfrm rot="10800000">
              <a:off x="3420951" y="4481072"/>
              <a:ext cx="158838" cy="2334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4C45F3AE-B2F6-4008-8B88-A56E4BD3B336}"/>
              </a:ext>
            </a:extLst>
          </p:cNvPr>
          <p:cNvGrpSpPr/>
          <p:nvPr/>
        </p:nvGrpSpPr>
        <p:grpSpPr>
          <a:xfrm>
            <a:off x="1220923" y="4119121"/>
            <a:ext cx="520541" cy="577254"/>
            <a:chOff x="3059248" y="4481072"/>
            <a:chExt cx="520541" cy="577254"/>
          </a:xfrm>
        </p:grpSpPr>
        <p:cxnSp>
          <p:nvCxnSpPr>
            <p:cNvPr id="22" name="Straight Connector 21">
              <a:extLst>
                <a:ext uri="{FF2B5EF4-FFF2-40B4-BE49-F238E27FC236}">
                  <a16:creationId xmlns:a16="http://schemas.microsoft.com/office/drawing/2014/main" id="{DD2DAFA8-6029-4E2C-A508-79D5540FAB9C}"/>
                </a:ext>
              </a:extLst>
            </p:cNvPr>
            <p:cNvCxnSpPr/>
            <p:nvPr/>
          </p:nvCxnSpPr>
          <p:spPr>
            <a:xfrm>
              <a:off x="3059248" y="5053561"/>
              <a:ext cx="44747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680F0C-9F9B-45A9-8D53-82DB27CE3D2E}"/>
                </a:ext>
              </a:extLst>
            </p:cNvPr>
            <p:cNvCxnSpPr>
              <a:cxnSpLocks/>
              <a:endCxn id="24" idx="0"/>
            </p:cNvCxnSpPr>
            <p:nvPr/>
          </p:nvCxnSpPr>
          <p:spPr>
            <a:xfrm flipH="1" flipV="1">
              <a:off x="3500370" y="4714536"/>
              <a:ext cx="1588" cy="34379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FB60EE3E-40AF-42DD-B512-5AD9C59D7950}"/>
                </a:ext>
              </a:extLst>
            </p:cNvPr>
            <p:cNvSpPr/>
            <p:nvPr/>
          </p:nvSpPr>
          <p:spPr>
            <a:xfrm rot="10800000">
              <a:off x="3420951" y="4481072"/>
              <a:ext cx="158838" cy="2334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657E701A-D209-4B6F-B71C-EC5F3DB66D04}"/>
              </a:ext>
            </a:extLst>
          </p:cNvPr>
          <p:cNvGrpSpPr/>
          <p:nvPr/>
        </p:nvGrpSpPr>
        <p:grpSpPr>
          <a:xfrm>
            <a:off x="1220923" y="4886877"/>
            <a:ext cx="520541" cy="577254"/>
            <a:chOff x="3059248" y="4481072"/>
            <a:chExt cx="520541" cy="577254"/>
          </a:xfrm>
        </p:grpSpPr>
        <p:cxnSp>
          <p:nvCxnSpPr>
            <p:cNvPr id="26" name="Straight Connector 25">
              <a:extLst>
                <a:ext uri="{FF2B5EF4-FFF2-40B4-BE49-F238E27FC236}">
                  <a16:creationId xmlns:a16="http://schemas.microsoft.com/office/drawing/2014/main" id="{2B3DD0BF-1835-45ED-9179-84E34E4E370A}"/>
                </a:ext>
              </a:extLst>
            </p:cNvPr>
            <p:cNvCxnSpPr/>
            <p:nvPr/>
          </p:nvCxnSpPr>
          <p:spPr>
            <a:xfrm>
              <a:off x="3059248" y="5053561"/>
              <a:ext cx="44747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2E13D-F379-4EBE-9CCD-C792F35D1F9E}"/>
                </a:ext>
              </a:extLst>
            </p:cNvPr>
            <p:cNvCxnSpPr>
              <a:cxnSpLocks/>
              <a:endCxn id="28" idx="0"/>
            </p:cNvCxnSpPr>
            <p:nvPr/>
          </p:nvCxnSpPr>
          <p:spPr>
            <a:xfrm flipH="1" flipV="1">
              <a:off x="3500370" y="4714536"/>
              <a:ext cx="1588" cy="34379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899C89DB-F1D9-48BB-B5E9-01541BBCFAFD}"/>
                </a:ext>
              </a:extLst>
            </p:cNvPr>
            <p:cNvSpPr/>
            <p:nvPr/>
          </p:nvSpPr>
          <p:spPr>
            <a:xfrm rot="10800000">
              <a:off x="3420951" y="4481072"/>
              <a:ext cx="158838" cy="2334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2065AB87-85D7-43FB-96FA-560D85B0D623}"/>
              </a:ext>
            </a:extLst>
          </p:cNvPr>
          <p:cNvGrpSpPr/>
          <p:nvPr/>
        </p:nvGrpSpPr>
        <p:grpSpPr>
          <a:xfrm>
            <a:off x="4098633" y="3479356"/>
            <a:ext cx="520744" cy="577254"/>
            <a:chOff x="5622152" y="5188900"/>
            <a:chExt cx="520744" cy="577254"/>
          </a:xfrm>
        </p:grpSpPr>
        <p:cxnSp>
          <p:nvCxnSpPr>
            <p:cNvPr id="34" name="Straight Connector 33">
              <a:extLst>
                <a:ext uri="{FF2B5EF4-FFF2-40B4-BE49-F238E27FC236}">
                  <a16:creationId xmlns:a16="http://schemas.microsoft.com/office/drawing/2014/main" id="{CDE3BC6C-FE58-4AE5-B1D1-C26C4B516055}"/>
                </a:ext>
              </a:extLst>
            </p:cNvPr>
            <p:cNvCxnSpPr/>
            <p:nvPr/>
          </p:nvCxnSpPr>
          <p:spPr>
            <a:xfrm>
              <a:off x="5695424" y="5761389"/>
              <a:ext cx="44747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75C680-1251-4302-B700-DF926CD990ED}"/>
                </a:ext>
              </a:extLst>
            </p:cNvPr>
            <p:cNvCxnSpPr>
              <a:cxnSpLocks/>
              <a:endCxn id="36" idx="0"/>
            </p:cNvCxnSpPr>
            <p:nvPr/>
          </p:nvCxnSpPr>
          <p:spPr>
            <a:xfrm flipH="1" flipV="1">
              <a:off x="5701571" y="5422364"/>
              <a:ext cx="1588" cy="34379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8555DFF6-CD3A-463B-A0F5-DFC598D336D3}"/>
                </a:ext>
              </a:extLst>
            </p:cNvPr>
            <p:cNvSpPr/>
            <p:nvPr/>
          </p:nvSpPr>
          <p:spPr>
            <a:xfrm rot="10800000">
              <a:off x="5622152" y="5188900"/>
              <a:ext cx="158838" cy="2334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6C675CC6-C26C-48FA-9DB0-E279B3E90A9D}"/>
              </a:ext>
            </a:extLst>
          </p:cNvPr>
          <p:cNvGrpSpPr/>
          <p:nvPr/>
        </p:nvGrpSpPr>
        <p:grpSpPr>
          <a:xfrm>
            <a:off x="4103047" y="4247135"/>
            <a:ext cx="520744" cy="577254"/>
            <a:chOff x="5671361" y="5972724"/>
            <a:chExt cx="520744" cy="577254"/>
          </a:xfrm>
        </p:grpSpPr>
        <p:cxnSp>
          <p:nvCxnSpPr>
            <p:cNvPr id="41" name="Straight Connector 40">
              <a:extLst>
                <a:ext uri="{FF2B5EF4-FFF2-40B4-BE49-F238E27FC236}">
                  <a16:creationId xmlns:a16="http://schemas.microsoft.com/office/drawing/2014/main" id="{A7F8730B-BFF9-458D-B6BE-DC49C3DC8130}"/>
                </a:ext>
              </a:extLst>
            </p:cNvPr>
            <p:cNvCxnSpPr/>
            <p:nvPr/>
          </p:nvCxnSpPr>
          <p:spPr>
            <a:xfrm>
              <a:off x="5744633" y="6545213"/>
              <a:ext cx="44747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5FF9CA7-7C3D-413A-9EAE-7831FAE79766}"/>
                </a:ext>
              </a:extLst>
            </p:cNvPr>
            <p:cNvCxnSpPr>
              <a:cxnSpLocks/>
              <a:endCxn id="43" idx="0"/>
            </p:cNvCxnSpPr>
            <p:nvPr/>
          </p:nvCxnSpPr>
          <p:spPr>
            <a:xfrm flipH="1" flipV="1">
              <a:off x="5750780" y="6206188"/>
              <a:ext cx="1588" cy="34379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AFEE25C4-B724-4769-9F26-E2A86C4F7FEA}"/>
                </a:ext>
              </a:extLst>
            </p:cNvPr>
            <p:cNvSpPr/>
            <p:nvPr/>
          </p:nvSpPr>
          <p:spPr>
            <a:xfrm rot="10800000">
              <a:off x="5671361" y="5972724"/>
              <a:ext cx="158838" cy="2334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7" name="Straight Arrow Connector 46">
            <a:extLst>
              <a:ext uri="{FF2B5EF4-FFF2-40B4-BE49-F238E27FC236}">
                <a16:creationId xmlns:a16="http://schemas.microsoft.com/office/drawing/2014/main" id="{1F1EFAB0-4AE3-4B66-8256-4D1571CCAAAD}"/>
              </a:ext>
            </a:extLst>
          </p:cNvPr>
          <p:cNvCxnSpPr>
            <a:stCxn id="18" idx="1"/>
            <a:endCxn id="36" idx="5"/>
          </p:cNvCxnSpPr>
          <p:nvPr/>
        </p:nvCxnSpPr>
        <p:spPr>
          <a:xfrm>
            <a:off x="1701754" y="3472862"/>
            <a:ext cx="2436588" cy="1232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0F96C1D-6C84-4FD8-B72F-A642439A0C0B}"/>
              </a:ext>
            </a:extLst>
          </p:cNvPr>
          <p:cNvCxnSpPr>
            <a:cxnSpLocks/>
            <a:stCxn id="18" idx="1"/>
            <a:endCxn id="43" idx="5"/>
          </p:cNvCxnSpPr>
          <p:nvPr/>
        </p:nvCxnSpPr>
        <p:spPr>
          <a:xfrm>
            <a:off x="1701754" y="3472862"/>
            <a:ext cx="2441002" cy="8910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F66C40-BB59-455E-9FC7-B8A48042D62B}"/>
              </a:ext>
            </a:extLst>
          </p:cNvPr>
          <p:cNvCxnSpPr>
            <a:cxnSpLocks/>
            <a:stCxn id="24" idx="1"/>
            <a:endCxn id="36" idx="5"/>
          </p:cNvCxnSpPr>
          <p:nvPr/>
        </p:nvCxnSpPr>
        <p:spPr>
          <a:xfrm flipV="1">
            <a:off x="1701754" y="3596088"/>
            <a:ext cx="2436588" cy="6397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1CE48BA-B867-438E-A700-18B3F4D6C9D4}"/>
              </a:ext>
            </a:extLst>
          </p:cNvPr>
          <p:cNvCxnSpPr>
            <a:cxnSpLocks/>
            <a:stCxn id="28" idx="1"/>
            <a:endCxn id="43" idx="5"/>
          </p:cNvCxnSpPr>
          <p:nvPr/>
        </p:nvCxnSpPr>
        <p:spPr>
          <a:xfrm flipV="1">
            <a:off x="1701754" y="4363867"/>
            <a:ext cx="2441002" cy="6397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9DA56A-F579-4253-A659-2AE561CCEA72}"/>
              </a:ext>
            </a:extLst>
          </p:cNvPr>
          <p:cNvCxnSpPr>
            <a:cxnSpLocks/>
            <a:stCxn id="24" idx="1"/>
            <a:endCxn id="43" idx="5"/>
          </p:cNvCxnSpPr>
          <p:nvPr/>
        </p:nvCxnSpPr>
        <p:spPr>
          <a:xfrm>
            <a:off x="1701754" y="4235853"/>
            <a:ext cx="2441002" cy="1280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9AD2059-5832-4979-98EA-585F165A6BCF}"/>
              </a:ext>
            </a:extLst>
          </p:cNvPr>
          <p:cNvCxnSpPr>
            <a:cxnSpLocks/>
            <a:stCxn id="28" idx="1"/>
            <a:endCxn id="36" idx="5"/>
          </p:cNvCxnSpPr>
          <p:nvPr/>
        </p:nvCxnSpPr>
        <p:spPr>
          <a:xfrm flipV="1">
            <a:off x="1701754" y="3596088"/>
            <a:ext cx="2436588" cy="14075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91385BB5-2D72-4BE0-A4D3-D13A94538CF2}"/>
                  </a:ext>
                </a:extLst>
              </p:cNvPr>
              <p:cNvSpPr txBox="1"/>
              <p:nvPr/>
            </p:nvSpPr>
            <p:spPr>
              <a:xfrm>
                <a:off x="1786496" y="3145867"/>
                <a:ext cx="5656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S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m:t>
                          </m:r>
                        </m:sub>
                      </m:sSub>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3" name="TextBox 62">
                <a:extLst>
                  <a:ext uri="{FF2B5EF4-FFF2-40B4-BE49-F238E27FC236}">
                    <a16:creationId xmlns:a16="http://schemas.microsoft.com/office/drawing/2014/main" id="{91385BB5-2D72-4BE0-A4D3-D13A94538CF2}"/>
                  </a:ext>
                </a:extLst>
              </p:cNvPr>
              <p:cNvSpPr txBox="1">
                <a:spLocks noRot="1" noChangeAspect="1" noMove="1" noResize="1" noEditPoints="1" noAdjustHandles="1" noChangeArrowheads="1" noChangeShapeType="1" noTextEdit="1"/>
              </p:cNvSpPr>
              <p:nvPr/>
            </p:nvSpPr>
            <p:spPr>
              <a:xfrm>
                <a:off x="1786496" y="3145867"/>
                <a:ext cx="56560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C137E3AD-3222-42B0-9D44-CB76B85D75A2}"/>
                  </a:ext>
                </a:extLst>
              </p:cNvPr>
              <p:cNvSpPr txBox="1"/>
              <p:nvPr/>
            </p:nvSpPr>
            <p:spPr>
              <a:xfrm>
                <a:off x="1775956" y="3534475"/>
                <a:ext cx="570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S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m:t>
                          </m:r>
                        </m:sub>
                      </m:sSub>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4" name="TextBox 63">
                <a:extLst>
                  <a:ext uri="{FF2B5EF4-FFF2-40B4-BE49-F238E27FC236}">
                    <a16:creationId xmlns:a16="http://schemas.microsoft.com/office/drawing/2014/main" id="{C137E3AD-3222-42B0-9D44-CB76B85D75A2}"/>
                  </a:ext>
                </a:extLst>
              </p:cNvPr>
              <p:cNvSpPr txBox="1">
                <a:spLocks noRot="1" noChangeAspect="1" noMove="1" noResize="1" noEditPoints="1" noAdjustHandles="1" noChangeArrowheads="1" noChangeShapeType="1" noTextEdit="1"/>
              </p:cNvSpPr>
              <p:nvPr/>
            </p:nvSpPr>
            <p:spPr>
              <a:xfrm>
                <a:off x="1775956" y="3534475"/>
                <a:ext cx="57092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B62BE27-6429-4CFD-A10E-76534C9F9DB7}"/>
                  </a:ext>
                </a:extLst>
              </p:cNvPr>
              <p:cNvSpPr txBox="1"/>
              <p:nvPr/>
            </p:nvSpPr>
            <p:spPr>
              <a:xfrm>
                <a:off x="1779585" y="3788285"/>
                <a:ext cx="565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S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ub>
                      </m:sSub>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5" name="TextBox 64">
                <a:extLst>
                  <a:ext uri="{FF2B5EF4-FFF2-40B4-BE49-F238E27FC236}">
                    <a16:creationId xmlns:a16="http://schemas.microsoft.com/office/drawing/2014/main" id="{9B62BE27-6429-4CFD-A10E-76534C9F9DB7}"/>
                  </a:ext>
                </a:extLst>
              </p:cNvPr>
              <p:cNvSpPr txBox="1">
                <a:spLocks noRot="1" noChangeAspect="1" noMove="1" noResize="1" noEditPoints="1" noAdjustHandles="1" noChangeArrowheads="1" noChangeShapeType="1" noTextEdit="1"/>
              </p:cNvSpPr>
              <p:nvPr/>
            </p:nvSpPr>
            <p:spPr>
              <a:xfrm>
                <a:off x="1779585" y="3788285"/>
                <a:ext cx="565603"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095F2B6-1A10-47F2-92BB-AA1FC162FE33}"/>
                  </a:ext>
                </a:extLst>
              </p:cNvPr>
              <p:cNvSpPr txBox="1"/>
              <p:nvPr/>
            </p:nvSpPr>
            <p:spPr>
              <a:xfrm>
                <a:off x="1781174" y="4164111"/>
                <a:ext cx="570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S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m:t>
                          </m:r>
                        </m:sub>
                      </m:sSub>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a:extLst>
                  <a:ext uri="{FF2B5EF4-FFF2-40B4-BE49-F238E27FC236}">
                    <a16:creationId xmlns:a16="http://schemas.microsoft.com/office/drawing/2014/main" id="{B095F2B6-1A10-47F2-92BB-AA1FC162FE33}"/>
                  </a:ext>
                </a:extLst>
              </p:cNvPr>
              <p:cNvSpPr txBox="1">
                <a:spLocks noRot="1" noChangeAspect="1" noMove="1" noResize="1" noEditPoints="1" noAdjustHandles="1" noChangeArrowheads="1" noChangeShapeType="1" noTextEdit="1"/>
              </p:cNvSpPr>
              <p:nvPr/>
            </p:nvSpPr>
            <p:spPr>
              <a:xfrm>
                <a:off x="1781174" y="4164111"/>
                <a:ext cx="570926"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D406D58-2C1B-46F6-8E8F-5CB745C50990}"/>
                  </a:ext>
                </a:extLst>
              </p:cNvPr>
              <p:cNvSpPr txBox="1"/>
              <p:nvPr/>
            </p:nvSpPr>
            <p:spPr>
              <a:xfrm>
                <a:off x="1740327" y="4469317"/>
                <a:ext cx="565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S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13</m:t>
                          </m:r>
                        </m:sub>
                      </m:sSub>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7" name="TextBox 66">
                <a:extLst>
                  <a:ext uri="{FF2B5EF4-FFF2-40B4-BE49-F238E27FC236}">
                    <a16:creationId xmlns:a16="http://schemas.microsoft.com/office/drawing/2014/main" id="{CD406D58-2C1B-46F6-8E8F-5CB745C50990}"/>
                  </a:ext>
                </a:extLst>
              </p:cNvPr>
              <p:cNvSpPr txBox="1">
                <a:spLocks noRot="1" noChangeAspect="1" noMove="1" noResize="1" noEditPoints="1" noAdjustHandles="1" noChangeArrowheads="1" noChangeShapeType="1" noTextEdit="1"/>
              </p:cNvSpPr>
              <p:nvPr/>
            </p:nvSpPr>
            <p:spPr>
              <a:xfrm>
                <a:off x="1740327" y="4469317"/>
                <a:ext cx="565603"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710BB79-461B-4C42-B995-9ED376DD93E9}"/>
                  </a:ext>
                </a:extLst>
              </p:cNvPr>
              <p:cNvSpPr txBox="1"/>
              <p:nvPr/>
            </p:nvSpPr>
            <p:spPr>
              <a:xfrm>
                <a:off x="1729347" y="4850209"/>
                <a:ext cx="570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S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23</m:t>
                          </m:r>
                        </m:sub>
                      </m:sSub>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9" name="TextBox 68">
                <a:extLst>
                  <a:ext uri="{FF2B5EF4-FFF2-40B4-BE49-F238E27FC236}">
                    <a16:creationId xmlns:a16="http://schemas.microsoft.com/office/drawing/2014/main" id="{B710BB79-461B-4C42-B995-9ED376DD93E9}"/>
                  </a:ext>
                </a:extLst>
              </p:cNvPr>
              <p:cNvSpPr txBox="1">
                <a:spLocks noRot="1" noChangeAspect="1" noMove="1" noResize="1" noEditPoints="1" noAdjustHandles="1" noChangeArrowheads="1" noChangeShapeType="1" noTextEdit="1"/>
              </p:cNvSpPr>
              <p:nvPr/>
            </p:nvSpPr>
            <p:spPr>
              <a:xfrm>
                <a:off x="1729347" y="4850209"/>
                <a:ext cx="570926"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354D18F1-1D1F-42ED-981E-405982463763}"/>
                  </a:ext>
                </a:extLst>
              </p:cNvPr>
              <p:cNvSpPr txBox="1"/>
              <p:nvPr/>
            </p:nvSpPr>
            <p:spPr>
              <a:xfrm>
                <a:off x="1657283" y="5133678"/>
                <a:ext cx="2432654" cy="6361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𝐇</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sSub>
                                  <m:sSubPr>
                                    <m:ctrlPr>
                                      <a:rPr kumimoji="0" lang="en-SE"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11</m:t>
                                    </m:r>
                                  </m:sub>
                                </m:sSub>
                              </m:e>
                              <m:e>
                                <m:sSub>
                                  <m:sSubPr>
                                    <m:ctrlPr>
                                      <a:rPr kumimoji="0" lang="en-SE"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e>
                                <m:sSub>
                                  <m:sSubPr>
                                    <m:ctrlPr>
                                      <a:rPr kumimoji="0" lang="en-SE"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e>
                            </m:mr>
                            <m:mr>
                              <m:e>
                                <m:sSub>
                                  <m:sSubPr>
                                    <m:ctrlPr>
                                      <a:rPr kumimoji="0" lang="en-SE"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e>
                              <m:e>
                                <m:sSub>
                                  <m:sSubPr>
                                    <m:ctrlPr>
                                      <a:rPr kumimoji="0" lang="en-SE"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22</m:t>
                                    </m:r>
                                  </m:sub>
                                </m:sSub>
                              </m:e>
                              <m:e>
                                <m:sSub>
                                  <m:sSubPr>
                                    <m:ctrlPr>
                                      <a:rPr kumimoji="0" lang="en-SE"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h</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23</m:t>
                                    </m:r>
                                  </m:sub>
                                </m:sSub>
                              </m:e>
                            </m:mr>
                          </m:m>
                        </m:e>
                      </m:d>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0" name="TextBox 69">
                <a:extLst>
                  <a:ext uri="{FF2B5EF4-FFF2-40B4-BE49-F238E27FC236}">
                    <a16:creationId xmlns:a16="http://schemas.microsoft.com/office/drawing/2014/main" id="{354D18F1-1D1F-42ED-981E-405982463763}"/>
                  </a:ext>
                </a:extLst>
              </p:cNvPr>
              <p:cNvSpPr txBox="1">
                <a:spLocks noRot="1" noChangeAspect="1" noMove="1" noResize="1" noEditPoints="1" noAdjustHandles="1" noChangeArrowheads="1" noChangeShapeType="1" noTextEdit="1"/>
              </p:cNvSpPr>
              <p:nvPr/>
            </p:nvSpPr>
            <p:spPr>
              <a:xfrm>
                <a:off x="1657283" y="5133678"/>
                <a:ext cx="2432654" cy="63613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10DF721-B8A7-4536-B1E4-95274C9EE3D7}"/>
                  </a:ext>
                </a:extLst>
              </p:cNvPr>
              <p:cNvSpPr txBox="1"/>
              <p:nvPr/>
            </p:nvSpPr>
            <p:spPr>
              <a:xfrm>
                <a:off x="6188857" y="2417477"/>
                <a:ext cx="5382692" cy="18774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𝐱</m:t>
                      </m:r>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𝐔𝐬</m:t>
                      </m:r>
                    </m:oMath>
                  </m:oMathPara>
                </a14:m>
                <a:endParaRPr kumimoji="0" lang="en-GB" sz="18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𝐬</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ℂ</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up>
                    </m:sSup>
                  </m:oMath>
                </a14:m>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000" dirty="0">
                    <a:latin typeface="Calibri" panose="020F0502020204030204" pitchFamily="34" charset="0"/>
                    <a:ea typeface="Calibri" panose="020F0502020204030204" pitchFamily="34" charset="0"/>
                    <a:cs typeface="Times New Roman" panose="02020603050405020304" pitchFamily="18" charset="0"/>
                  </a:rPr>
                  <a:t>(Transmitted symbols)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1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𝐔</m:t>
                    </m:r>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ℂ</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sup>
                    </m:sSup>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000" dirty="0">
                    <a:latin typeface="Calibri" panose="020F0502020204030204" pitchFamily="34" charset="0"/>
                    <a:ea typeface="Calibri" panose="020F0502020204030204" pitchFamily="34" charset="0"/>
                    <a:cs typeface="Times New Roman" panose="02020603050405020304" pitchFamily="18" charset="0"/>
                  </a:rPr>
                  <a:t>(Transmit beamforming matrix)</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GB" sz="1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𝐔</m:t>
                      </m:r>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sSub>
                                  <m:sSubPr>
                                    <m:ctrlP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𝐮</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e>
                                <m:r>
                                  <a:rPr kumimoji="0" lang="en-GB" sz="1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e>
                                <m:sSub>
                                  <m:sSubPr>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𝐮</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ub>
                                </m:sSub>
                              </m:e>
                            </m:mr>
                          </m:m>
                        </m:e>
                      </m:d>
                    </m:oMath>
                  </m:oMathPara>
                </a14:m>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14:m>
                  <m:oMath xmlns:m="http://schemas.openxmlformats.org/officeDocument/2006/math">
                    <m:sSub>
                      <m:sSubPr>
                        <m:ctrlPr>
                          <a:rPr kumimoji="0" lang="en-GB"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1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𝐮</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000" dirty="0">
                    <a:latin typeface="Calibri" panose="020F0502020204030204" pitchFamily="34" charset="0"/>
                    <a:ea typeface="Calibri" panose="020F0502020204030204" pitchFamily="34" charset="0"/>
                    <a:cs typeface="Times New Roman" panose="02020603050405020304" pitchFamily="18" charset="0"/>
                  </a:rPr>
                  <a:t>Transmit beamforming vector for the stream </a:t>
                </a:r>
                <a:r>
                  <a:rPr lang="en-GB" sz="2000" i="1" dirty="0" err="1">
                    <a:latin typeface="Calibri" panose="020F0502020204030204" pitchFamily="34" charset="0"/>
                    <a:ea typeface="Calibri" panose="020F0502020204030204" pitchFamily="34" charset="0"/>
                    <a:cs typeface="Times New Roman" panose="02020603050405020304" pitchFamily="18" charset="0"/>
                  </a:rPr>
                  <a:t>i</a:t>
                </a:r>
                <a:r>
                  <a:rPr lang="en-GB" sz="2000" dirty="0">
                    <a:latin typeface="Calibri" panose="020F0502020204030204" pitchFamily="34" charset="0"/>
                    <a:ea typeface="Calibri" panose="020F0502020204030204" pitchFamily="34" charset="0"/>
                    <a:cs typeface="Times New Roman" panose="02020603050405020304" pitchFamily="18" charset="0"/>
                  </a:rPr>
                  <a:t> </a:t>
                </a:r>
              </a:p>
              <a:p>
                <a:r>
                  <a:rPr lang="en-GB" sz="2000" dirty="0">
                    <a:latin typeface="Calibri" panose="020F0502020204030204" pitchFamily="34" charset="0"/>
                    <a:ea typeface="Calibri" panose="020F0502020204030204" pitchFamily="34" charset="0"/>
                    <a:cs typeface="Times New Roman" panose="02020603050405020304" pitchFamily="18" charset="0"/>
                  </a:rPr>
                  <a:t>      to be transmitted from </a:t>
                </a:r>
                <a:r>
                  <a:rPr lang="en-GB" sz="2000" i="1" dirty="0">
                    <a:latin typeface="Calibri" panose="020F0502020204030204" pitchFamily="34" charset="0"/>
                    <a:ea typeface="Calibri" panose="020F0502020204030204" pitchFamily="34" charset="0"/>
                    <a:cs typeface="Times New Roman" panose="02020603050405020304" pitchFamily="18" charset="0"/>
                  </a:rPr>
                  <a:t>N</a:t>
                </a:r>
                <a:r>
                  <a:rPr lang="en-GB" sz="2000" dirty="0">
                    <a:latin typeface="Calibri" panose="020F0502020204030204" pitchFamily="34" charset="0"/>
                    <a:ea typeface="Calibri" panose="020F0502020204030204" pitchFamily="34" charset="0"/>
                    <a:cs typeface="Times New Roman" panose="02020603050405020304" pitchFamily="18" charset="0"/>
                  </a:rPr>
                  <a:t> antennas</a:t>
                </a:r>
                <a:endParaRPr lang="en-SE" sz="2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1" name="TextBox 70">
                <a:extLst>
                  <a:ext uri="{FF2B5EF4-FFF2-40B4-BE49-F238E27FC236}">
                    <a16:creationId xmlns:a16="http://schemas.microsoft.com/office/drawing/2014/main" id="{810DF721-B8A7-4536-B1E4-95274C9EE3D7}"/>
                  </a:ext>
                </a:extLst>
              </p:cNvPr>
              <p:cNvSpPr txBox="1">
                <a:spLocks noRot="1" noChangeAspect="1" noMove="1" noResize="1" noEditPoints="1" noAdjustHandles="1" noChangeArrowheads="1" noChangeShapeType="1" noTextEdit="1"/>
              </p:cNvSpPr>
              <p:nvPr/>
            </p:nvSpPr>
            <p:spPr>
              <a:xfrm>
                <a:off x="6188857" y="2417477"/>
                <a:ext cx="5382692" cy="1877437"/>
              </a:xfrm>
              <a:prstGeom prst="rect">
                <a:avLst/>
              </a:prstGeom>
              <a:blipFill>
                <a:blip r:embed="rId15"/>
                <a:stretch>
                  <a:fillRect b="-4870"/>
                </a:stretch>
              </a:blipFill>
            </p:spPr>
            <p:txBody>
              <a:bodyPr/>
              <a:lstStyle/>
              <a:p>
                <a:r>
                  <a:rPr lang="en-US">
                    <a:noFill/>
                  </a:rPr>
                  <a:t> </a:t>
                </a:r>
              </a:p>
            </p:txBody>
          </p:sp>
        </mc:Fallback>
      </mc:AlternateContent>
      <p:sp>
        <p:nvSpPr>
          <p:cNvPr id="68" name="Rectangle 67">
            <a:extLst>
              <a:ext uri="{FF2B5EF4-FFF2-40B4-BE49-F238E27FC236}">
                <a16:creationId xmlns:a16="http://schemas.microsoft.com/office/drawing/2014/main" id="{C6800B3F-3741-4498-AC7D-5260FEE1262C}"/>
              </a:ext>
            </a:extLst>
          </p:cNvPr>
          <p:cNvSpPr/>
          <p:nvPr/>
        </p:nvSpPr>
        <p:spPr>
          <a:xfrm>
            <a:off x="568307" y="5943912"/>
            <a:ext cx="4352474" cy="707886"/>
          </a:xfrm>
          <a:prstGeom prst="rect">
            <a:avLst/>
          </a:prstGeom>
        </p:spPr>
        <p:txBody>
          <a:bodyPr wrap="none">
            <a:spAutoFit/>
          </a:bodyPr>
          <a:lstStyle/>
          <a:p>
            <a:pPr marR="0" lvl="0" indent="0" algn="ctr" fontAlgn="auto">
              <a:lnSpc>
                <a:spcPct val="100000"/>
              </a:lnSpc>
              <a:spcBef>
                <a:spcPts val="0"/>
              </a:spcBef>
              <a:spcAft>
                <a:spcPts val="0"/>
              </a:spcAft>
              <a:buClrTx/>
              <a:buSzTx/>
              <a:buFontTx/>
              <a:buNone/>
              <a:tabLst/>
              <a:defRPr/>
            </a:pPr>
            <a:r>
              <a:rPr lang="en-GB" sz="2000" dirty="0">
                <a:latin typeface="Calibri" panose="020F0502020204030204" pitchFamily="34" charset="0"/>
                <a:cs typeface="Times New Roman" panose="02020603050405020304" pitchFamily="18" charset="0"/>
              </a:rPr>
              <a:t>Multiple-Input Multiple-Output (MIMO)</a:t>
            </a:r>
          </a:p>
          <a:p>
            <a:pPr marR="0" lvl="0" indent="0" algn="ctr" fontAlgn="auto">
              <a:lnSpc>
                <a:spcPct val="100000"/>
              </a:lnSpc>
              <a:spcBef>
                <a:spcPts val="0"/>
              </a:spcBef>
              <a:spcAft>
                <a:spcPts val="0"/>
              </a:spcAft>
              <a:buClrTx/>
              <a:buSzTx/>
              <a:buFontTx/>
              <a:buNone/>
              <a:tabLst/>
              <a:defRPr/>
            </a:pPr>
            <a:r>
              <a:rPr lang="en-GB" sz="2000" dirty="0">
                <a:latin typeface="Calibri" panose="020F0502020204030204" pitchFamily="34" charset="0"/>
                <a:cs typeface="Times New Roman" panose="02020603050405020304" pitchFamily="18" charset="0"/>
              </a:rPr>
              <a:t>Channel</a:t>
            </a:r>
            <a:endParaRPr lang="en-SE" sz="2000" dirty="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2C4CBD2-B71E-4502-AFB8-827DFA2E725E}"/>
                  </a:ext>
                </a:extLst>
              </p:cNvPr>
              <p:cNvSpPr/>
              <p:nvPr/>
            </p:nvSpPr>
            <p:spPr>
              <a:xfrm>
                <a:off x="4283486" y="3196020"/>
                <a:ext cx="869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Rectangle 4">
                <a:extLst>
                  <a:ext uri="{FF2B5EF4-FFF2-40B4-BE49-F238E27FC236}">
                    <a16:creationId xmlns:a16="http://schemas.microsoft.com/office/drawing/2014/main" id="{42C4CBD2-B71E-4502-AFB8-827DFA2E725E}"/>
                  </a:ext>
                </a:extLst>
              </p:cNvPr>
              <p:cNvSpPr>
                <a:spLocks noRot="1" noChangeAspect="1" noMove="1" noResize="1" noEditPoints="1" noAdjustHandles="1" noChangeArrowheads="1" noChangeShapeType="1" noTextEdit="1"/>
              </p:cNvSpPr>
              <p:nvPr/>
            </p:nvSpPr>
            <p:spPr>
              <a:xfrm>
                <a:off x="4283486" y="3196020"/>
                <a:ext cx="869982" cy="369332"/>
              </a:xfrm>
              <a:prstGeom prst="rect">
                <a:avLst/>
              </a:prstGeom>
              <a:blipFill>
                <a:blip r:embed="rId2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696A4626-634A-49B2-AA7D-CBA81384A76B}"/>
                  </a:ext>
                </a:extLst>
              </p:cNvPr>
              <p:cNvSpPr/>
              <p:nvPr/>
            </p:nvSpPr>
            <p:spPr>
              <a:xfrm>
                <a:off x="253315" y="3177217"/>
                <a:ext cx="8411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4" name="Rectangle 73">
                <a:extLst>
                  <a:ext uri="{FF2B5EF4-FFF2-40B4-BE49-F238E27FC236}">
                    <a16:creationId xmlns:a16="http://schemas.microsoft.com/office/drawing/2014/main" id="{696A4626-634A-49B2-AA7D-CBA81384A76B}"/>
                  </a:ext>
                </a:extLst>
              </p:cNvPr>
              <p:cNvSpPr>
                <a:spLocks noRot="1" noChangeAspect="1" noMove="1" noResize="1" noEditPoints="1" noAdjustHandles="1" noChangeArrowheads="1" noChangeShapeType="1" noTextEdit="1"/>
              </p:cNvSpPr>
              <p:nvPr/>
            </p:nvSpPr>
            <p:spPr>
              <a:xfrm>
                <a:off x="253315" y="3177217"/>
                <a:ext cx="841128" cy="369332"/>
              </a:xfrm>
              <a:prstGeom prst="rect">
                <a:avLst/>
              </a:prstGeom>
              <a:blipFill>
                <a:blip r:embed="rId26"/>
                <a:stretch>
                  <a:fillRect/>
                </a:stretch>
              </a:blipFill>
            </p:spPr>
            <p:txBody>
              <a:bodyPr/>
              <a:lstStyle/>
              <a:p>
                <a:r>
                  <a:rPr lang="en-SE">
                    <a:noFill/>
                  </a:rPr>
                  <a:t> </a:t>
                </a:r>
              </a:p>
            </p:txBody>
          </p:sp>
        </mc:Fallback>
      </mc:AlternateContent>
      <p:sp>
        <p:nvSpPr>
          <p:cNvPr id="92" name="Lekerekített téglalap 9">
            <a:extLst>
              <a:ext uri="{FF2B5EF4-FFF2-40B4-BE49-F238E27FC236}">
                <a16:creationId xmlns:a16="http://schemas.microsoft.com/office/drawing/2014/main" id="{AF57A3D5-3842-438B-8766-D71C2927D466}"/>
              </a:ext>
            </a:extLst>
          </p:cNvPr>
          <p:cNvSpPr txBox="1">
            <a:spLocks/>
          </p:cNvSpPr>
          <p:nvPr/>
        </p:nvSpPr>
        <p:spPr>
          <a:xfrm>
            <a:off x="552450" y="122237"/>
            <a:ext cx="2928687"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176431">
              <a:spcBef>
                <a:spcPts val="0"/>
              </a:spcBef>
              <a:defRPr/>
            </a:pPr>
            <a:r>
              <a:rPr lang="en-US" sz="2900" b="1" dirty="0"/>
              <a:t>MIMO CHANNEL </a:t>
            </a:r>
          </a:p>
        </p:txBody>
      </p:sp>
      <p:pic>
        <p:nvPicPr>
          <p:cNvPr id="2" name="Picture 1">
            <a:extLst>
              <a:ext uri="{FF2B5EF4-FFF2-40B4-BE49-F238E27FC236}">
                <a16:creationId xmlns:a16="http://schemas.microsoft.com/office/drawing/2014/main" id="{4A6DBAA6-A979-46B1-A8A9-C29C34BF830C}"/>
              </a:ext>
            </a:extLst>
          </p:cNvPr>
          <p:cNvPicPr>
            <a:picLocks noChangeAspect="1"/>
          </p:cNvPicPr>
          <p:nvPr/>
        </p:nvPicPr>
        <p:blipFill>
          <a:blip r:embed="rId27"/>
          <a:stretch>
            <a:fillRect/>
          </a:stretch>
        </p:blipFill>
        <p:spPr>
          <a:xfrm>
            <a:off x="7251170" y="4316615"/>
            <a:ext cx="4939475" cy="1938991"/>
          </a:xfrm>
          <a:prstGeom prst="rect">
            <a:avLst/>
          </a:prstGeom>
        </p:spPr>
      </p:pic>
      <p:sp>
        <p:nvSpPr>
          <p:cNvPr id="154" name="TextBox 153">
            <a:extLst>
              <a:ext uri="{FF2B5EF4-FFF2-40B4-BE49-F238E27FC236}">
                <a16:creationId xmlns:a16="http://schemas.microsoft.com/office/drawing/2014/main" id="{6857CCD5-DC41-442C-8D82-D4BF6E20E7BA}"/>
              </a:ext>
            </a:extLst>
          </p:cNvPr>
          <p:cNvSpPr txBox="1"/>
          <p:nvPr/>
        </p:nvSpPr>
        <p:spPr>
          <a:xfrm>
            <a:off x="5374546" y="4482421"/>
            <a:ext cx="2524601" cy="369332"/>
          </a:xfrm>
          <a:prstGeom prst="rect">
            <a:avLst/>
          </a:prstGeom>
          <a:noFill/>
        </p:spPr>
        <p:txBody>
          <a:bodyPr wrap="square">
            <a:spAutoFit/>
          </a:bodyPr>
          <a:lstStyle/>
          <a:p>
            <a:r>
              <a:rPr lang="en-GB" sz="1800" dirty="0">
                <a:latin typeface="Calibri" panose="020F0502020204030204" pitchFamily="34" charset="0"/>
                <a:ea typeface="Calibri" panose="020F0502020204030204" pitchFamily="34" charset="0"/>
                <a:cs typeface="Times New Roman" panose="02020603050405020304" pitchFamily="18" charset="0"/>
              </a:rPr>
              <a:t>Transmitted symbols:</a:t>
            </a:r>
            <a:endParaRPr lang="en-SE" dirty="0"/>
          </a:p>
        </p:txBody>
      </p:sp>
    </p:spTree>
    <p:extLst>
      <p:ext uri="{BB962C8B-B14F-4D97-AF65-F5344CB8AC3E}">
        <p14:creationId xmlns:p14="http://schemas.microsoft.com/office/powerpoint/2010/main" val="64246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A032DCF-0726-4959-A52C-4E8A70D0EFFA}"/>
              </a:ext>
            </a:extLst>
          </p:cNvPr>
          <p:cNvSpPr/>
          <p:nvPr/>
        </p:nvSpPr>
        <p:spPr>
          <a:xfrm>
            <a:off x="6782143" y="3637518"/>
            <a:ext cx="355256" cy="46166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518795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ITERATIVE ALGORITHMS – AMP</a:t>
            </a:r>
            <a:endParaRPr lang="en-US" sz="8000" b="1" dirty="0"/>
          </a:p>
        </p:txBody>
      </p:sp>
      <p:grpSp>
        <p:nvGrpSpPr>
          <p:cNvPr id="6" name="Group 5">
            <a:extLst>
              <a:ext uri="{FF2B5EF4-FFF2-40B4-BE49-F238E27FC236}">
                <a16:creationId xmlns:a16="http://schemas.microsoft.com/office/drawing/2014/main" id="{36A35022-8DF0-4F21-9FFD-2C9F338BFF36}"/>
              </a:ext>
            </a:extLst>
          </p:cNvPr>
          <p:cNvGrpSpPr/>
          <p:nvPr/>
        </p:nvGrpSpPr>
        <p:grpSpPr>
          <a:xfrm>
            <a:off x="6511790" y="3068033"/>
            <a:ext cx="4197619" cy="495300"/>
            <a:chOff x="6591300" y="4295775"/>
            <a:chExt cx="4197619" cy="495300"/>
          </a:xfrm>
        </p:grpSpPr>
        <p:sp>
          <p:nvSpPr>
            <p:cNvPr id="2" name="Rectangle: Rounded Corners 1">
              <a:extLst>
                <a:ext uri="{FF2B5EF4-FFF2-40B4-BE49-F238E27FC236}">
                  <a16:creationId xmlns:a16="http://schemas.microsoft.com/office/drawing/2014/main" id="{ACB87BE5-3755-4C67-A3A3-A1021D7C67B6}"/>
                </a:ext>
              </a:extLst>
            </p:cNvPr>
            <p:cNvSpPr/>
            <p:nvPr/>
          </p:nvSpPr>
          <p:spPr>
            <a:xfrm>
              <a:off x="6591300" y="4295775"/>
              <a:ext cx="952500" cy="4953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76FAA6-4D0D-4FA8-A51E-593651206651}"/>
                </a:ext>
              </a:extLst>
            </p:cNvPr>
            <p:cNvSpPr txBox="1"/>
            <p:nvPr/>
          </p:nvSpPr>
          <p:spPr>
            <a:xfrm>
              <a:off x="7543800" y="4295775"/>
              <a:ext cx="3245119" cy="461665"/>
            </a:xfrm>
            <a:prstGeom prst="rect">
              <a:avLst/>
            </a:prstGeom>
            <a:noFill/>
          </p:spPr>
          <p:txBody>
            <a:bodyPr wrap="none" rtlCol="0">
              <a:spAutoFit/>
            </a:bodyPr>
            <a:lstStyle/>
            <a:p>
              <a:r>
                <a:rPr lang="en-GB" sz="2400" dirty="0">
                  <a:ln w="0"/>
                  <a:effectLst>
                    <a:outerShdw blurRad="38100" dist="19050" dir="2700000" algn="tl" rotWithShape="0">
                      <a:schemeClr val="dk1">
                        <a:alpha val="40000"/>
                      </a:schemeClr>
                    </a:outerShdw>
                  </a:effectLst>
                </a:rPr>
                <a:t>Onsager correction term</a:t>
              </a:r>
              <a:endParaRPr lang="en-US" sz="2400" dirty="0">
                <a:ln w="0"/>
                <a:effectLst>
                  <a:outerShdw blurRad="38100" dist="19050" dir="2700000" algn="tl" rotWithShape="0">
                    <a:schemeClr val="dk1">
                      <a:alpha val="40000"/>
                    </a:schemeClr>
                  </a:outerShdw>
                </a:effectLst>
              </a:endParaRPr>
            </a:p>
          </p:txBody>
        </p:sp>
      </p:grpSp>
      <p:sp>
        <p:nvSpPr>
          <p:cNvPr id="15" name="Slide Number Placeholder 14">
            <a:extLst>
              <a:ext uri="{FF2B5EF4-FFF2-40B4-BE49-F238E27FC236}">
                <a16:creationId xmlns:a16="http://schemas.microsoft.com/office/drawing/2014/main" id="{C1278048-0073-485E-B0BA-0151B329308A}"/>
              </a:ext>
            </a:extLst>
          </p:cNvPr>
          <p:cNvSpPr>
            <a:spLocks noGrp="1"/>
          </p:cNvSpPr>
          <p:nvPr>
            <p:ph type="sldNum" sz="quarter" idx="12"/>
          </p:nvPr>
        </p:nvSpPr>
        <p:spPr/>
        <p:txBody>
          <a:bodyPr/>
          <a:lstStyle/>
          <a:p>
            <a:fld id="{96C155CA-F9E4-4B7B-8778-BBE3591DE223}" type="slidenum">
              <a:rPr lang="en-US" smtClean="0"/>
              <a:t>50</a:t>
            </a:fld>
            <a:endParaRPr lang="en-US"/>
          </a:p>
        </p:txBody>
      </p:sp>
      <p:sp>
        <p:nvSpPr>
          <p:cNvPr id="11" name="TextBox 10">
            <a:extLst>
              <a:ext uri="{FF2B5EF4-FFF2-40B4-BE49-F238E27FC236}">
                <a16:creationId xmlns:a16="http://schemas.microsoft.com/office/drawing/2014/main" id="{69C82EEC-8247-464C-AF7B-3D371C54F1D1}"/>
              </a:ext>
            </a:extLst>
          </p:cNvPr>
          <p:cNvSpPr txBox="1"/>
          <p:nvPr/>
        </p:nvSpPr>
        <p:spPr>
          <a:xfrm>
            <a:off x="9552495" y="5247909"/>
            <a:ext cx="2639505" cy="369332"/>
          </a:xfrm>
          <a:prstGeom prst="rect">
            <a:avLst/>
          </a:prstGeom>
          <a:noFill/>
        </p:spPr>
        <p:txBody>
          <a:bodyPr wrap="none" rtlCol="0">
            <a:spAutoFit/>
          </a:bodyPr>
          <a:lstStyle/>
          <a:p>
            <a:r>
              <a:rPr lang="en-GB" dirty="0"/>
              <a:t>Presentation/Tutorial: </a:t>
            </a:r>
            <a:r>
              <a:rPr lang="en-GB" dirty="0">
                <a:hlinkClick r:id="rId3"/>
              </a:rPr>
              <a:t>1</a:t>
            </a:r>
            <a:r>
              <a:rPr lang="en-GB" dirty="0"/>
              <a:t>, </a:t>
            </a:r>
            <a:r>
              <a:rPr lang="en-GB" dirty="0">
                <a:hlinkClick r:id="rId4"/>
              </a:rPr>
              <a:t>2</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Iterative shrinkage/threshold algorithm (ISTA)</a:t>
                </a:r>
              </a:p>
              <a:p>
                <a:pPr marL="0" indent="0" algn="ctr">
                  <a:buNone/>
                </a:pPr>
                <a14:m>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where</a:t>
                </a:r>
                <a:r>
                  <a:rPr lang="en-GB" sz="2400" b="1"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400" b="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a:t>
                </a:r>
              </a:p>
              <a:p>
                <a:pPr marL="0" indent="0" algn="ctr">
                  <a:buNone/>
                </a:pPr>
                <a:endParaRPr lang="en-GB" sz="800" dirty="0">
                  <a:ln w="0"/>
                  <a:effectLst>
                    <a:outerShdw blurRad="38100" dist="19050" dir="2700000" algn="tl" rotWithShape="0">
                      <a:schemeClr val="dk1">
                        <a:alpha val="40000"/>
                      </a:schemeClr>
                    </a:outerShdw>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b="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𝛽</m:t>
                          </m:r>
                          <m:sSup>
                            <m:s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𝐻</m:t>
                              </m:r>
                            </m:sup>
                          </m:s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𝜎</m:t>
                          </m:r>
                        </m:e>
                      </m:d>
                    </m:oMath>
                  </m:oMathPara>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Approximate message passing (AMP)</a:t>
                </a:r>
              </a:p>
              <a:p>
                <a:pPr marL="0" indent="0" algn="ctr">
                  <a:buNone/>
                </a:pPr>
                <a14:m>
                  <m:oMathPara xmlns:m="http://schemas.openxmlformats.org/officeDocument/2006/math">
                    <m:oMathParaPr>
                      <m:jc m:val="centerGroup"/>
                    </m:oMathParaPr>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𝑏</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oMath>
                  </m:oMathPara>
                </a14:m>
                <a:endParaRPr lang="en-GB" sz="2400" dirty="0">
                  <a:ln w="0"/>
                  <a:effectLst>
                    <a:outerShdw blurRad="38100" dist="19050" dir="2700000" algn="tl" rotWithShape="0">
                      <a:schemeClr val="dk1">
                        <a:alpha val="40000"/>
                      </a:schemeClr>
                    </a:outerShdw>
                  </a:effectLst>
                </a:endParaRPr>
              </a:p>
              <a:p>
                <a:pPr marL="0" indent="0" algn="ctr">
                  <a:buNone/>
                </a:pPr>
                <a:endParaRPr lang="en-GB" sz="800" dirty="0">
                  <a:ln w="0"/>
                  <a:effectLst>
                    <a:outerShdw blurRad="38100" dist="19050" dir="2700000" algn="tl" rotWithShape="0">
                      <a:schemeClr val="dk1">
                        <a:alpha val="40000"/>
                      </a:schemeClr>
                    </a:outerShdw>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b="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sup>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s</m:t>
                          </m:r>
                        </m:sup>
                      </m:sSup>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𝐻</m:t>
                              </m:r>
                            </m:sup>
                          </m:s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1" smtClean="0">
                          <a:ln w="0"/>
                          <a:effectLst>
                            <a:outerShdw blurRad="38100" dist="19050" dir="2700000" algn="tl" rotWithShape="0">
                              <a:schemeClr val="dk1">
                                <a:alpha val="40000"/>
                              </a:schemeClr>
                            </a:outerShdw>
                          </a:effectLst>
                          <a:latin typeface="Cambria Math" panose="02040503050406030204" pitchFamily="18" charset="0"/>
                        </a:rPr>
                        <m:t>where</m:t>
                      </m:r>
                    </m:oMath>
                  </m:oMathPara>
                </a14:m>
                <a:endParaRPr lang="en-GB" sz="2400" dirty="0">
                  <a:ln w="0"/>
                  <a:effectLst>
                    <a:outerShdw blurRad="38100" dist="19050" dir="2700000" algn="tl" rotWithShape="0">
                      <a:schemeClr val="dk1">
                        <a:alpha val="40000"/>
                      </a:schemeClr>
                    </a:outerShdw>
                  </a:effectLst>
                </a:endParaRPr>
              </a:p>
              <a:p>
                <a:pPr marL="0" indent="0" algn="just">
                  <a:buNone/>
                </a:pPr>
                <a:endParaRPr lang="en-GB" sz="600" dirty="0">
                  <a:ln w="0"/>
                  <a:effectLst>
                    <a:outerShdw blurRad="38100" dist="19050" dir="2700000" algn="tl" rotWithShape="0">
                      <a:schemeClr val="dk1">
                        <a:alpha val="40000"/>
                      </a:schemeClr>
                    </a:outerShdw>
                  </a:effectLst>
                </a:endParaRPr>
              </a:p>
              <a:p>
                <a:pPr marL="0" indent="0" algn="ctr">
                  <a:buNone/>
                </a:pP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𝑏</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num>
                      <m:den>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𝑀</m:t>
                        </m:r>
                      </m:den>
                    </m:f>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0</m:t>
                        </m:r>
                      </m:sub>
                    </m:sSub>
                  </m:oMath>
                </a14:m>
                <a:r>
                  <a:rPr lang="en-GB" sz="2400" dirty="0">
                    <a:ln w="0"/>
                    <a:effectLst>
                      <a:outerShdw blurRad="38100" dist="19050" dir="2700000" algn="tl" rotWithShape="0">
                        <a:schemeClr val="dk1">
                          <a:alpha val="40000"/>
                        </a:schemeClr>
                      </a:outerShdw>
                    </a:effectLst>
                  </a:rPr>
                  <a:t> and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𝛼</m:t>
                        </m:r>
                      </m:num>
                      <m:den>
                        <m:rad>
                          <m:radPr>
                            <m:degHide m:val="on"/>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radPr>
                          <m:deg/>
                          <m:e>
                            <m:r>
                              <a:rPr lang="en-GB" sz="2400" i="1">
                                <a:ln w="0"/>
                                <a:effectLst>
                                  <a:outerShdw blurRad="38100" dist="19050" dir="2700000" algn="tl" rotWithShape="0">
                                    <a:schemeClr val="dk1">
                                      <a:alpha val="40000"/>
                                    </a:schemeClr>
                                  </a:outerShdw>
                                </a:effectLst>
                                <a:latin typeface="Cambria Math" panose="02040503050406030204" pitchFamily="18" charset="0"/>
                              </a:rPr>
                              <m:t>𝑀</m:t>
                            </m:r>
                          </m:e>
                        </m:rad>
                      </m:den>
                    </m:f>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e>
                      <m:sub>
                        <m:r>
                          <a:rPr lang="en-GB" sz="2400" b="0" i="1" dirty="0" smtClean="0">
                            <a:ln w="0"/>
                            <a:effectLst>
                              <a:outerShdw blurRad="38100" dist="19050" dir="2700000" algn="tl" rotWithShape="0">
                                <a:schemeClr val="dk1">
                                  <a:alpha val="40000"/>
                                </a:schemeClr>
                              </a:outerShdw>
                            </a:effectLst>
                            <a:latin typeface="Cambria Math" panose="02040503050406030204" pitchFamily="18" charset="0"/>
                          </a:rPr>
                          <m:t>2</m:t>
                        </m:r>
                      </m:sub>
                    </m:sSub>
                  </m:oMath>
                </a14:m>
                <a:endParaRPr lang="en-GB" sz="2400" dirty="0">
                  <a:ln w="0"/>
                  <a:effectLst>
                    <a:outerShdw blurRad="38100" dist="19050" dir="2700000" algn="tl" rotWithShape="0">
                      <a:schemeClr val="dk1">
                        <a:alpha val="40000"/>
                      </a:schemeClr>
                    </a:outerShdw>
                  </a:effectLst>
                </a:endParaRPr>
              </a:p>
              <a:p>
                <a:pPr marL="0" indent="0">
                  <a:buNone/>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𝛼</m:t>
                    </m:r>
                  </m:oMath>
                </a14:m>
                <a:r>
                  <a:rPr lang="en-GB" sz="2400" dirty="0">
                    <a:ln w="0"/>
                    <a:effectLst>
                      <a:outerShdw blurRad="38100" dist="19050" dir="2700000" algn="tl" rotWithShape="0">
                        <a:schemeClr val="dk1">
                          <a:alpha val="40000"/>
                        </a:schemeClr>
                      </a:outerShdw>
                    </a:effectLst>
                  </a:rPr>
                  <a:t>: tuning parameter</a:t>
                </a:r>
              </a:p>
              <a:p>
                <a:pPr marL="0" indent="0">
                  <a:buNone/>
                </a:pPr>
                <a14:m>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Pseudo-data, shrinkage/threshold input </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5"/>
                <a:stretch>
                  <a:fillRect l="-858" t="-1615"/>
                </a:stretch>
              </a:blipFill>
            </p:spPr>
            <p:txBody>
              <a:bodyPr/>
              <a:lstStyle/>
              <a:p>
                <a:r>
                  <a:rPr lang="en-SE">
                    <a:noFill/>
                  </a:rPr>
                  <a:t> </a:t>
                </a:r>
              </a:p>
            </p:txBody>
          </p:sp>
        </mc:Fallback>
      </mc:AlternateContent>
    </p:spTree>
    <p:extLst>
      <p:ext uri="{BB962C8B-B14F-4D97-AF65-F5344CB8AC3E}">
        <p14:creationId xmlns:p14="http://schemas.microsoft.com/office/powerpoint/2010/main" val="394898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Benefit of Onsager correction term</a:t>
                </a:r>
              </a:p>
              <a:p>
                <a:pPr algn="just">
                  <a:buFont typeface="Wingdings" panose="05000000000000000000" pitchFamily="2" charset="2"/>
                  <a:buChar char="§"/>
                </a:pP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𝐫</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𝐰</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where</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 </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𝐰</m:t>
                        </m:r>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𝑖</m:t>
                        </m:r>
                      </m:sub>
                    </m:sSub>
                    <m:r>
                      <m:rPr>
                        <m:nor/>
                      </m:rPr>
                      <a:rPr lang="en-GB" sz="2400" dirty="0">
                        <a:ln w="0"/>
                        <a:effectLst>
                          <a:outerShdw blurRad="38100" dist="19050" dir="2700000" algn="tl" rotWithShape="0">
                            <a:schemeClr val="dk1">
                              <a:alpha val="40000"/>
                            </a:schemeClr>
                          </a:outerShdw>
                        </a:effectLst>
                      </a:rPr>
                      <m:t> </m:t>
                    </m:r>
                    <m:r>
                      <m:rPr>
                        <m:nor/>
                      </m:rPr>
                      <a:rPr lang="en-GB" sz="2400" dirty="0">
                        <a:ln w="0"/>
                        <a:effectLst>
                          <a:outerShdw blurRad="38100" dist="19050" dir="2700000" algn="tl" rotWithShape="0">
                            <a:schemeClr val="dk1">
                              <a:alpha val="40000"/>
                            </a:schemeClr>
                          </a:outerShdw>
                        </a:effectLst>
                      </a:rPr>
                      <m:t>is</m:t>
                    </m:r>
                    <m:r>
                      <m:rPr>
                        <m:nor/>
                      </m:rPr>
                      <a:rPr lang="en-GB" sz="2400" dirty="0">
                        <a:ln w="0"/>
                        <a:effectLst>
                          <a:outerShdw blurRad="38100" dist="19050" dir="2700000" algn="tl" rotWithShape="0">
                            <a:schemeClr val="dk1">
                              <a:alpha val="40000"/>
                            </a:schemeClr>
                          </a:outerShdw>
                        </a:effectLst>
                      </a:rPr>
                      <m:t> </m:t>
                    </m:r>
                    <m:r>
                      <m:rPr>
                        <m:nor/>
                      </m:rPr>
                      <a:rPr lang="en-GB" sz="2400" dirty="0">
                        <a:ln w="0"/>
                        <a:effectLst>
                          <a:outerShdw blurRad="38100" dist="19050" dir="2700000" algn="tl" rotWithShape="0">
                            <a:schemeClr val="dk1">
                              <a:alpha val="40000"/>
                            </a:schemeClr>
                          </a:outerShdw>
                        </a:effectLst>
                      </a:rPr>
                      <m:t>the</m:t>
                    </m:r>
                    <m:r>
                      <m:rPr>
                        <m:nor/>
                      </m:rPr>
                      <a:rPr lang="en-GB" sz="2400" dirty="0">
                        <a:ln w="0"/>
                        <a:effectLst>
                          <a:outerShdw blurRad="38100" dist="19050" dir="2700000" algn="tl" rotWithShape="0">
                            <a:schemeClr val="dk1">
                              <a:alpha val="40000"/>
                            </a:schemeClr>
                          </a:outerShdw>
                        </a:effectLst>
                      </a:rPr>
                      <m:t> </m:t>
                    </m:r>
                    <m:r>
                      <m:rPr>
                        <m:nor/>
                      </m:rPr>
                      <a:rPr lang="en-GB" sz="2400" dirty="0" err="1">
                        <a:ln w="0"/>
                        <a:effectLst>
                          <a:outerShdw blurRad="38100" dist="19050" dir="2700000" algn="tl" rotWithShape="0">
                            <a:schemeClr val="dk1">
                              <a:alpha val="40000"/>
                            </a:schemeClr>
                          </a:outerShdw>
                        </a:effectLst>
                      </a:rPr>
                      <m:t>i</m:t>
                    </m:r>
                    <m:r>
                      <m:rPr>
                        <m:nor/>
                      </m:rPr>
                      <a:rPr lang="en-GB" sz="2400" dirty="0" err="1">
                        <a:ln w="0"/>
                        <a:effectLst>
                          <a:outerShdw blurRad="38100" dist="19050" dir="2700000" algn="tl" rotWithShape="0">
                            <a:schemeClr val="dk1">
                              <a:alpha val="40000"/>
                            </a:schemeClr>
                          </a:outerShdw>
                        </a:effectLst>
                      </a:rPr>
                      <m:t>.</m:t>
                    </m:r>
                    <m:r>
                      <m:rPr>
                        <m:nor/>
                      </m:rPr>
                      <a:rPr lang="en-GB" sz="2400" dirty="0" err="1">
                        <a:ln w="0"/>
                        <a:effectLst>
                          <a:outerShdw blurRad="38100" dist="19050" dir="2700000" algn="tl" rotWithShape="0">
                            <a:schemeClr val="dk1">
                              <a:alpha val="40000"/>
                            </a:schemeClr>
                          </a:outerShdw>
                        </a:effectLst>
                      </a:rPr>
                      <m:t>i</m:t>
                    </m:r>
                    <m:r>
                      <m:rPr>
                        <m:nor/>
                      </m:rPr>
                      <a:rPr lang="en-GB" sz="2400" dirty="0" err="1">
                        <a:ln w="0"/>
                        <a:effectLst>
                          <a:outerShdw blurRad="38100" dist="19050" dir="2700000" algn="tl" rotWithShape="0">
                            <a:schemeClr val="dk1">
                              <a:alpha val="40000"/>
                            </a:schemeClr>
                          </a:outerShdw>
                        </a:effectLst>
                      </a:rPr>
                      <m:t>.</m:t>
                    </m:r>
                    <m:r>
                      <m:rPr>
                        <m:nor/>
                      </m:rPr>
                      <a:rPr lang="en-GB" sz="2400" dirty="0" err="1">
                        <a:ln w="0"/>
                        <a:effectLst>
                          <a:outerShdw blurRad="38100" dist="19050" dir="2700000" algn="tl" rotWithShape="0">
                            <a:schemeClr val="dk1">
                              <a:alpha val="40000"/>
                            </a:schemeClr>
                          </a:outerShdw>
                        </a:effectLst>
                      </a:rPr>
                      <m:t>d</m:t>
                    </m:r>
                    <m:r>
                      <m:rPr>
                        <m:nor/>
                      </m:rPr>
                      <a:rPr lang="en-GB" sz="2400" dirty="0">
                        <a:ln w="0"/>
                        <a:effectLst>
                          <a:outerShdw blurRad="38100" dist="19050" dir="2700000" algn="tl" rotWithShape="0">
                            <a:schemeClr val="dk1">
                              <a:alpha val="40000"/>
                            </a:schemeClr>
                          </a:outerShdw>
                        </a:effectLst>
                      </a:rPr>
                      <m:t>. </m:t>
                    </m:r>
                    <m:r>
                      <m:rPr>
                        <m:nor/>
                      </m:rPr>
                      <a:rPr lang="en-GB" sz="2400" dirty="0">
                        <a:ln w="0"/>
                        <a:effectLst>
                          <a:outerShdw blurRad="38100" dist="19050" dir="2700000" algn="tl" rotWithShape="0">
                            <a:schemeClr val="dk1">
                              <a:alpha val="40000"/>
                            </a:schemeClr>
                          </a:outerShdw>
                        </a:effectLst>
                      </a:rPr>
                      <m:t>Gaussian</m:t>
                    </m:r>
                    <m:r>
                      <m:rPr>
                        <m:nor/>
                      </m:rPr>
                      <a:rPr lang="en-GB" sz="2400" dirty="0">
                        <a:ln w="0"/>
                        <a:effectLst>
                          <a:outerShdw blurRad="38100" dist="19050" dir="2700000" algn="tl" rotWithShape="0">
                            <a:schemeClr val="dk1">
                              <a:alpha val="40000"/>
                            </a:schemeClr>
                          </a:outerShdw>
                        </a:effectLst>
                      </a:rPr>
                      <m:t> </m:t>
                    </m:r>
                    <m:r>
                      <m:rPr>
                        <m:nor/>
                      </m:rPr>
                      <a:rPr lang="en-GB" sz="2400" dirty="0">
                        <a:ln w="0"/>
                        <a:effectLst>
                          <a:outerShdw blurRad="38100" dist="19050" dir="2700000" algn="tl" rotWithShape="0">
                            <a:schemeClr val="dk1">
                              <a:alpha val="40000"/>
                            </a:schemeClr>
                          </a:outerShdw>
                        </a:effectLst>
                      </a:rPr>
                      <m:t>noise</m:t>
                    </m:r>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Does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𝐰</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0</m:t>
                        </m:r>
                      </m:sub>
                    </m:sSub>
                  </m:oMath>
                </a14:m>
                <a:r>
                  <a:rPr lang="en-GB" sz="2400" dirty="0">
                    <a:ln w="0"/>
                    <a:effectLst>
                      <a:outerShdw blurRad="38100" dist="19050" dir="2700000" algn="tl" rotWithShape="0">
                        <a:schemeClr val="dk1">
                          <a:alpha val="40000"/>
                        </a:schemeClr>
                      </a:outerShdw>
                    </a:effectLst>
                  </a:rPr>
                  <a:t> behave Gaussian?</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Numerical evidence [Donoho2010] </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Rigorous support [Donoho2011] </a:t>
                </a:r>
              </a:p>
              <a:p>
                <a:pPr marL="0" indent="0" algn="ctr">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3"/>
                <a:stretch>
                  <a:fillRect l="-858" t="-1615"/>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520065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ITERATIVE ALGORITHMS – AMP</a:t>
            </a:r>
            <a:endParaRPr lang="en-US" sz="8000" b="1" dirty="0"/>
          </a:p>
        </p:txBody>
      </p:sp>
      <p:sp>
        <p:nvSpPr>
          <p:cNvPr id="15" name="Slide Number Placeholder 14">
            <a:extLst>
              <a:ext uri="{FF2B5EF4-FFF2-40B4-BE49-F238E27FC236}">
                <a16:creationId xmlns:a16="http://schemas.microsoft.com/office/drawing/2014/main" id="{C1278048-0073-485E-B0BA-0151B329308A}"/>
              </a:ext>
            </a:extLst>
          </p:cNvPr>
          <p:cNvSpPr>
            <a:spLocks noGrp="1"/>
          </p:cNvSpPr>
          <p:nvPr>
            <p:ph type="sldNum" sz="quarter" idx="12"/>
          </p:nvPr>
        </p:nvSpPr>
        <p:spPr/>
        <p:txBody>
          <a:bodyPr/>
          <a:lstStyle/>
          <a:p>
            <a:fld id="{96C155CA-F9E4-4B7B-8778-BBE3591DE223}" type="slidenum">
              <a:rPr lang="en-US" smtClean="0"/>
              <a:t>51</a:t>
            </a:fld>
            <a:endParaRPr lang="en-US"/>
          </a:p>
        </p:txBody>
      </p:sp>
      <p:pic>
        <p:nvPicPr>
          <p:cNvPr id="7" name="Picture 6">
            <a:extLst>
              <a:ext uri="{FF2B5EF4-FFF2-40B4-BE49-F238E27FC236}">
                <a16:creationId xmlns:a16="http://schemas.microsoft.com/office/drawing/2014/main" id="{B9260F19-4F91-4022-92D0-8758BA50E58D}"/>
              </a:ext>
            </a:extLst>
          </p:cNvPr>
          <p:cNvPicPr>
            <a:picLocks noChangeAspect="1"/>
          </p:cNvPicPr>
          <p:nvPr/>
        </p:nvPicPr>
        <p:blipFill>
          <a:blip r:embed="rId4"/>
          <a:stretch>
            <a:fillRect/>
          </a:stretch>
        </p:blipFill>
        <p:spPr>
          <a:xfrm>
            <a:off x="2326676" y="2727279"/>
            <a:ext cx="5112347" cy="3030140"/>
          </a:xfrm>
          <a:prstGeom prst="rect">
            <a:avLst/>
          </a:prstGeom>
        </p:spPr>
      </p:pic>
      <p:sp>
        <p:nvSpPr>
          <p:cNvPr id="12" name="TextBox 11">
            <a:extLst>
              <a:ext uri="{FF2B5EF4-FFF2-40B4-BE49-F238E27FC236}">
                <a16:creationId xmlns:a16="http://schemas.microsoft.com/office/drawing/2014/main" id="{20ED321F-A29A-4A54-8C00-995BF048DEAE}"/>
              </a:ext>
            </a:extLst>
          </p:cNvPr>
          <p:cNvSpPr txBox="1"/>
          <p:nvPr/>
        </p:nvSpPr>
        <p:spPr>
          <a:xfrm>
            <a:off x="7663052" y="4705591"/>
            <a:ext cx="1752601" cy="369332"/>
          </a:xfrm>
          <a:prstGeom prst="rect">
            <a:avLst/>
          </a:prstGeom>
          <a:noFill/>
        </p:spPr>
        <p:txBody>
          <a:bodyPr wrap="square">
            <a:spAutoFit/>
          </a:bodyPr>
          <a:lstStyle/>
          <a:p>
            <a:r>
              <a:rPr lang="en-GB" dirty="0">
                <a:ln w="0"/>
                <a:effectLst>
                  <a:outerShdw blurRad="38100" dist="19050" dir="2700000" algn="tl" rotWithShape="0">
                    <a:schemeClr val="dk1">
                      <a:alpha val="40000"/>
                    </a:schemeClr>
                  </a:outerShdw>
                </a:effectLst>
              </a:rPr>
              <a:t>© </a:t>
            </a:r>
            <a:r>
              <a:rPr lang="en-GB" sz="1800" dirty="0">
                <a:ln w="0"/>
                <a:effectLst>
                  <a:outerShdw blurRad="38100" dist="19050" dir="2700000" algn="tl" rotWithShape="0">
                    <a:schemeClr val="dk1">
                      <a:alpha val="40000"/>
                    </a:schemeClr>
                  </a:outerShdw>
                </a:effectLst>
              </a:rPr>
              <a:t>[Metzler2016] </a:t>
            </a:r>
            <a:endParaRPr lang="en-US" dirty="0"/>
          </a:p>
        </p:txBody>
      </p:sp>
    </p:spTree>
    <p:extLst>
      <p:ext uri="{BB962C8B-B14F-4D97-AF65-F5344CB8AC3E}">
        <p14:creationId xmlns:p14="http://schemas.microsoft.com/office/powerpoint/2010/main" val="762986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AMP for any Lipschitz-continuous shrinkage function:</a:t>
                </a:r>
              </a:p>
              <a:p>
                <a:pPr marL="0" indent="0" algn="just">
                  <a:buNone/>
                </a:pPr>
                <a:endParaRPr lang="en-GB" sz="800" dirty="0">
                  <a:ln w="0"/>
                  <a:effectLst>
                    <a:outerShdw blurRad="38100" dist="19050" dir="2700000" algn="tl" rotWithShape="0">
                      <a:schemeClr val="dk1">
                        <a:alpha val="40000"/>
                      </a:schemeClr>
                    </a:outerShdw>
                  </a:effectLst>
                </a:endParaRPr>
              </a:p>
              <a:p>
                <a:pPr marL="0" indent="0" algn="ctr">
                  <a:buNone/>
                </a:pPr>
                <a14:m>
                  <m:oMathPara xmlns:m="http://schemas.openxmlformats.org/officeDocument/2006/math">
                    <m:oMathParaPr>
                      <m:jc m:val="centerGroup"/>
                    </m:oMathParaPr>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𝑏</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oMath>
                  </m:oMathPara>
                </a14:m>
                <a:endParaRPr lang="en-GB" sz="2400" dirty="0">
                  <a:ln w="0"/>
                  <a:effectLst>
                    <a:outerShdw blurRad="38100" dist="19050" dir="2700000" algn="tl" rotWithShape="0">
                      <a:schemeClr val="dk1">
                        <a:alpha val="40000"/>
                      </a:schemeClr>
                    </a:outerShdw>
                  </a:effectLst>
                </a:endParaRPr>
              </a:p>
              <a:p>
                <a:pPr marL="0" indent="0" algn="ctr">
                  <a:buNone/>
                </a:pPr>
                <a:endParaRPr lang="en-GB" sz="1400" dirty="0">
                  <a:ln w="0"/>
                  <a:effectLst>
                    <a:outerShdw blurRad="38100" dist="19050" dir="2700000" algn="tl" rotWithShape="0">
                      <a:schemeClr val="dk1">
                        <a:alpha val="40000"/>
                      </a:schemeClr>
                    </a:outerShdw>
                  </a:effectLst>
                </a:endParaRPr>
              </a:p>
              <a:p>
                <a:pPr marL="0" indent="0" algn="just">
                  <a:buNone/>
                </a:pPr>
                <a14:m>
                  <m:oMathPara xmlns:m="http://schemas.openxmlformats.org/officeDocument/2006/math">
                    <m:oMathParaPr>
                      <m:jc m:val="centerGroup"/>
                    </m:oMathParaPr>
                    <m:oMath xmlns:m="http://schemas.openxmlformats.org/officeDocument/2006/math">
                      <m:sSub>
                        <m:sSub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b="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1" smtClean="0">
                          <a:ln w="0"/>
                          <a:effectLst>
                            <a:outerShdw blurRad="38100" dist="19050" dir="2700000" algn="tl" rotWithShape="0">
                              <a:schemeClr val="dk1">
                                <a:alpha val="40000"/>
                              </a:schemeClr>
                            </a:outerShdw>
                          </a:effectLst>
                          <a:latin typeface="Cambria Math" panose="02040503050406030204" pitchFamily="18" charset="0"/>
                        </a:rPr>
                        <m:t>where</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 </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m:oMathPara>
                </a14:m>
                <a:endParaRPr lang="en-GB" sz="2400" dirty="0">
                  <a:ln w="0"/>
                  <a:effectLst>
                    <a:outerShdw blurRad="38100" dist="19050" dir="2700000" algn="tl" rotWithShape="0">
                      <a:schemeClr val="dk1">
                        <a:alpha val="40000"/>
                      </a:schemeClr>
                    </a:outerShdw>
                  </a:effectLst>
                </a:endParaRPr>
              </a:p>
              <a:p>
                <a:pPr marL="0" indent="0" algn="ctr">
                  <a:buNone/>
                </a:pP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𝑏</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num>
                      <m:den>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𝑀</m:t>
                        </m:r>
                      </m:den>
                    </m:f>
                    <m:nary>
                      <m:naryPr>
                        <m: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naryPr>
                      <m:sub>
                        <m:r>
                          <m:rPr>
                            <m:brk m:alnAt="23"/>
                          </m:rP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sup>
                      <m:e>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num>
                          <m:den>
                            <m:r>
                              <a:rPr lang="en-GB"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sub>
                            </m:sSub>
                          </m:den>
                        </m:f>
                      </m:e>
                    </m:nary>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𝑀</m:t>
                        </m:r>
                      </m:den>
                    </m:f>
                    <m:d>
                      <m:dPr>
                        <m:begChr m:val="⟨"/>
                        <m:end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dPr>
                      <m:e>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sup>
                            <m:r>
                              <a:rPr lang="en-GB" sz="2400" i="1">
                                <a:ln w="0"/>
                                <a:effectLst>
                                  <a:outerShdw blurRad="38100" dist="19050" dir="2700000" algn="tl" rotWithShape="0">
                                    <a:schemeClr val="dk1">
                                      <a:alpha val="40000"/>
                                    </a:schemeClr>
                                  </a:outerShdw>
                                </a:effectLst>
                                <a:latin typeface="Cambria Math" panose="02040503050406030204" pitchFamily="18" charset="0"/>
                              </a:rPr>
                              <m:t>′</m:t>
                            </m:r>
                          </m:sup>
                        </m:sSup>
                        <m:r>
                          <a:rPr lang="en-GB"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e>
                    </m:d>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𝑁</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𝑀</m:t>
                        </m:r>
                      </m:den>
                    </m:f>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div</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r>
                          <a:rPr lang="en-GB"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e>
                    </m:d>
                  </m:oMath>
                </a14:m>
                <a:r>
                  <a:rPr lang="en-GB" sz="2400" dirty="0">
                    <a:ln w="0"/>
                    <a:effectLst>
                      <a:outerShdw blurRad="38100" dist="19050" dir="2700000" algn="tl" rotWithShape="0">
                        <a:schemeClr val="dk1">
                          <a:alpha val="40000"/>
                        </a:schemeClr>
                      </a:outerShdw>
                    </a:effectLst>
                  </a:rPr>
                  <a:t> and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num>
                      <m:den>
                        <m:rad>
                          <m:radPr>
                            <m:degHide m:val="on"/>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radPr>
                          <m:deg/>
                          <m:e>
                            <m:r>
                              <a:rPr lang="en-GB" sz="2400" i="1">
                                <a:ln w="0"/>
                                <a:effectLst>
                                  <a:outerShdw blurRad="38100" dist="19050" dir="2700000" algn="tl" rotWithShape="0">
                                    <a:schemeClr val="dk1">
                                      <a:alpha val="40000"/>
                                    </a:schemeClr>
                                  </a:outerShdw>
                                </a:effectLst>
                                <a:latin typeface="Cambria Math" panose="02040503050406030204" pitchFamily="18" charset="0"/>
                              </a:rPr>
                              <m:t>𝑀</m:t>
                            </m:r>
                          </m:e>
                        </m:rad>
                      </m:den>
                    </m:f>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e>
                      <m:sub>
                        <m:r>
                          <a:rPr lang="en-GB" sz="2400" b="0" i="1" dirty="0" smtClean="0">
                            <a:ln w="0"/>
                            <a:effectLst>
                              <a:outerShdw blurRad="38100" dist="19050" dir="2700000" algn="tl" rotWithShape="0">
                                <a:schemeClr val="dk1">
                                  <a:alpha val="40000"/>
                                </a:schemeClr>
                              </a:outerShdw>
                            </a:effectLst>
                            <a:latin typeface="Cambria Math" panose="02040503050406030204" pitchFamily="18" charset="0"/>
                          </a:rPr>
                          <m:t>2</m:t>
                        </m:r>
                      </m:sub>
                    </m:sSub>
                  </m:oMath>
                </a14:m>
                <a:endParaRPr lang="en-GB" sz="2400" dirty="0">
                  <a:ln w="0"/>
                  <a:effectLst>
                    <a:outerShdw blurRad="38100" dist="19050" dir="2700000" algn="tl" rotWithShape="0">
                      <a:schemeClr val="dk1">
                        <a:alpha val="40000"/>
                      </a:schemeClr>
                    </a:outerShdw>
                  </a:effectLst>
                </a:endParaRPr>
              </a:p>
              <a:p>
                <a:pPr marL="0" indent="0">
                  <a:buNone/>
                </a:pP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sup>
                        <m:r>
                          <a:rPr lang="en-GB" sz="2400" i="1">
                            <a:ln w="0"/>
                            <a:effectLst>
                              <a:outerShdw blurRad="38100" dist="19050" dir="2700000" algn="tl" rotWithShape="0">
                                <a:schemeClr val="dk1">
                                  <a:alpha val="40000"/>
                                </a:schemeClr>
                              </a:outerShdw>
                            </a:effectLst>
                            <a:latin typeface="Cambria Math" panose="02040503050406030204" pitchFamily="18" charset="0"/>
                          </a:rPr>
                          <m:t>′</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e>
                    </m:d>
                  </m:oMath>
                </a14:m>
                <a:r>
                  <a:rPr lang="en-GB" sz="2400" dirty="0">
                    <a:ln w="0"/>
                    <a:effectLst>
                      <a:outerShdw blurRad="38100" dist="19050" dir="2700000" algn="tl" rotWithShape="0">
                        <a:schemeClr val="dk1">
                          <a:alpha val="40000"/>
                        </a:schemeClr>
                      </a:outerShdw>
                    </a:effectLst>
                  </a:rPr>
                  <a:t>: derivative of </a:t>
                </a:r>
                <a14:m>
                  <m:oMath xmlns:m="http://schemas.openxmlformats.org/officeDocument/2006/math">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e>
                    </m:d>
                  </m:oMath>
                </a14:m>
                <a:r>
                  <a:rPr lang="en-GB" sz="2400" dirty="0">
                    <a:ln w="0"/>
                    <a:effectLst>
                      <a:outerShdw blurRad="38100" dist="19050" dir="2700000" algn="tl" rotWithShape="0">
                        <a:schemeClr val="dk1">
                          <a:alpha val="40000"/>
                        </a:schemeClr>
                      </a:outerShdw>
                    </a:effectLst>
                  </a:rPr>
                  <a:t>, </a:t>
                </a:r>
                <a14:m>
                  <m:oMath xmlns:m="http://schemas.openxmlformats.org/officeDocument/2006/math">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m:t>
                        </m:r>
                      </m:e>
                    </m:d>
                  </m:oMath>
                </a14:m>
                <a:r>
                  <a:rPr lang="en-GB" sz="2400" dirty="0">
                    <a:ln w="0"/>
                    <a:effectLst>
                      <a:outerShdw blurRad="38100" dist="19050" dir="2700000" algn="tl" rotWithShape="0">
                        <a:schemeClr val="dk1">
                          <a:alpha val="40000"/>
                        </a:schemeClr>
                      </a:outerShdw>
                    </a:effectLst>
                  </a:rPr>
                  <a:t>: average of a vector,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oMath>
                </a14:m>
                <a:r>
                  <a:rPr lang="en-GB" sz="2400" dirty="0">
                    <a:ln w="0"/>
                    <a:effectLst>
                      <a:outerShdw blurRad="38100" dist="19050" dir="2700000" algn="tl" rotWithShape="0">
                        <a:schemeClr val="dk1">
                          <a:alpha val="40000"/>
                        </a:schemeClr>
                      </a:outerShdw>
                    </a:effectLst>
                  </a:rPr>
                  <a:t>: </a:t>
                </a:r>
                <a14:m>
                  <m:oMath xmlns:m="http://schemas.openxmlformats.org/officeDocument/2006/math">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rPr>
                          <m:t>𝑛</m:t>
                        </m:r>
                      </m:e>
                      <m:sup>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th</m:t>
                        </m:r>
                      </m:sup>
                    </m:sSup>
                  </m:oMath>
                </a14:m>
                <a:r>
                  <a:rPr lang="en-GB" sz="2400" dirty="0">
                    <a:ln w="0"/>
                    <a:effectLst>
                      <a:outerShdw blurRad="38100" dist="19050" dir="2700000" algn="tl" rotWithShape="0">
                        <a:schemeClr val="dk1">
                          <a:alpha val="40000"/>
                        </a:schemeClr>
                      </a:outerShdw>
                    </a:effectLst>
                  </a:rPr>
                  <a:t> element of vector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and div is the divergence operator,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partial derivative</a:t>
                </a:r>
              </a:p>
              <a:p>
                <a:pPr marL="0" indent="0">
                  <a:buNone/>
                </a:pPr>
                <a14:m>
                  <m:oMath xmlns:m="http://schemas.openxmlformats.org/officeDocument/2006/math">
                    <m:sSup>
                      <m:sSup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sup>
                        <m:r>
                          <a:rPr lang="en-GB" sz="2400" i="1">
                            <a:ln w="0"/>
                            <a:effectLst>
                              <a:outerShdw blurRad="38100" dist="19050" dir="2700000" algn="tl" rotWithShape="0">
                                <a:schemeClr val="dk1">
                                  <a:alpha val="40000"/>
                                </a:schemeClr>
                              </a:outerShdw>
                            </a:effectLst>
                            <a:latin typeface="Cambria Math" panose="02040503050406030204" pitchFamily="18" charset="0"/>
                          </a:rPr>
                          <m:t>′</m:t>
                        </m:r>
                      </m:sup>
                    </m:sSup>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num>
                      <m:den>
                        <m:r>
                          <a:rPr lang="en-GB"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r>
                              <a:rPr lang="en-GB" sz="2400"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den>
                    </m:f>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div</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r>
                      <a:rPr lang="en-GB"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i="1">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are different notations used in the literature</a:t>
                </a:r>
              </a:p>
              <a:p>
                <a:pPr marL="714375" indent="-360363">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When </a:t>
                </a:r>
                <a14:m>
                  <m:oMath xmlns:m="http://schemas.openxmlformats.org/officeDocument/2006/math">
                    <m:r>
                      <a:rPr lang="en-GB" sz="2400" b="1" smtClean="0">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dirty="0">
                    <a:ln w="0"/>
                    <a:effectLst>
                      <a:outerShdw blurRad="38100" dist="19050" dir="2700000" algn="tl" rotWithShape="0">
                        <a:schemeClr val="dk1">
                          <a:alpha val="40000"/>
                        </a:schemeClr>
                      </a:outerShdw>
                    </a:effectLst>
                  </a:rPr>
                  <a:t> is a large </a:t>
                </a:r>
                <a:r>
                  <a:rPr lang="en-GB" sz="2400" dirty="0" err="1">
                    <a:ln w="0"/>
                    <a:effectLst>
                      <a:outerShdw blurRad="38100" dist="19050" dir="2700000" algn="tl" rotWithShape="0">
                        <a:schemeClr val="dk1">
                          <a:alpha val="40000"/>
                        </a:schemeClr>
                      </a:outerShdw>
                    </a:effectLst>
                  </a:rPr>
                  <a:t>i.i.d</a:t>
                </a:r>
                <a:r>
                  <a:rPr lang="en-GB" sz="2400" dirty="0">
                    <a:ln w="0"/>
                    <a:effectLst>
                      <a:outerShdw blurRad="38100" dist="19050" dir="2700000" algn="tl" rotWithShape="0">
                        <a:schemeClr val="dk1">
                          <a:alpha val="40000"/>
                        </a:schemeClr>
                      </a:outerShdw>
                    </a:effectLst>
                  </a:rPr>
                  <a:t>. sub-Gaussian matrix, </a:t>
                </a:r>
                <a14:m>
                  <m:oMath xmlns:m="http://schemas.openxmlformats.org/officeDocument/2006/math">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acc>
                          <m:accPr>
                            <m: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pPr>
                      <m:e>
                        <m:r>
                          <a:rPr lang="en-GB" sz="2400" b="1">
                            <a:ln w="0"/>
                            <a:effectLst>
                              <a:outerShdw blurRad="38100" dist="19050" dir="2700000" algn="tl" rotWithShape="0">
                                <a:schemeClr val="dk1">
                                  <a:alpha val="40000"/>
                                </a:schemeClr>
                              </a:outerShdw>
                            </a:effectLst>
                            <a:latin typeface="Cambria Math" panose="02040503050406030204" pitchFamily="18" charset="0"/>
                          </a:rPr>
                          <m:t>𝐀</m:t>
                        </m:r>
                      </m:e>
                      <m:sup>
                        <m:r>
                          <a:rPr lang="en-GB" sz="2400" i="1">
                            <a:ln w="0"/>
                            <a:effectLst>
                              <a:outerShdw blurRad="38100" dist="19050" dir="2700000" algn="tl" rotWithShape="0">
                                <a:schemeClr val="dk1">
                                  <a:alpha val="40000"/>
                                </a:schemeClr>
                              </a:outerShdw>
                            </a:effectLst>
                            <a:latin typeface="Cambria Math" panose="02040503050406030204" pitchFamily="18" charset="0"/>
                          </a:rPr>
                          <m:t>𝐻</m:t>
                        </m:r>
                      </m:sup>
                    </m:sSup>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oMath>
                </a14:m>
                <a:r>
                  <a:rPr lang="en-GB" sz="2400" dirty="0">
                    <a:ln w="0"/>
                    <a:effectLst>
                      <a:outerShdw blurRad="38100" dist="19050" dir="2700000" algn="tl" rotWithShape="0">
                        <a:schemeClr val="dk1">
                          <a:alpha val="40000"/>
                        </a:schemeClr>
                      </a:outerShdw>
                    </a:effectLst>
                  </a:rPr>
                  <a:t> can be modelled as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0</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𝒞𝒩</m:t>
                    </m:r>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sSubSup>
                          <m:sSub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400" i="1">
                                <a:ln w="0"/>
                                <a:effectLst>
                                  <a:outerShdw blurRad="38100" dist="19050" dir="2700000" algn="tl" rotWithShape="0">
                                    <a:schemeClr val="dk1">
                                      <a:alpha val="40000"/>
                                    </a:schemeClr>
                                  </a:outerShdw>
                                </a:effectLst>
                                <a:latin typeface="Cambria Math" panose="02040503050406030204" pitchFamily="18" charset="0"/>
                              </a:rPr>
                              <m:t>𝜎</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𝑖</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bSup>
                        <m:sSub>
                          <m:sSub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𝐈</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𝑁</m:t>
                            </m:r>
                          </m:sub>
                        </m:sSub>
                      </m:e>
                    </m:d>
                  </m:oMath>
                </a14:m>
                <a:r>
                  <a:rPr lang="en-GB" sz="2400" dirty="0">
                    <a:ln w="0"/>
                    <a:effectLst>
                      <a:outerShdw blurRad="38100" dist="19050" dir="2700000" algn="tl" rotWithShape="0">
                        <a:schemeClr val="dk1">
                          <a:alpha val="40000"/>
                        </a:schemeClr>
                      </a:outerShdw>
                    </a:effectLst>
                  </a:rPr>
                  <a:t>, where </a:t>
                </a:r>
                <a14:m>
                  <m:oMath xmlns:m="http://schemas.openxmlformats.org/officeDocument/2006/math">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sub>
                        <m:r>
                          <a:rPr lang="en-GB" sz="2400" i="1">
                            <a:ln w="0"/>
                            <a:effectLst>
                              <a:outerShdw blurRad="38100" dist="19050" dir="2700000" algn="tl" rotWithShape="0">
                                <a:schemeClr val="dk1">
                                  <a:alpha val="40000"/>
                                </a:schemeClr>
                              </a:outerShdw>
                            </a:effectLst>
                            <a:latin typeface="Cambria Math" panose="02040503050406030204" pitchFamily="18" charset="0"/>
                          </a:rPr>
                          <m:t>0</m:t>
                        </m:r>
                      </m:sub>
                    </m:sSub>
                  </m:oMath>
                </a14:m>
                <a:r>
                  <a:rPr lang="en-GB" sz="2400" dirty="0">
                    <a:ln w="0"/>
                    <a:effectLst>
                      <a:outerShdw blurRad="38100" dist="19050" dir="2700000" algn="tl" rotWithShape="0">
                        <a:schemeClr val="dk1">
                          <a:alpha val="40000"/>
                        </a:schemeClr>
                      </a:outerShdw>
                    </a:effectLst>
                  </a:rPr>
                  <a:t> is the true signal</a:t>
                </a:r>
              </a:p>
              <a:p>
                <a:pPr marL="714375" indent="-360363"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Initially, observed by numerical evidences that the Onsager correction assures the approximation </a:t>
                </a:r>
              </a:p>
              <a:p>
                <a:pPr marL="714375" indent="-360363" algn="just">
                  <a:buFont typeface="Wingdings" panose="05000000000000000000" pitchFamily="2" charset="2"/>
                  <a:buChar char="ü"/>
                </a:pPr>
                <a:r>
                  <a:rPr lang="en-GB" sz="2400" dirty="0">
                    <a:ln w="0"/>
                    <a:effectLst>
                      <a:outerShdw blurRad="38100" dist="19050" dir="2700000" algn="tl" rotWithShape="0">
                        <a:schemeClr val="dk1">
                          <a:alpha val="40000"/>
                        </a:schemeClr>
                      </a:outerShdw>
                    </a:effectLst>
                  </a:rPr>
                  <a:t>Later more rigorous evidences are provided</a:t>
                </a:r>
              </a:p>
              <a:p>
                <a:pPr marL="0" indent="0">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mc:Choice>
        <mc:Fallback>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3"/>
                <a:stretch>
                  <a:fillRect l="-972" t="-1615" r="-1086"/>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6705087"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APPROXIMATE MESSAGE PASSING (AMP)</a:t>
            </a:r>
            <a:endParaRPr lang="en-US" sz="8000" b="1" dirty="0"/>
          </a:p>
        </p:txBody>
      </p:sp>
      <p:sp>
        <p:nvSpPr>
          <p:cNvPr id="7" name="Slide Number Placeholder 6">
            <a:extLst>
              <a:ext uri="{FF2B5EF4-FFF2-40B4-BE49-F238E27FC236}">
                <a16:creationId xmlns:a16="http://schemas.microsoft.com/office/drawing/2014/main" id="{E6C4724E-6BDB-44CD-A627-8FC985B8CBFA}"/>
              </a:ext>
            </a:extLst>
          </p:cNvPr>
          <p:cNvSpPr>
            <a:spLocks noGrp="1"/>
          </p:cNvSpPr>
          <p:nvPr>
            <p:ph type="sldNum" sz="quarter" idx="12"/>
          </p:nvPr>
        </p:nvSpPr>
        <p:spPr/>
        <p:txBody>
          <a:bodyPr/>
          <a:lstStyle/>
          <a:p>
            <a:fld id="{96C155CA-F9E4-4B7B-8778-BBE3591DE223}" type="slidenum">
              <a:rPr lang="en-US" smtClean="0"/>
              <a:t>52</a:t>
            </a:fld>
            <a:endParaRPr lang="en-US"/>
          </a:p>
        </p:txBody>
      </p:sp>
    </p:spTree>
    <p:extLst>
      <p:ext uri="{BB962C8B-B14F-4D97-AF65-F5344CB8AC3E}">
        <p14:creationId xmlns:p14="http://schemas.microsoft.com/office/powerpoint/2010/main" val="4199744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5326449"/>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Divergence evaluation via Monte Carlo</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 theory:</a:t>
                </a:r>
              </a:p>
              <a:p>
                <a:pPr marL="0" indent="0" algn="just">
                  <a:buNone/>
                </a:pPr>
                <a14:m>
                  <m:oMath xmlns:m="http://schemas.openxmlformats.org/officeDocument/2006/math">
                    <m:r>
                      <m:rPr>
                        <m:sty m:val="p"/>
                      </m:rPr>
                      <a:rPr lang="en-GB" sz="2400" smtClean="0">
                        <a:ln w="0"/>
                        <a:effectLst>
                          <a:outerShdw blurRad="38100" dist="19050" dir="2700000" algn="tl" rotWithShape="0">
                            <a:schemeClr val="dk1">
                              <a:alpha val="40000"/>
                            </a:schemeClr>
                          </a:outerShdw>
                        </a:effectLst>
                        <a:latin typeface="Cambria Math" panose="02040503050406030204" pitchFamily="18" charset="0"/>
                      </a:rPr>
                      <m:t>div</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e>
                    </m:d>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lim</m:t>
                            </m:r>
                          </m:e>
                          <m:lim>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𝜖</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→0</m:t>
                            </m:r>
                          </m:lim>
                        </m:limLow>
                      </m:fName>
                      <m:e>
                        <m:sSub>
                          <m:sSubPr>
                            <m:ctrlPr>
                              <a:rPr lang="en-GB" sz="1600" i="1">
                                <a:ln w="0"/>
                                <a:effectLst>
                                  <a:outerShdw blurRad="38100" dist="19050" dir="2700000" algn="tl" rotWithShape="0">
                                    <a:schemeClr val="dk1">
                                      <a:alpha val="40000"/>
                                    </a:schemeClr>
                                  </a:outerShdw>
                                </a:effectLst>
                                <a:latin typeface="Cambria Math" panose="02040503050406030204" pitchFamily="18" charset="0"/>
                              </a:rPr>
                            </m:ctrlPr>
                          </m:sSubPr>
                          <m:e>
                            <m:r>
                              <a:rPr lang="en-GB" sz="1600" b="0" i="1" smtClean="0">
                                <a:ln w="0"/>
                                <a:effectLst>
                                  <a:outerShdw blurRad="38100" dist="19050" dir="2700000" algn="tl" rotWithShape="0">
                                    <a:schemeClr val="dk1">
                                      <a:alpha val="40000"/>
                                    </a:schemeClr>
                                  </a:outerShdw>
                                </a:effectLst>
                                <a:latin typeface="Cambria Math" panose="02040503050406030204" pitchFamily="18" charset="0"/>
                              </a:rPr>
                              <m:t>𝐸</m:t>
                            </m:r>
                          </m:e>
                          <m:sub>
                            <m:r>
                              <a:rPr lang="en-GB" sz="1600" i="1">
                                <a:ln w="0"/>
                                <a:effectLst>
                                  <a:outerShdw blurRad="38100" dist="19050" dir="2700000" algn="tl" rotWithShape="0">
                                    <a:schemeClr val="dk1">
                                      <a:alpha val="40000"/>
                                    </a:schemeClr>
                                  </a:outerShdw>
                                </a:effectLst>
                                <a:latin typeface="Cambria Math" panose="02040503050406030204" pitchFamily="18" charset="0"/>
                              </a:rPr>
                              <m:t>𝑏</m:t>
                            </m:r>
                          </m:sub>
                        </m:sSub>
                        <m:d>
                          <m:dPr>
                            <m:begChr m:val="{"/>
                            <m:endChr m:val="}"/>
                            <m:ctrlPr>
                              <a:rPr lang="en-GB" sz="1600" i="1">
                                <a:ln w="0"/>
                                <a:effectLst>
                                  <a:outerShdw blurRad="38100" dist="19050" dir="2700000" algn="tl" rotWithShape="0">
                                    <a:schemeClr val="dk1">
                                      <a:alpha val="40000"/>
                                    </a:schemeClr>
                                  </a:outerShdw>
                                </a:effectLst>
                                <a:latin typeface="Cambria Math" panose="02040503050406030204" pitchFamily="18" charset="0"/>
                              </a:rPr>
                            </m:ctrlPr>
                          </m:dPr>
                          <m:e>
                            <m:sSup>
                              <m:sSupPr>
                                <m:ctrlPr>
                                  <a:rPr lang="en-GB" sz="1600" i="1">
                                    <a:ln w="0"/>
                                    <a:effectLst>
                                      <a:outerShdw blurRad="38100" dist="19050" dir="2700000" algn="tl" rotWithShape="0">
                                        <a:schemeClr val="dk1">
                                          <a:alpha val="40000"/>
                                        </a:schemeClr>
                                      </a:outerShdw>
                                    </a:effectLst>
                                    <a:latin typeface="Cambria Math" panose="02040503050406030204" pitchFamily="18" charset="0"/>
                                  </a:rPr>
                                </m:ctrlPr>
                              </m:sSupPr>
                              <m:e>
                                <m:r>
                                  <a:rPr lang="en-GB" sz="1600" b="1">
                                    <a:ln w="0"/>
                                    <a:effectLst>
                                      <a:outerShdw blurRad="38100" dist="19050" dir="2700000" algn="tl" rotWithShape="0">
                                        <a:schemeClr val="dk1">
                                          <a:alpha val="40000"/>
                                        </a:schemeClr>
                                      </a:outerShdw>
                                    </a:effectLst>
                                    <a:latin typeface="Cambria Math" panose="02040503050406030204" pitchFamily="18" charset="0"/>
                                  </a:rPr>
                                  <m:t>𝐛</m:t>
                                </m:r>
                              </m:e>
                              <m:sup>
                                <m:r>
                                  <a:rPr lang="en-GB" sz="1600" i="1">
                                    <a:ln w="0"/>
                                    <a:effectLst>
                                      <a:outerShdw blurRad="38100" dist="19050" dir="2700000" algn="tl" rotWithShape="0">
                                        <a:schemeClr val="dk1">
                                          <a:alpha val="40000"/>
                                        </a:schemeClr>
                                      </a:outerShdw>
                                    </a:effectLst>
                                    <a:latin typeface="Cambria Math" panose="02040503050406030204" pitchFamily="18" charset="0"/>
                                  </a:rPr>
                                  <m:t>𝑇</m:t>
                                </m:r>
                              </m:sup>
                            </m:sSup>
                            <m:d>
                              <m:dPr>
                                <m:ctrlPr>
                                  <a:rPr lang="en-GB" sz="1600" i="1">
                                    <a:ln w="0"/>
                                    <a:effectLst>
                                      <a:outerShdw blurRad="38100" dist="19050" dir="2700000" algn="tl" rotWithShape="0">
                                        <a:schemeClr val="dk1">
                                          <a:alpha val="40000"/>
                                        </a:schemeClr>
                                      </a:outerShdw>
                                    </a:effectLst>
                                    <a:latin typeface="Cambria Math" panose="02040503050406030204" pitchFamily="18" charset="0"/>
                                  </a:rPr>
                                </m:ctrlPr>
                              </m:dPr>
                              <m:e>
                                <m:f>
                                  <m:fPr>
                                    <m:ctrlPr>
                                      <a:rPr lang="en-GB" sz="1600" i="1">
                                        <a:ln w="0"/>
                                        <a:effectLst>
                                          <a:outerShdw blurRad="38100" dist="19050" dir="2700000" algn="tl" rotWithShape="0">
                                            <a:schemeClr val="dk1">
                                              <a:alpha val="40000"/>
                                            </a:schemeClr>
                                          </a:outerShdw>
                                        </a:effectLst>
                                        <a:latin typeface="Cambria Math" panose="02040503050406030204" pitchFamily="18" charset="0"/>
                                      </a:rPr>
                                    </m:ctrlPr>
                                  </m:fPr>
                                  <m:num>
                                    <m: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1600" b="1">
                                            <a:ln w="0"/>
                                            <a:effectLst>
                                              <a:outerShdw blurRad="38100" dist="19050" dir="2700000" algn="tl" rotWithShape="0">
                                                <a:schemeClr val="dk1">
                                                  <a:alpha val="40000"/>
                                                </a:schemeClr>
                                              </a:outerShdw>
                                            </a:effectLst>
                                            <a:latin typeface="Cambria Math" panose="02040503050406030204" pitchFamily="18" charset="0"/>
                                          </a:rPr>
                                          <m:t>𝐫</m:t>
                                        </m:r>
                                        <m:r>
                                          <a:rPr lang="en-GB" sz="1600" b="1" i="1">
                                            <a:ln w="0"/>
                                            <a:effectLst>
                                              <a:outerShdw blurRad="38100" dist="19050" dir="2700000" algn="tl" rotWithShape="0">
                                                <a:schemeClr val="dk1">
                                                  <a:alpha val="40000"/>
                                                </a:schemeClr>
                                              </a:outerShdw>
                                            </a:effectLst>
                                            <a:latin typeface="Cambria Math" panose="02040503050406030204" pitchFamily="18" charset="0"/>
                                          </a:rPr>
                                          <m:t>+</m:t>
                                        </m:r>
                                        <m:r>
                                          <a:rPr lang="en-GB" sz="1600" i="1">
                                            <a:ln w="0"/>
                                            <a:effectLst>
                                              <a:outerShdw blurRad="38100" dist="19050" dir="2700000" algn="tl" rotWithShape="0">
                                                <a:schemeClr val="dk1">
                                                  <a:alpha val="40000"/>
                                                </a:schemeClr>
                                              </a:outerShdw>
                                            </a:effectLst>
                                            <a:latin typeface="Cambria Math" panose="02040503050406030204" pitchFamily="18" charset="0"/>
                                          </a:rPr>
                                          <m:t>𝜖</m:t>
                                        </m:r>
                                        <m:r>
                                          <a:rPr lang="en-GB" sz="1600" b="1">
                                            <a:ln w="0"/>
                                            <a:effectLst>
                                              <a:outerShdw blurRad="38100" dist="19050" dir="2700000" algn="tl" rotWithShape="0">
                                                <a:schemeClr val="dk1">
                                                  <a:alpha val="40000"/>
                                                </a:schemeClr>
                                              </a:outerShdw>
                                            </a:effectLst>
                                            <a:latin typeface="Cambria Math" panose="02040503050406030204" pitchFamily="18" charset="0"/>
                                          </a:rPr>
                                          <m:t>𝐛</m:t>
                                        </m:r>
                                      </m:e>
                                    </m:d>
                                    <m:r>
                                      <a:rPr lang="en-GB" sz="1600" i="1">
                                        <a:ln w="0"/>
                                        <a:effectLst>
                                          <a:outerShdw blurRad="38100" dist="19050" dir="2700000" algn="tl" rotWithShape="0">
                                            <a:schemeClr val="dk1">
                                              <a:alpha val="40000"/>
                                            </a:schemeClr>
                                          </a:outerShdw>
                                        </a:effectLst>
                                        <a:latin typeface="Cambria Math" panose="02040503050406030204" pitchFamily="18" charset="0"/>
                                      </a:rPr>
                                      <m:t>−</m:t>
                                    </m:r>
                                    <m: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1600" b="1">
                                            <a:ln w="0"/>
                                            <a:effectLst>
                                              <a:outerShdw blurRad="38100" dist="19050" dir="2700000" algn="tl" rotWithShape="0">
                                                <a:schemeClr val="dk1">
                                                  <a:alpha val="40000"/>
                                                </a:schemeClr>
                                              </a:outerShdw>
                                            </a:effectLst>
                                            <a:latin typeface="Cambria Math" panose="02040503050406030204" pitchFamily="18" charset="0"/>
                                          </a:rPr>
                                          <m:t>𝐫</m:t>
                                        </m:r>
                                      </m:e>
                                    </m:d>
                                  </m:num>
                                  <m:den>
                                    <m:r>
                                      <a:rPr lang="en-GB" sz="1600" i="1">
                                        <a:ln w="0"/>
                                        <a:effectLst>
                                          <a:outerShdw blurRad="38100" dist="19050" dir="2700000" algn="tl" rotWithShape="0">
                                            <a:schemeClr val="dk1">
                                              <a:alpha val="40000"/>
                                            </a:schemeClr>
                                          </a:outerShdw>
                                        </a:effectLst>
                                        <a:latin typeface="Cambria Math" panose="02040503050406030204" pitchFamily="18" charset="0"/>
                                      </a:rPr>
                                      <m:t>𝜖</m:t>
                                    </m:r>
                                  </m:den>
                                </m:f>
                              </m:e>
                            </m:d>
                          </m:e>
                        </m:d>
                      </m:e>
                    </m:func>
                  </m:oMath>
                </a14:m>
                <a:r>
                  <a:rPr lang="en-GB" sz="1600" i="1" dirty="0">
                    <a:ln w="0"/>
                    <a:effectLst>
                      <a:outerShdw blurRad="38100" dist="19050" dir="2700000" algn="tl" rotWithShape="0">
                        <a:schemeClr val="dk1">
                          <a:alpha val="40000"/>
                        </a:schemeClr>
                      </a:outerShdw>
                    </a:effectLst>
                    <a:latin typeface="Cambria Math" panose="02040503050406030204" pitchFamily="18" charset="0"/>
                  </a:rPr>
                  <a:t>, </a:t>
                </a:r>
                <a:r>
                  <a:rPr lang="en-GB" sz="2400" dirty="0">
                    <a:ln w="0"/>
                    <a:effectLst>
                      <a:outerShdw blurRad="38100" dist="19050" dir="2700000" algn="tl" rotWithShape="0">
                        <a:schemeClr val="dk1">
                          <a:alpha val="40000"/>
                        </a:schemeClr>
                      </a:outerShdw>
                    </a:effectLst>
                  </a:rPr>
                  <a:t>where</a:t>
                </a:r>
                <a:r>
                  <a:rPr lang="en-GB" sz="1600" i="1" dirty="0">
                    <a:ln w="0"/>
                    <a:effectLst>
                      <a:outerShdw blurRad="38100" dist="19050" dir="2700000" algn="tl" rotWithShape="0">
                        <a:schemeClr val="dk1">
                          <a:alpha val="40000"/>
                        </a:schemeClr>
                      </a:outerShdw>
                    </a:effectLst>
                    <a:latin typeface="Cambria Math" panose="02040503050406030204" pitchFamily="18" charset="0"/>
                  </a:rPr>
                  <a:t>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𝐛</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𝒩</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𝐈</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r>
                  <a:rPr lang="en-GB" sz="2400" b="0" dirty="0">
                    <a:ln w="0"/>
                    <a:effectLst>
                      <a:outerShdw blurRad="38100" dist="19050" dir="2700000" algn="tl" rotWithShape="0">
                        <a:schemeClr val="dk1">
                          <a:alpha val="40000"/>
                        </a:schemeClr>
                      </a:outerShdw>
                    </a:effectLst>
                    <a:ea typeface="Cambria Math" panose="02040503050406030204" pitchFamily="18" charset="0"/>
                  </a:rPr>
                  <a:t>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1600" i="1">
                            <a:ln w="0"/>
                            <a:effectLst>
                              <a:outerShdw blurRad="38100" dist="19050" dir="2700000" algn="tl" rotWithShape="0">
                                <a:schemeClr val="dk1">
                                  <a:alpha val="40000"/>
                                </a:schemeClr>
                              </a:outerShdw>
                            </a:effectLst>
                            <a:latin typeface="Cambria Math" panose="02040503050406030204" pitchFamily="18" charset="0"/>
                          </a:rPr>
                        </m:ctrlPr>
                      </m:sSubPr>
                      <m:e>
                        <m:r>
                          <a:rPr lang="en-GB" sz="16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𝐸</m:t>
                        </m:r>
                      </m:e>
                      <m:sub>
                        <m:r>
                          <a:rPr lang="en-GB" sz="1600" i="1">
                            <a:ln w="0"/>
                            <a:effectLst>
                              <a:outerShdw blurRad="38100" dist="19050" dir="2700000" algn="tl" rotWithShape="0">
                                <a:schemeClr val="dk1">
                                  <a:alpha val="40000"/>
                                </a:schemeClr>
                              </a:outerShdw>
                            </a:effectLst>
                            <a:latin typeface="Cambria Math" panose="02040503050406030204" pitchFamily="18" charset="0"/>
                          </a:rPr>
                          <m:t>𝑏</m:t>
                        </m:r>
                      </m:sub>
                    </m:sSub>
                    <m:d>
                      <m:dPr>
                        <m:begChr m:val="{"/>
                        <m:endChr m:val="}"/>
                        <m:ctrlPr>
                          <a:rPr lang="en-GB" sz="1600" i="1">
                            <a:ln w="0"/>
                            <a:effectLst>
                              <a:outerShdw blurRad="38100" dist="19050" dir="2700000" algn="tl" rotWithShape="0">
                                <a:schemeClr val="dk1">
                                  <a:alpha val="40000"/>
                                </a:schemeClr>
                              </a:outerShdw>
                            </a:effectLst>
                            <a:latin typeface="Cambria Math" panose="02040503050406030204" pitchFamily="18" charset="0"/>
                          </a:rPr>
                        </m:ctrlPr>
                      </m:dPr>
                      <m:e>
                        <m:sSup>
                          <m:sSupPr>
                            <m:ctrlPr>
                              <a:rPr lang="en-GB" sz="1600" i="1">
                                <a:ln w="0"/>
                                <a:effectLst>
                                  <a:outerShdw blurRad="38100" dist="19050" dir="2700000" algn="tl" rotWithShape="0">
                                    <a:schemeClr val="dk1">
                                      <a:alpha val="40000"/>
                                    </a:schemeClr>
                                  </a:outerShdw>
                                </a:effectLst>
                                <a:latin typeface="Cambria Math" panose="02040503050406030204" pitchFamily="18" charset="0"/>
                              </a:rPr>
                            </m:ctrlPr>
                          </m:sSupPr>
                          <m:e>
                            <m:r>
                              <a:rPr lang="en-GB" sz="1600" b="1">
                                <a:ln w="0"/>
                                <a:effectLst>
                                  <a:outerShdw blurRad="38100" dist="19050" dir="2700000" algn="tl" rotWithShape="0">
                                    <a:schemeClr val="dk1">
                                      <a:alpha val="40000"/>
                                    </a:schemeClr>
                                  </a:outerShdw>
                                </a:effectLst>
                                <a:latin typeface="Cambria Math" panose="02040503050406030204" pitchFamily="18" charset="0"/>
                              </a:rPr>
                              <m:t>𝐛</m:t>
                            </m:r>
                          </m:e>
                          <m:sup>
                            <m:r>
                              <a:rPr lang="en-GB" sz="1600" i="1">
                                <a:ln w="0"/>
                                <a:effectLst>
                                  <a:outerShdw blurRad="38100" dist="19050" dir="2700000" algn="tl" rotWithShape="0">
                                    <a:schemeClr val="dk1">
                                      <a:alpha val="40000"/>
                                    </a:schemeClr>
                                  </a:outerShdw>
                                </a:effectLst>
                                <a:latin typeface="Cambria Math" panose="02040503050406030204" pitchFamily="18" charset="0"/>
                              </a:rPr>
                              <m:t>𝑇</m:t>
                            </m:r>
                          </m:sup>
                        </m:sSup>
                        <m:d>
                          <m:dPr>
                            <m:ctrlPr>
                              <a:rPr lang="en-GB" sz="1600" i="1">
                                <a:ln w="0"/>
                                <a:effectLst>
                                  <a:outerShdw blurRad="38100" dist="19050" dir="2700000" algn="tl" rotWithShape="0">
                                    <a:schemeClr val="dk1">
                                      <a:alpha val="40000"/>
                                    </a:schemeClr>
                                  </a:outerShdw>
                                </a:effectLst>
                                <a:latin typeface="Cambria Math" panose="02040503050406030204" pitchFamily="18" charset="0"/>
                              </a:rPr>
                            </m:ctrlPr>
                          </m:dPr>
                          <m:e>
                            <m:f>
                              <m:fPr>
                                <m:ctrlPr>
                                  <a:rPr lang="en-GB" sz="1600" i="1">
                                    <a:ln w="0"/>
                                    <a:effectLst>
                                      <a:outerShdw blurRad="38100" dist="19050" dir="2700000" algn="tl" rotWithShape="0">
                                        <a:schemeClr val="dk1">
                                          <a:alpha val="40000"/>
                                        </a:schemeClr>
                                      </a:outerShdw>
                                    </a:effectLst>
                                    <a:latin typeface="Cambria Math" panose="02040503050406030204" pitchFamily="18" charset="0"/>
                                  </a:rPr>
                                </m:ctrlPr>
                              </m:fPr>
                              <m:num>
                                <m: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1600" b="1">
                                        <a:ln w="0"/>
                                        <a:effectLst>
                                          <a:outerShdw blurRad="38100" dist="19050" dir="2700000" algn="tl" rotWithShape="0">
                                            <a:schemeClr val="dk1">
                                              <a:alpha val="40000"/>
                                            </a:schemeClr>
                                          </a:outerShdw>
                                        </a:effectLst>
                                        <a:latin typeface="Cambria Math" panose="02040503050406030204" pitchFamily="18" charset="0"/>
                                      </a:rPr>
                                      <m:t>𝐫</m:t>
                                    </m:r>
                                    <m:r>
                                      <a:rPr lang="en-GB" sz="1600" b="0" i="1">
                                        <a:ln w="0"/>
                                        <a:effectLst>
                                          <a:outerShdw blurRad="38100" dist="19050" dir="2700000" algn="tl" rotWithShape="0">
                                            <a:schemeClr val="dk1">
                                              <a:alpha val="40000"/>
                                            </a:schemeClr>
                                          </a:outerShdw>
                                        </a:effectLst>
                                        <a:latin typeface="Cambria Math" panose="02040503050406030204" pitchFamily="18" charset="0"/>
                                      </a:rPr>
                                      <m:t>+</m:t>
                                    </m:r>
                                    <m:r>
                                      <a:rPr lang="en-GB" sz="1600" i="1">
                                        <a:ln w="0"/>
                                        <a:effectLst>
                                          <a:outerShdw blurRad="38100" dist="19050" dir="2700000" algn="tl" rotWithShape="0">
                                            <a:schemeClr val="dk1">
                                              <a:alpha val="40000"/>
                                            </a:schemeClr>
                                          </a:outerShdw>
                                        </a:effectLst>
                                        <a:latin typeface="Cambria Math" panose="02040503050406030204" pitchFamily="18" charset="0"/>
                                      </a:rPr>
                                      <m:t>𝜖</m:t>
                                    </m:r>
                                    <m:r>
                                      <a:rPr lang="en-GB" sz="1600" b="1">
                                        <a:ln w="0"/>
                                        <a:effectLst>
                                          <a:outerShdw blurRad="38100" dist="19050" dir="2700000" algn="tl" rotWithShape="0">
                                            <a:schemeClr val="dk1">
                                              <a:alpha val="40000"/>
                                            </a:schemeClr>
                                          </a:outerShdw>
                                        </a:effectLst>
                                        <a:latin typeface="Cambria Math" panose="02040503050406030204" pitchFamily="18" charset="0"/>
                                      </a:rPr>
                                      <m:t>𝐛</m:t>
                                    </m:r>
                                  </m:e>
                                </m:d>
                                <m:r>
                                  <a:rPr lang="en-GB" sz="1600" i="1">
                                    <a:ln w="0"/>
                                    <a:effectLst>
                                      <a:outerShdw blurRad="38100" dist="19050" dir="2700000" algn="tl" rotWithShape="0">
                                        <a:schemeClr val="dk1">
                                          <a:alpha val="40000"/>
                                        </a:schemeClr>
                                      </a:outerShdw>
                                    </a:effectLst>
                                    <a:latin typeface="Cambria Math" panose="02040503050406030204" pitchFamily="18" charset="0"/>
                                  </a:rPr>
                                  <m:t>−</m:t>
                                </m:r>
                                <m: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16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1600" b="1">
                                        <a:ln w="0"/>
                                        <a:effectLst>
                                          <a:outerShdw blurRad="38100" dist="19050" dir="2700000" algn="tl" rotWithShape="0">
                                            <a:schemeClr val="dk1">
                                              <a:alpha val="40000"/>
                                            </a:schemeClr>
                                          </a:outerShdw>
                                        </a:effectLst>
                                        <a:latin typeface="Cambria Math" panose="02040503050406030204" pitchFamily="18" charset="0"/>
                                      </a:rPr>
                                      <m:t>𝐫</m:t>
                                    </m:r>
                                  </m:e>
                                </m:d>
                              </m:num>
                              <m:den>
                                <m:r>
                                  <a:rPr lang="en-GB" sz="1600" i="1">
                                    <a:ln w="0"/>
                                    <a:effectLst>
                                      <a:outerShdw blurRad="38100" dist="19050" dir="2700000" algn="tl" rotWithShape="0">
                                        <a:schemeClr val="dk1">
                                          <a:alpha val="40000"/>
                                        </a:schemeClr>
                                      </a:outerShdw>
                                    </a:effectLst>
                                    <a:latin typeface="Cambria Math" panose="02040503050406030204" pitchFamily="18" charset="0"/>
                                  </a:rPr>
                                  <m:t>𝜖</m:t>
                                </m:r>
                              </m:den>
                            </m:f>
                          </m:e>
                        </m:d>
                      </m:e>
                    </m:d>
                  </m:oMath>
                </a14:m>
                <a:r>
                  <a:rPr lang="en-US" sz="1600" dirty="0"/>
                  <a:t> </a:t>
                </a:r>
                <a:r>
                  <a:rPr lang="en-US" sz="2400" dirty="0">
                    <a:ln w="0"/>
                    <a:effectLst>
                      <a:outerShdw blurRad="38100" dist="19050" dir="2700000" algn="tl" rotWithShape="0">
                        <a:schemeClr val="dk1">
                          <a:alpha val="40000"/>
                        </a:schemeClr>
                      </a:outerShdw>
                    </a:effectLst>
                  </a:rPr>
                  <a:t>and</a:t>
                </a:r>
                <a:r>
                  <a:rPr lang="en-US" sz="1600" dirty="0"/>
                  <a:t> </a:t>
                </a:r>
                <a14:m>
                  <m:oMath xmlns:m="http://schemas.openxmlformats.org/officeDocument/2006/math">
                    <m:r>
                      <a:rPr lang="en-GB" i="1">
                        <a:ln w="0"/>
                        <a:effectLst>
                          <a:outerShdw blurRad="38100" dist="19050" dir="2700000" algn="tl" rotWithShape="0">
                            <a:schemeClr val="dk1">
                              <a:alpha val="40000"/>
                            </a:schemeClr>
                          </a:outerShdw>
                        </a:effectLst>
                        <a:latin typeface="Cambria Math" panose="02040503050406030204" pitchFamily="18" charset="0"/>
                      </a:rPr>
                      <m:t>𝜖</m:t>
                    </m:r>
                  </m:oMath>
                </a14:m>
                <a:r>
                  <a:rPr lang="en-US" sz="1600" dirty="0"/>
                  <a:t> </a:t>
                </a:r>
                <a:r>
                  <a:rPr lang="en-US" sz="2400" dirty="0">
                    <a:ln w="0"/>
                    <a:effectLst>
                      <a:outerShdw blurRad="38100" dist="19050" dir="2700000" algn="tl" rotWithShape="0">
                        <a:schemeClr val="dk1">
                          <a:alpha val="40000"/>
                        </a:schemeClr>
                      </a:outerShdw>
                    </a:effectLst>
                  </a:rPr>
                  <a:t>is very small </a:t>
                </a:r>
              </a:p>
              <a:p>
                <a:pPr algn="just">
                  <a:buFont typeface="Wingdings" panose="05000000000000000000" pitchFamily="2" charset="2"/>
                  <a:buChar char="§"/>
                </a:pPr>
                <a:r>
                  <a:rPr lang="en-US" sz="2400" dirty="0">
                    <a:ln w="0"/>
                    <a:effectLst>
                      <a:outerShdw blurRad="38100" dist="19050" dir="2700000" algn="tl" rotWithShape="0">
                        <a:schemeClr val="dk1">
                          <a:alpha val="40000"/>
                        </a:schemeClr>
                      </a:outerShdw>
                    </a:effectLst>
                  </a:rPr>
                  <a:t>In practice: </a:t>
                </a:r>
              </a:p>
              <a:p>
                <a:pPr lvl="1" algn="just">
                  <a:buFont typeface="Wingdings" panose="05000000000000000000" pitchFamily="2" charset="2"/>
                  <a:buChar char="ü"/>
                </a:pPr>
                <a:r>
                  <a:rPr lang="en-US" sz="2000" dirty="0">
                    <a:ln w="0"/>
                    <a:effectLst>
                      <a:outerShdw blurRad="38100" dist="19050" dir="2700000" algn="tl" rotWithShape="0">
                        <a:schemeClr val="dk1">
                          <a:alpha val="40000"/>
                        </a:schemeClr>
                      </a:outerShdw>
                    </a:effectLst>
                  </a:rPr>
                  <a:t>Generate</a:t>
                </a:r>
                <a:r>
                  <a:rPr lang="en-US" sz="1200" dirty="0"/>
                  <a:t> </a:t>
                </a:r>
                <a14:m>
                  <m:oMath xmlns:m="http://schemas.openxmlformats.org/officeDocument/2006/math">
                    <m:sSub>
                      <m:sSubPr>
                        <m:ctrlPr>
                          <a:rPr lang="en-GB" sz="2000" b="1"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000" b="1">
                            <a:ln w="0"/>
                            <a:effectLst>
                              <a:outerShdw blurRad="38100" dist="19050" dir="2700000" algn="tl" rotWithShape="0">
                                <a:schemeClr val="dk1">
                                  <a:alpha val="40000"/>
                                </a:schemeClr>
                              </a:outerShdw>
                            </a:effectLst>
                            <a:latin typeface="Cambria Math" panose="02040503050406030204" pitchFamily="18" charset="0"/>
                          </a:rPr>
                          <m:t>𝐛</m:t>
                        </m:r>
                      </m:e>
                      <m:sub>
                        <m:r>
                          <a:rPr lang="en-GB" sz="2000" b="0" i="1" smtClean="0">
                            <a:ln w="0"/>
                            <a:effectLst>
                              <a:outerShdw blurRad="38100" dist="19050" dir="2700000" algn="tl" rotWithShape="0">
                                <a:schemeClr val="dk1">
                                  <a:alpha val="40000"/>
                                </a:schemeClr>
                              </a:outerShdw>
                            </a:effectLst>
                            <a:latin typeface="Cambria Math" panose="02040503050406030204" pitchFamily="18" charset="0"/>
                          </a:rPr>
                          <m:t>𝑐</m:t>
                        </m:r>
                      </m:sub>
                    </m:sSub>
                    <m: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𝒩</m:t>
                    </m:r>
                    <m: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r>
                      <a:rPr lang="en-GB" sz="20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𝐈</m:t>
                    </m:r>
                    <m:r>
                      <a:rPr lang="en-GB" sz="20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sz="2000" dirty="0">
                    <a:ln w="0"/>
                    <a:effectLst>
                      <a:outerShdw blurRad="38100" dist="19050" dir="2700000" algn="tl" rotWithShape="0">
                        <a:schemeClr val="dk1">
                          <a:alpha val="40000"/>
                        </a:schemeClr>
                      </a:outerShdw>
                    </a:effectLst>
                    <a:latin typeface="Cambria Math" panose="02040503050406030204" pitchFamily="18" charset="0"/>
                  </a:rPr>
                  <a:t>,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rPr>
                      <m:t>𝑐</m:t>
                    </m:r>
                    <m:r>
                      <a:rPr lang="en-GB" sz="2000" i="1">
                        <a:ln w="0"/>
                        <a:effectLst>
                          <a:outerShdw blurRad="38100" dist="19050" dir="2700000" algn="tl" rotWithShape="0">
                            <a:schemeClr val="dk1">
                              <a:alpha val="40000"/>
                            </a:schemeClr>
                          </a:outerShdw>
                        </a:effectLst>
                        <a:latin typeface="Cambria Math" panose="02040503050406030204" pitchFamily="18" charset="0"/>
                      </a:rPr>
                      <m:t>=1,…, </m:t>
                    </m:r>
                    <m:r>
                      <a:rPr lang="en-GB" sz="2000" b="0" i="1" smtClean="0">
                        <a:ln w="0"/>
                        <a:effectLst>
                          <a:outerShdw blurRad="38100" dist="19050" dir="2700000" algn="tl" rotWithShape="0">
                            <a:schemeClr val="dk1">
                              <a:alpha val="40000"/>
                            </a:schemeClr>
                          </a:outerShdw>
                        </a:effectLst>
                        <a:latin typeface="Cambria Math" panose="02040503050406030204" pitchFamily="18" charset="0"/>
                      </a:rPr>
                      <m:t>𝐶</m:t>
                    </m:r>
                  </m:oMath>
                </a14:m>
                <a:endParaRPr lang="en-GB" sz="2000" dirty="0">
                  <a:ln w="0"/>
                  <a:effectLst>
                    <a:outerShdw blurRad="38100" dist="19050" dir="2700000" algn="tl" rotWithShape="0">
                      <a:schemeClr val="dk1">
                        <a:alpha val="40000"/>
                      </a:schemeClr>
                    </a:outerShdw>
                  </a:effectLst>
                  <a:latin typeface="Cambria Math" panose="02040503050406030204" pitchFamily="18" charset="0"/>
                </a:endParaRP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latin typeface="Cambria Math" panose="02040503050406030204" pitchFamily="18" charset="0"/>
                  </a:rPr>
                  <a:t>Evaluate </a:t>
                </a:r>
                <a14:m>
                  <m:oMath xmlns:m="http://schemas.openxmlformats.org/officeDocument/2006/math">
                    <m:r>
                      <m:rPr>
                        <m:sty m:val="p"/>
                      </m:rPr>
                      <a:rPr lang="en-GB" sz="2000">
                        <a:ln w="0"/>
                        <a:effectLst>
                          <a:outerShdw blurRad="38100" dist="19050" dir="2700000" algn="tl" rotWithShape="0">
                            <a:schemeClr val="dk1">
                              <a:alpha val="40000"/>
                            </a:schemeClr>
                          </a:outerShdw>
                        </a:effectLst>
                        <a:latin typeface="Cambria Math" panose="02040503050406030204" pitchFamily="18" charset="0"/>
                      </a:rPr>
                      <m:t>div</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acc>
                      </m:e>
                      <m:sub>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𝑐</m:t>
                        </m:r>
                      </m:sub>
                    </m:sSub>
                    <m:d>
                      <m:d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e>
                    </m:d>
                  </m:oMath>
                </a14:m>
                <a:r>
                  <a:rPr lang="en-GB" sz="2000" dirty="0">
                    <a:ln w="0"/>
                    <a:effectLst>
                      <a:outerShdw blurRad="38100" dist="19050" dir="2700000" algn="tl" rotWithShape="0">
                        <a:schemeClr val="dk1">
                          <a:alpha val="40000"/>
                        </a:schemeClr>
                      </a:outerShdw>
                    </a:effectLst>
                    <a:latin typeface="Cambria Math" panose="02040503050406030204" pitchFamily="18" charset="0"/>
                  </a:rPr>
                  <a:t>, </a:t>
                </a:r>
              </a:p>
              <a:p>
                <a:pPr marL="457200" lvl="1" indent="0">
                  <a:buNone/>
                </a:pPr>
                <a:r>
                  <a:rPr lang="en-GB" sz="2000" dirty="0">
                    <a:ln w="0"/>
                    <a:effectLst>
                      <a:outerShdw blurRad="38100" dist="19050" dir="2700000" algn="tl" rotWithShape="0">
                        <a:schemeClr val="dk1">
                          <a:alpha val="40000"/>
                        </a:schemeClr>
                      </a:outerShdw>
                    </a:effectLst>
                    <a:latin typeface="Cambria Math" panose="02040503050406030204" pitchFamily="18" charset="0"/>
                  </a:rPr>
                  <a:t>where </a:t>
                </a:r>
                <a14:m>
                  <m:oMath xmlns:m="http://schemas.openxmlformats.org/officeDocument/2006/math">
                    <m:r>
                      <m:rPr>
                        <m:sty m:val="p"/>
                      </m:rPr>
                      <a:rPr lang="en-GB" sz="2000">
                        <a:ln w="0"/>
                        <a:effectLst>
                          <a:outerShdw blurRad="38100" dist="19050" dir="2700000" algn="tl" rotWithShape="0">
                            <a:schemeClr val="dk1">
                              <a:alpha val="40000"/>
                            </a:schemeClr>
                          </a:outerShdw>
                        </a:effectLst>
                        <a:latin typeface="Cambria Math" panose="02040503050406030204" pitchFamily="18" charset="0"/>
                      </a:rPr>
                      <m:t>div</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acc>
                      </m:e>
                      <m:sub>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𝑐</m:t>
                        </m:r>
                      </m:sub>
                    </m:sSub>
                    <m:d>
                      <m:d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e>
                    </m:d>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000" i="1">
                            <a:ln w="0"/>
                            <a:effectLst>
                              <a:outerShdw blurRad="38100" dist="19050" dir="2700000" algn="tl" rotWithShape="0">
                                <a:schemeClr val="dk1">
                                  <a:alpha val="40000"/>
                                </a:schemeClr>
                              </a:outerShdw>
                            </a:effectLst>
                            <a:latin typeface="Cambria Math" panose="02040503050406030204" pitchFamily="18" charset="0"/>
                          </a:rPr>
                        </m:ctrlPr>
                      </m:fPr>
                      <m:num>
                        <m:r>
                          <a:rPr lang="en-GB" sz="2000" b="0" i="1" smtClean="0">
                            <a:ln w="0"/>
                            <a:effectLst>
                              <a:outerShdw blurRad="38100" dist="19050" dir="2700000" algn="tl" rotWithShape="0">
                                <a:schemeClr val="dk1">
                                  <a:alpha val="40000"/>
                                </a:schemeClr>
                              </a:outerShdw>
                            </a:effectLst>
                            <a:latin typeface="Cambria Math" panose="02040503050406030204" pitchFamily="18" charset="0"/>
                          </a:rPr>
                          <m:t>1</m:t>
                        </m:r>
                      </m:num>
                      <m:den>
                        <m:r>
                          <a:rPr lang="en-GB" sz="2000" i="1">
                            <a:ln w="0"/>
                            <a:effectLst>
                              <a:outerShdw blurRad="38100" dist="19050" dir="2700000" algn="tl" rotWithShape="0">
                                <a:schemeClr val="dk1">
                                  <a:alpha val="40000"/>
                                </a:schemeClr>
                              </a:outerShdw>
                            </a:effectLst>
                            <a:latin typeface="Cambria Math" panose="02040503050406030204" pitchFamily="18" charset="0"/>
                          </a:rPr>
                          <m:t>𝜖</m:t>
                        </m:r>
                      </m:den>
                    </m:f>
                    <m:sSubSup>
                      <m:sSubSupPr>
                        <m:ctrlP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r>
                          <a:rPr lang="en-GB" sz="20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𝐛</m:t>
                        </m:r>
                      </m:e>
                      <m:sub>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𝑐</m:t>
                        </m:r>
                      </m:sub>
                      <m:sup>
                        <m:r>
                          <a:rPr lang="en-GB"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𝑇</m:t>
                        </m:r>
                      </m:sup>
                    </m:sSubSup>
                    <m:d>
                      <m:dPr>
                        <m:ctrlPr>
                          <a:rPr lang="en-GB" sz="2000" i="1">
                            <a:ln w="0"/>
                            <a:effectLst>
                              <a:outerShdw blurRad="38100" dist="19050" dir="2700000" algn="tl" rotWithShape="0">
                                <a:schemeClr val="dk1">
                                  <a:alpha val="40000"/>
                                </a:schemeClr>
                              </a:outerShdw>
                            </a:effectLst>
                            <a:latin typeface="Cambria Math" panose="02040503050406030204" pitchFamily="18" charset="0"/>
                          </a:rPr>
                        </m:ctrlPr>
                      </m:d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𝐫</m:t>
                            </m:r>
                            <m:r>
                              <a:rPr lang="en-GB" sz="2000" i="1">
                                <a:ln w="0"/>
                                <a:effectLst>
                                  <a:outerShdw blurRad="38100" dist="19050" dir="2700000" algn="tl" rotWithShape="0">
                                    <a:schemeClr val="dk1">
                                      <a:alpha val="40000"/>
                                    </a:schemeClr>
                                  </a:outerShdw>
                                </a:effectLst>
                                <a:latin typeface="Cambria Math" panose="02040503050406030204" pitchFamily="18" charset="0"/>
                              </a:rPr>
                              <m:t>+</m:t>
                            </m:r>
                            <m:r>
                              <a:rPr lang="en-GB" sz="2000" i="1">
                                <a:ln w="0"/>
                                <a:effectLst>
                                  <a:outerShdw blurRad="38100" dist="19050" dir="2700000" algn="tl" rotWithShape="0">
                                    <a:schemeClr val="dk1">
                                      <a:alpha val="40000"/>
                                    </a:schemeClr>
                                  </a:outerShdw>
                                </a:effectLst>
                                <a:latin typeface="Cambria Math" panose="02040503050406030204" pitchFamily="18" charset="0"/>
                              </a:rPr>
                              <m:t>𝜖</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rPr>
                                </m:ctrlPr>
                              </m:sSubPr>
                              <m:e>
                                <m:r>
                                  <a:rPr lang="en-GB" sz="2000" b="1">
                                    <a:ln w="0"/>
                                    <a:effectLst>
                                      <a:outerShdw blurRad="38100" dist="19050" dir="2700000" algn="tl" rotWithShape="0">
                                        <a:schemeClr val="dk1">
                                          <a:alpha val="40000"/>
                                        </a:schemeClr>
                                      </a:outerShdw>
                                    </a:effectLst>
                                    <a:latin typeface="Cambria Math" panose="02040503050406030204" pitchFamily="18" charset="0"/>
                                  </a:rPr>
                                  <m:t>𝐛</m:t>
                                </m:r>
                              </m:e>
                              <m:sub>
                                <m:r>
                                  <a:rPr lang="en-GB" sz="2000" b="1" i="1">
                                    <a:ln w="0"/>
                                    <a:effectLst>
                                      <a:outerShdw blurRad="38100" dist="19050" dir="2700000" algn="tl" rotWithShape="0">
                                        <a:schemeClr val="dk1">
                                          <a:alpha val="40000"/>
                                        </a:schemeClr>
                                      </a:outerShdw>
                                    </a:effectLst>
                                    <a:latin typeface="Cambria Math" panose="02040503050406030204" pitchFamily="18" charset="0"/>
                                  </a:rPr>
                                  <m:t>𝒄</m:t>
                                </m:r>
                              </m:sub>
                            </m:sSub>
                          </m:e>
                        </m:d>
                        <m:r>
                          <a:rPr lang="en-GB" sz="2000" i="1">
                            <a:ln w="0"/>
                            <a:effectLst>
                              <a:outerShdw blurRad="38100" dist="19050" dir="2700000" algn="tl" rotWithShape="0">
                                <a:schemeClr val="dk1">
                                  <a:alpha val="40000"/>
                                </a:schemeClr>
                              </a:outerShdw>
                            </a:effectLst>
                            <a:latin typeface="Cambria Math" panose="02040503050406030204" pitchFamily="18" charset="0"/>
                          </a:rPr>
                          <m:t>−</m:t>
                        </m:r>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rPr>
                              <m:t>𝐫</m:t>
                            </m:r>
                          </m:e>
                        </m:d>
                      </m:e>
                    </m:d>
                  </m:oMath>
                </a14:m>
                <a:r>
                  <a:rPr lang="en-GB" sz="2000" dirty="0">
                    <a:ln w="0"/>
                    <a:effectLst>
                      <a:outerShdw blurRad="38100" dist="19050" dir="2700000" algn="tl" rotWithShape="0">
                        <a:schemeClr val="dk1">
                          <a:alpha val="40000"/>
                        </a:schemeClr>
                      </a:outerShdw>
                    </a:effectLst>
                    <a:latin typeface="Cambria Math" panose="02040503050406030204" pitchFamily="18" charset="0"/>
                  </a:rPr>
                  <a:t> and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rPr>
                      <m:t>𝜖</m:t>
                    </m:r>
                  </m:oMath>
                </a14:m>
                <a:r>
                  <a:rPr lang="en-US" sz="1400" dirty="0"/>
                  <a:t> </a:t>
                </a:r>
                <a:r>
                  <a:rPr lang="en-US" sz="2000" dirty="0">
                    <a:ln w="0"/>
                    <a:effectLst>
                      <a:outerShdw blurRad="38100" dist="19050" dir="2700000" algn="tl" rotWithShape="0">
                        <a:schemeClr val="dk1">
                          <a:alpha val="40000"/>
                        </a:schemeClr>
                      </a:outerShdw>
                    </a:effectLst>
                  </a:rPr>
                  <a:t>is very small </a:t>
                </a:r>
                <a:endParaRPr lang="en-GB" sz="2000" dirty="0">
                  <a:ln w="0"/>
                  <a:effectLst>
                    <a:outerShdw blurRad="38100" dist="19050" dir="2700000" algn="tl" rotWithShape="0">
                      <a:schemeClr val="dk1">
                        <a:alpha val="40000"/>
                      </a:schemeClr>
                    </a:outerShdw>
                  </a:effectLst>
                  <a:latin typeface="Cambria Math" panose="02040503050406030204" pitchFamily="18" charset="0"/>
                </a:endParaRPr>
              </a:p>
              <a:p>
                <a:pPr lvl="1" algn="just">
                  <a:buFont typeface="Wingdings" panose="05000000000000000000" pitchFamily="2" charset="2"/>
                  <a:buChar char="ü"/>
                </a:pPr>
                <a14:m>
                  <m:oMath xmlns:m="http://schemas.openxmlformats.org/officeDocument/2006/math">
                    <m:r>
                      <m:rPr>
                        <m:sty m:val="p"/>
                      </m:rPr>
                      <a:rPr lang="en-GB" sz="2000">
                        <a:ln w="0"/>
                        <a:effectLst>
                          <a:outerShdw blurRad="38100" dist="19050" dir="2700000" algn="tl" rotWithShape="0">
                            <a:schemeClr val="dk1">
                              <a:alpha val="40000"/>
                            </a:schemeClr>
                          </a:outerShdw>
                        </a:effectLst>
                        <a:latin typeface="Cambria Math" panose="02040503050406030204" pitchFamily="18" charset="0"/>
                      </a:rPr>
                      <m:t>div</m:t>
                    </m:r>
                    <m:acc>
                      <m:accPr>
                        <m:chr m:val="̂"/>
                        <m:ctrlPr>
                          <a:rPr lang="en-GB" sz="2000" i="1">
                            <a:ln w="0"/>
                            <a:effectLst>
                              <a:outerShdw blurRad="38100" dist="19050" dir="2700000" algn="tl" rotWithShape="0">
                                <a:schemeClr val="dk1">
                                  <a:alpha val="40000"/>
                                </a:schemeClr>
                              </a:outerShdw>
                            </a:effectLst>
                            <a:latin typeface="Cambria Math" panose="02040503050406030204" pitchFamily="18" charset="0"/>
                          </a:rPr>
                        </m:ctrlPr>
                      </m:acc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acc>
                    <m:d>
                      <m:d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e>
                    </m:d>
                    <m:r>
                      <a:rPr lang="en-GB" sz="2000" i="1">
                        <a:ln w="0"/>
                        <a:effectLst>
                          <a:outerShdw blurRad="38100" dist="19050" dir="2700000" algn="tl" rotWithShape="0">
                            <a:schemeClr val="dk1">
                              <a:alpha val="40000"/>
                            </a:schemeClr>
                          </a:outerShdw>
                        </a:effectLst>
                        <a:latin typeface="Cambria Math" panose="02040503050406030204" pitchFamily="18" charset="0"/>
                      </a:rPr>
                      <m:t>=</m:t>
                    </m:r>
                    <m:f>
                      <m:fPr>
                        <m:ctrlPr>
                          <a:rPr lang="en-GB" sz="2000" i="1">
                            <a:ln w="0"/>
                            <a:effectLst>
                              <a:outerShdw blurRad="38100" dist="19050" dir="2700000" algn="tl" rotWithShape="0">
                                <a:schemeClr val="dk1">
                                  <a:alpha val="40000"/>
                                </a:schemeClr>
                              </a:outerShdw>
                            </a:effectLst>
                            <a:latin typeface="Cambria Math" panose="02040503050406030204" pitchFamily="18" charset="0"/>
                          </a:rPr>
                        </m:ctrlPr>
                      </m:fPr>
                      <m:num>
                        <m:r>
                          <a:rPr lang="en-GB" sz="2000" i="1">
                            <a:ln w="0"/>
                            <a:effectLst>
                              <a:outerShdw blurRad="38100" dist="19050" dir="2700000" algn="tl" rotWithShape="0">
                                <a:schemeClr val="dk1">
                                  <a:alpha val="40000"/>
                                </a:schemeClr>
                              </a:outerShdw>
                            </a:effectLst>
                            <a:latin typeface="Cambria Math" panose="02040503050406030204" pitchFamily="18" charset="0"/>
                          </a:rPr>
                          <m:t>1</m:t>
                        </m:r>
                      </m:num>
                      <m:den>
                        <m:r>
                          <a:rPr lang="en-GB" sz="2000" i="1">
                            <a:ln w="0"/>
                            <a:effectLst>
                              <a:outerShdw blurRad="38100" dist="19050" dir="2700000" algn="tl" rotWithShape="0">
                                <a:schemeClr val="dk1">
                                  <a:alpha val="40000"/>
                                </a:schemeClr>
                              </a:outerShdw>
                            </a:effectLst>
                            <a:latin typeface="Cambria Math" panose="02040503050406030204" pitchFamily="18" charset="0"/>
                          </a:rPr>
                          <m:t>𝐶</m:t>
                        </m:r>
                      </m:den>
                    </m:f>
                    <m:nary>
                      <m:naryPr>
                        <m:chr m:val="∑"/>
                        <m:ctrlPr>
                          <a:rPr lang="en-GB" sz="2000" i="1">
                            <a:ln w="0"/>
                            <a:effectLst>
                              <a:outerShdw blurRad="38100" dist="19050" dir="2700000" algn="tl" rotWithShape="0">
                                <a:schemeClr val="dk1">
                                  <a:alpha val="40000"/>
                                </a:schemeClr>
                              </a:outerShdw>
                            </a:effectLst>
                            <a:latin typeface="Cambria Math" panose="02040503050406030204" pitchFamily="18" charset="0"/>
                          </a:rPr>
                        </m:ctrlPr>
                      </m:naryPr>
                      <m:sub>
                        <m:r>
                          <m:rPr>
                            <m:brk m:alnAt="23"/>
                          </m:rPr>
                          <a:rPr lang="en-GB" sz="2000" i="1">
                            <a:ln w="0"/>
                            <a:effectLst>
                              <a:outerShdw blurRad="38100" dist="19050" dir="2700000" algn="tl" rotWithShape="0">
                                <a:schemeClr val="dk1">
                                  <a:alpha val="40000"/>
                                </a:schemeClr>
                              </a:outerShdw>
                            </a:effectLst>
                            <a:latin typeface="Cambria Math" panose="02040503050406030204" pitchFamily="18" charset="0"/>
                          </a:rPr>
                          <m:t>𝑐</m:t>
                        </m:r>
                        <m:r>
                          <a:rPr lang="en-GB" sz="2000" i="1">
                            <a:ln w="0"/>
                            <a:effectLst>
                              <a:outerShdw blurRad="38100" dist="19050" dir="2700000" algn="tl" rotWithShape="0">
                                <a:schemeClr val="dk1">
                                  <a:alpha val="40000"/>
                                </a:schemeClr>
                              </a:outerShdw>
                            </a:effectLst>
                            <a:latin typeface="Cambria Math" panose="02040503050406030204" pitchFamily="18" charset="0"/>
                          </a:rPr>
                          <m:t>=1</m:t>
                        </m:r>
                      </m:sub>
                      <m:sup>
                        <m:r>
                          <a:rPr lang="en-GB" sz="2000" i="1">
                            <a:ln w="0"/>
                            <a:effectLst>
                              <a:outerShdw blurRad="38100" dist="19050" dir="2700000" algn="tl" rotWithShape="0">
                                <a:schemeClr val="dk1">
                                  <a:alpha val="40000"/>
                                </a:schemeClr>
                              </a:outerShdw>
                            </a:effectLst>
                            <a:latin typeface="Cambria Math" panose="02040503050406030204" pitchFamily="18" charset="0"/>
                          </a:rPr>
                          <m:t>𝐶</m:t>
                        </m:r>
                      </m:sup>
                      <m:e>
                        <m:r>
                          <m:rPr>
                            <m:sty m:val="p"/>
                          </m:rPr>
                          <a:rPr lang="en-GB" sz="2000">
                            <a:ln w="0"/>
                            <a:effectLst>
                              <a:outerShdw blurRad="38100" dist="19050" dir="2700000" algn="tl" rotWithShape="0">
                                <a:schemeClr val="dk1">
                                  <a:alpha val="40000"/>
                                </a:schemeClr>
                              </a:outerShdw>
                            </a:effectLst>
                            <a:latin typeface="Cambria Math" panose="02040503050406030204" pitchFamily="18" charset="0"/>
                          </a:rPr>
                          <m:t>div</m:t>
                        </m:r>
                        <m:sSub>
                          <m:sSub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acc>
                              <m:accPr>
                                <m:chr m:val="̂"/>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e>
                            </m:acc>
                          </m:e>
                          <m:sub>
                            <m:r>
                              <a:rPr lang="en-GB" sz="20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𝑐</m:t>
                            </m:r>
                          </m:sub>
                        </m:sSub>
                        <m:d>
                          <m:dPr>
                            <m:ctrlPr>
                              <a:rPr lang="en-GB" sz="20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0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e>
                        </m:d>
                      </m:e>
                    </m:nary>
                  </m:oMath>
                </a14:m>
                <a:endParaRPr lang="en-GB" sz="2000" dirty="0">
                  <a:ln w="0"/>
                  <a:effectLst>
                    <a:outerShdw blurRad="38100" dist="19050" dir="2700000" algn="tl" rotWithShape="0">
                      <a:schemeClr val="dk1">
                        <a:alpha val="40000"/>
                      </a:schemeClr>
                    </a:outerShdw>
                  </a:effectLst>
                  <a:latin typeface="Cambria Math" panose="02040503050406030204" pitchFamily="18" charset="0"/>
                </a:endParaRP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latin typeface="Cambria Math" panose="02040503050406030204" pitchFamily="18" charset="0"/>
                  </a:rPr>
                  <a:t>If </a:t>
                </a:r>
                <a14:m>
                  <m:oMath xmlns:m="http://schemas.openxmlformats.org/officeDocument/2006/math">
                    <m:r>
                      <a:rPr lang="en-GB" sz="2000" b="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𝐫</m:t>
                    </m:r>
                  </m:oMath>
                </a14:m>
                <a:r>
                  <a:rPr lang="en-GB" sz="2000" dirty="0">
                    <a:ln w="0"/>
                    <a:effectLst>
                      <a:outerShdw blurRad="38100" dist="19050" dir="2700000" algn="tl" rotWithShape="0">
                        <a:schemeClr val="dk1">
                          <a:alpha val="40000"/>
                        </a:schemeClr>
                      </a:outerShdw>
                    </a:effectLst>
                    <a:latin typeface="Cambria Math" panose="02040503050406030204" pitchFamily="18" charset="0"/>
                  </a:rPr>
                  <a:t> is high dimensional, </a:t>
                </a:r>
                <a14:m>
                  <m:oMath xmlns:m="http://schemas.openxmlformats.org/officeDocument/2006/math">
                    <m:r>
                      <a:rPr lang="en-GB" sz="2000" i="1">
                        <a:ln w="0"/>
                        <a:effectLst>
                          <a:outerShdw blurRad="38100" dist="19050" dir="2700000" algn="tl" rotWithShape="0">
                            <a:schemeClr val="dk1">
                              <a:alpha val="40000"/>
                            </a:schemeClr>
                          </a:outerShdw>
                        </a:effectLst>
                        <a:latin typeface="Cambria Math" panose="02040503050406030204" pitchFamily="18" charset="0"/>
                      </a:rPr>
                      <m:t>𝐶</m:t>
                    </m:r>
                    <m:r>
                      <a:rPr lang="en-GB" sz="2000" b="0" i="1" smtClean="0">
                        <a:ln w="0"/>
                        <a:effectLst>
                          <a:outerShdw blurRad="38100" dist="19050" dir="2700000" algn="tl" rotWithShape="0">
                            <a:schemeClr val="dk1">
                              <a:alpha val="40000"/>
                            </a:schemeClr>
                          </a:outerShdw>
                        </a:effectLst>
                        <a:latin typeface="Cambria Math" panose="02040503050406030204" pitchFamily="18" charset="0"/>
                      </a:rPr>
                      <m:t>=1</m:t>
                    </m:r>
                  </m:oMath>
                </a14:m>
                <a:r>
                  <a:rPr lang="en-GB" sz="2000" dirty="0">
                    <a:ln w="0"/>
                    <a:effectLst>
                      <a:outerShdw blurRad="38100" dist="19050" dir="2700000" algn="tl" rotWithShape="0">
                        <a:schemeClr val="dk1">
                          <a:alpha val="40000"/>
                        </a:schemeClr>
                      </a:outerShdw>
                    </a:effectLst>
                    <a:latin typeface="Cambria Math" panose="02040503050406030204" pitchFamily="18" charset="0"/>
                  </a:rPr>
                  <a:t> is sufficient</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Linear model (AMP)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latin typeface="Cambria Math" panose="02040503050406030204" pitchFamily="18" charset="0"/>
                  </a:rPr>
                  <a:t> Generalized linear model (GAMP)</a:t>
                </a: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5326449"/>
              </a:xfrm>
              <a:blipFill>
                <a:blip r:embed="rId3"/>
                <a:stretch>
                  <a:fillRect l="-858" t="-1831"/>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535486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DENOISING BASED ALGORITHMS</a:t>
            </a:r>
            <a:endParaRPr lang="en-US" sz="8000" b="1" dirty="0"/>
          </a:p>
        </p:txBody>
      </p:sp>
      <p:sp>
        <p:nvSpPr>
          <p:cNvPr id="7" name="Slide Number Placeholder 6">
            <a:extLst>
              <a:ext uri="{FF2B5EF4-FFF2-40B4-BE49-F238E27FC236}">
                <a16:creationId xmlns:a16="http://schemas.microsoft.com/office/drawing/2014/main" id="{E6C4724E-6BDB-44CD-A627-8FC985B8CBFA}"/>
              </a:ext>
            </a:extLst>
          </p:cNvPr>
          <p:cNvSpPr>
            <a:spLocks noGrp="1"/>
          </p:cNvSpPr>
          <p:nvPr>
            <p:ph type="sldNum" sz="quarter" idx="12"/>
          </p:nvPr>
        </p:nvSpPr>
        <p:spPr/>
        <p:txBody>
          <a:bodyPr/>
          <a:lstStyle/>
          <a:p>
            <a:fld id="{96C155CA-F9E4-4B7B-8778-BBE3591DE223}" type="slidenum">
              <a:rPr lang="en-US" smtClean="0"/>
              <a:t>53</a:t>
            </a:fld>
            <a:endParaRPr lang="en-US"/>
          </a:p>
        </p:txBody>
      </p:sp>
    </p:spTree>
    <p:extLst>
      <p:ext uri="{BB962C8B-B14F-4D97-AF65-F5344CB8AC3E}">
        <p14:creationId xmlns:p14="http://schemas.microsoft.com/office/powerpoint/2010/main" val="301153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algn="just">
                  <a:buFont typeface="Wingdings" panose="05000000000000000000" pitchFamily="2" charset="2"/>
                  <a:buChar char="§"/>
                </a:pPr>
                <a14:m>
                  <m:oMath xmlns:m="http://schemas.openxmlformats.org/officeDocument/2006/math">
                    <m:r>
                      <a:rPr lang="en-GB" sz="2400" b="1"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smtClean="0">
                        <a:ln w="0"/>
                        <a:effectLst>
                          <a:outerShdw blurRad="38100" dist="19050" dir="2700000" algn="tl" rotWithShape="0">
                            <a:schemeClr val="dk1">
                              <a:alpha val="40000"/>
                            </a:schemeClr>
                          </a:outerShdw>
                        </a:effectLst>
                        <a:latin typeface="Cambria Math" panose="02040503050406030204" pitchFamily="18" charset="0"/>
                      </a:rPr>
                      <m:t>𝐀𝐱</m:t>
                    </m:r>
                    <m:r>
                      <a:rPr lang="en-GB" sz="2400" b="1"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smtClean="0">
                        <a:ln w="0"/>
                        <a:effectLst>
                          <a:outerShdw blurRad="38100" dist="19050" dir="2700000" algn="tl" rotWithShape="0">
                            <a:schemeClr val="dk1">
                              <a:alpha val="40000"/>
                            </a:schemeClr>
                          </a:outerShdw>
                        </a:effectLst>
                        <a:latin typeface="Cambria Math" panose="02040503050406030204" pitchFamily="18" charset="0"/>
                      </a:rPr>
                      <m:t>𝐧</m:t>
                    </m:r>
                    <m:r>
                      <a:rPr lang="en-GB" sz="2400" b="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where</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 </m:t>
                    </m:r>
                    <m:r>
                      <a:rPr lang="en-GB" sz="2400" b="1" smtClean="0">
                        <a:ln w="0"/>
                        <a:effectLst>
                          <a:outerShdw blurRad="38100" dist="19050" dir="2700000" algn="tl" rotWithShape="0">
                            <a:schemeClr val="dk1">
                              <a:alpha val="40000"/>
                            </a:schemeClr>
                          </a:outerShdw>
                        </a:effectLst>
                        <a:latin typeface="Cambria Math" panose="02040503050406030204" pitchFamily="18" charset="0"/>
                      </a:rPr>
                      <m:t>𝐧</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𝒩</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0</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sSup>
                      <m:sSup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𝐈</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r>
                  <a:rPr lang="en-GB" sz="2400" b="0" dirty="0">
                    <a:ln w="0"/>
                    <a:effectLst>
                      <a:outerShdw blurRad="38100" dist="19050" dir="2700000" algn="tl" rotWithShape="0">
                        <a:schemeClr val="dk1">
                          <a:alpha val="40000"/>
                        </a:schemeClr>
                      </a:outerShdw>
                    </a:effectLst>
                  </a:rPr>
                  <a:t>Likelihood function: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r>
                      <a:rPr lang="en-GB" sz="2400" b="1" smtClean="0">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𝒩</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𝐀𝐱</m:t>
                        </m:r>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𝐈</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sSup>
                          <m:sSup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d>
                              <m:d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𝜋</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e>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den>
                    </m:f>
                    <m:sSup>
                      <m:sSup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𝑒</m:t>
                        </m:r>
                      </m:e>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den>
                        </m:f>
                        <m:sSubSup>
                          <m:sSub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bSup>
                      </m:sup>
                    </m:sSup>
                  </m:oMath>
                </a14:m>
                <a:endParaRPr lang="en-GB" sz="2400" dirty="0">
                  <a:ln w="0"/>
                  <a:effectLst>
                    <a:outerShdw blurRad="38100" dist="19050" dir="2700000" algn="tl" rotWithShape="0">
                      <a:schemeClr val="dk1">
                        <a:alpha val="40000"/>
                      </a:schemeClr>
                    </a:outerShdw>
                  </a:effectLst>
                  <a:ea typeface="Cambria Math" panose="02040503050406030204" pitchFamily="18" charset="0"/>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rPr>
                  <a:t>Maximum likelihood estimate of </a:t>
                </a:r>
                <a14:m>
                  <m:oMath xmlns:m="http://schemas.openxmlformats.org/officeDocument/2006/math">
                    <m:r>
                      <a:rPr lang="en-GB" sz="2400" b="1" smtClean="0">
                        <a:ln w="0"/>
                        <a:effectLst>
                          <a:outerShdw blurRad="38100" dist="19050" dir="2700000" algn="tl" rotWithShape="0">
                            <a:schemeClr val="dk1">
                              <a:alpha val="40000"/>
                            </a:schemeClr>
                          </a:outerShdw>
                        </a:effectLst>
                        <a:latin typeface="Cambria Math" panose="02040503050406030204" pitchFamily="18" charset="0"/>
                      </a:rPr>
                      <m:t>𝐱</m:t>
                    </m:r>
                  </m:oMath>
                </a14:m>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func>
                        <m:func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uncPr>
                        <m:fName>
                          <m:acc>
                            <m:accPr>
                              <m: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limLow>
                            <m:limLow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e>
                                  </m:d>
                                </m:e>
                              </m:func>
                            </m:e>
                          </m:d>
                        </m:e>
                      </m:func>
                    </m:oMath>
                  </m:oMathPara>
                </a14:m>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14:m>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e>
                    </m:func>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num>
                      <m:den>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den>
                    </m:f>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𝜋</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e>
                    </m:func>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den>
                    </m:f>
                    <m:sSubSup>
                      <m:sSub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bSup>
                  </m:oMath>
                </a14:m>
                <a:r>
                  <a:rPr lang="en-GB" sz="2400" dirty="0">
                    <a:ln w="0"/>
                    <a:effectLst>
                      <a:outerShdw blurRad="38100" dist="19050" dir="2700000" algn="tl" rotWithShape="0">
                        <a:schemeClr val="dk1">
                          <a:alpha val="40000"/>
                        </a:schemeClr>
                      </a:outerShdw>
                    </a:effectLst>
                    <a:latin typeface="Cambria Math" panose="02040503050406030204" pitchFamily="18" charset="0"/>
                  </a:rPr>
                  <a:t> (Least squares solution)</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Prior distribution: </a:t>
                </a:r>
                <a14:m>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d>
                              <m:d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𝑀</m:t>
                            </m:r>
                          </m:sup>
                        </m:sSup>
                      </m:den>
                    </m:f>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𝑒</m:t>
                        </m:r>
                      </m:e>
                      <m:sup>
                        <m: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num>
                          <m:den>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den>
                        </m:f>
                      </m:sup>
                    </m:sSup>
                  </m:oMath>
                </a14:m>
                <a: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(Laplace distribution)</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Posterior distribution: </a:t>
                </a:r>
                <a14:m>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oMath>
                </a14:m>
                <a:endPar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Maximum a-posteriori estimate</a:t>
                </a:r>
              </a:p>
              <a:p>
                <a:pPr marL="0" indent="0" algn="just">
                  <a:buNone/>
                </a:pPr>
                <a14:m>
                  <m:oMathPara xmlns:m="http://schemas.openxmlformats.org/officeDocument/2006/math">
                    <m:oMathParaPr>
                      <m:jc m:val="centerGroup"/>
                    </m:oMathParaPr>
                    <m:oMath xmlns:m="http://schemas.openxmlformats.org/officeDocument/2006/math">
                      <m:func>
                        <m:func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funcPr>
                        <m:fName>
                          <m:acc>
                            <m:accPr>
                              <m: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limLow>
                            <m:limLow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e>
                                  </m:d>
                                </m:e>
                              </m:func>
                            </m:e>
                          </m:d>
                        </m:e>
                      </m:func>
                    </m:oMath>
                  </m:oMathPara>
                </a14:m>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lnSpc>
                    <a:spcPct val="100000"/>
                  </a:lnSpc>
                  <a:buNone/>
                </a:pPr>
                <a14:m>
                  <m:oMathPara xmlns:m="http://schemas.openxmlformats.org/officeDocument/2006/math">
                    <m:oMathParaPr>
                      <m:jc m:val="centerGroup"/>
                    </m:oMathParaPr>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e>
                          </m:d>
                        </m:e>
                      </m:func>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e>
                              </m:d>
                            </m:e>
                          </m:d>
                        </m:e>
                      </m:func>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unc>
                        <m:funcPr>
                          <m:ctrlPr>
                            <a:rPr lang="en-GB" sz="2400" i="1">
                              <a:ln w="0"/>
                              <a:effectLst>
                                <a:outerShdw blurRad="38100" dist="19050" dir="2700000" algn="tl" rotWithShape="0">
                                  <a:schemeClr val="dk1">
                                    <a:alpha val="40000"/>
                                  </a:schemeClr>
                                </a:outerShdw>
                              </a:effectLst>
                              <a:latin typeface="Cambria Math" panose="02040503050406030204" pitchFamily="18" charset="0"/>
                            </a:rPr>
                          </m:ctrlPr>
                        </m:funcPr>
                        <m:fName>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log</m:t>
                          </m:r>
                        </m:fName>
                        <m:e>
                          <m:d>
                            <m:dPr>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e>
                              </m:d>
                            </m:e>
                          </m:d>
                        </m:e>
                      </m:func>
                    </m:oMath>
                  </m:oMathPara>
                </a14:m>
                <a:endParaRPr lang="en-GB" sz="2400" b="1"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endParaRPr>
              </a:p>
              <a:p>
                <a:pPr marL="0" indent="0" algn="ctr">
                  <a:buNone/>
                </a:pP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𝑐</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d>
                      <m:d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f>
                          <m:f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den>
                        </m:f>
                        <m:sSubSup>
                          <m:sSub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Sup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b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sSup>
                              <m:sSup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𝜎</m:t>
                                </m:r>
                              </m:e>
                              <m:sup>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p>
                            </m:sSup>
                          </m:num>
                          <m:den>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𝜈</m:t>
                            </m:r>
                          </m:den>
                        </m:f>
                        <m:sSub>
                          <m:sSubPr>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𝐱</m:t>
                                </m:r>
                              </m:e>
                            </m:d>
                          </m:e>
                          <m:sub>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e>
                    </m:d>
                  </m:oMath>
                </a14:m>
                <a:r>
                  <a:rPr lang="en-GB" sz="2400" b="1"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 </a:t>
                </a:r>
                <a:r>
                  <a:rPr lang="en-GB" sz="2400" dirty="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a:t>(BDPN, LASSO)</a:t>
                </a:r>
              </a:p>
              <a:p>
                <a:pPr marL="0" indent="0" algn="just">
                  <a:buNone/>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3"/>
                <a:stretch>
                  <a:fillRect l="-915" t="-1110"/>
                </a:stretch>
              </a:blipFill>
            </p:spPr>
            <p:txBody>
              <a:bodyPr/>
              <a:lstStyle/>
              <a:p>
                <a:r>
                  <a:rPr lang="en-SE">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8254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BAYESIAN INFERENCE MODELS</a:t>
            </a:r>
            <a:endParaRPr lang="en-US" sz="8000" b="1" dirty="0"/>
          </a:p>
        </p:txBody>
      </p:sp>
      <p:sp>
        <p:nvSpPr>
          <p:cNvPr id="7" name="Slide Number Placeholder 6">
            <a:extLst>
              <a:ext uri="{FF2B5EF4-FFF2-40B4-BE49-F238E27FC236}">
                <a16:creationId xmlns:a16="http://schemas.microsoft.com/office/drawing/2014/main" id="{E6C4724E-6BDB-44CD-A627-8FC985B8CBFA}"/>
              </a:ext>
            </a:extLst>
          </p:cNvPr>
          <p:cNvSpPr>
            <a:spLocks noGrp="1"/>
          </p:cNvSpPr>
          <p:nvPr>
            <p:ph type="sldNum" sz="quarter" idx="12"/>
          </p:nvPr>
        </p:nvSpPr>
        <p:spPr/>
        <p:txBody>
          <a:bodyPr/>
          <a:lstStyle/>
          <a:p>
            <a:fld id="{96C155CA-F9E4-4B7B-8778-BBE3591DE223}" type="slidenum">
              <a:rPr lang="en-US" smtClean="0"/>
              <a:t>54</a:t>
            </a:fld>
            <a:endParaRPr lang="en-US"/>
          </a:p>
        </p:txBody>
      </p:sp>
    </p:spTree>
    <p:extLst>
      <p:ext uri="{BB962C8B-B14F-4D97-AF65-F5344CB8AC3E}">
        <p14:creationId xmlns:p14="http://schemas.microsoft.com/office/powerpoint/2010/main" val="376697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algn="just">
                  <a:buFont typeface="Wingdings" panose="05000000000000000000" pitchFamily="2" charset="2"/>
                  <a:buChar char="§"/>
                </a:pPr>
                <a14:m>
                  <m:oMath xmlns:m="http://schemas.openxmlformats.org/officeDocument/2006/math">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Prior</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distributions</m:t>
                    </m:r>
                  </m:oMath>
                </a14:m>
                <a:r>
                  <a:rPr lang="en-GB" sz="2400" dirty="0">
                    <a:ln w="0"/>
                    <a:effectLst>
                      <a:outerShdw blurRad="38100" dist="19050" dir="2700000" algn="tl" rotWithShape="0">
                        <a:schemeClr val="dk1">
                          <a:alpha val="40000"/>
                        </a:schemeClr>
                      </a:outerShdw>
                    </a:effectLst>
                    <a:latin typeface="Cambria Math" panose="02040503050406030204" pitchFamily="18" charset="0"/>
                  </a:rPr>
                  <a:t>: Gaussian, Laplace, Student-t</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4E15490D-67E3-41BA-95DB-B6E7B7CAF642}"/>
                  </a:ext>
                </a:extLst>
              </p:cNvPr>
              <p:cNvSpPr>
                <a:spLocks noGrp="1" noRot="1" noChangeAspect="1" noMove="1" noResize="1" noEditPoints="1" noAdjustHandles="1" noChangeArrowheads="1" noChangeShapeType="1" noTextEdit="1"/>
              </p:cNvSpPr>
              <p:nvPr>
                <p:ph idx="1"/>
              </p:nvPr>
            </p:nvSpPr>
            <p:spPr>
              <a:xfrm>
                <a:off x="733811" y="845751"/>
                <a:ext cx="10658474" cy="6045201"/>
              </a:xfrm>
              <a:blipFill>
                <a:blip r:embed="rId3"/>
                <a:stretch>
                  <a:fillRect l="-858" t="-1615"/>
                </a:stretch>
              </a:blipFill>
            </p:spPr>
            <p:txBody>
              <a:bodyPr/>
              <a:lstStyle/>
              <a:p>
                <a:r>
                  <a:rPr lang="en-US">
                    <a:noFill/>
                  </a:rPr>
                  <a:t> </a:t>
                </a:r>
              </a:p>
            </p:txBody>
          </p:sp>
        </mc:Fallback>
      </mc:AlternateContent>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5082542"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BAYESIAN INFERENCE MODELS</a:t>
            </a:r>
            <a:endParaRPr lang="en-US" sz="8000" b="1" dirty="0"/>
          </a:p>
        </p:txBody>
      </p:sp>
      <p:sp>
        <p:nvSpPr>
          <p:cNvPr id="7" name="Slide Number Placeholder 6">
            <a:extLst>
              <a:ext uri="{FF2B5EF4-FFF2-40B4-BE49-F238E27FC236}">
                <a16:creationId xmlns:a16="http://schemas.microsoft.com/office/drawing/2014/main" id="{E6C4724E-6BDB-44CD-A627-8FC985B8CBFA}"/>
              </a:ext>
            </a:extLst>
          </p:cNvPr>
          <p:cNvSpPr>
            <a:spLocks noGrp="1"/>
          </p:cNvSpPr>
          <p:nvPr>
            <p:ph type="sldNum" sz="quarter" idx="12"/>
          </p:nvPr>
        </p:nvSpPr>
        <p:spPr>
          <a:xfrm>
            <a:off x="9448800" y="6550165"/>
            <a:ext cx="2743200" cy="365125"/>
          </a:xfrm>
        </p:spPr>
        <p:txBody>
          <a:bodyPr/>
          <a:lstStyle/>
          <a:p>
            <a:fld id="{96C155CA-F9E4-4B7B-8778-BBE3591DE223}" type="slidenum">
              <a:rPr lang="en-US" smtClean="0"/>
              <a:t>55</a:t>
            </a:fld>
            <a:endParaRPr lang="en-US" dirty="0"/>
          </a:p>
        </p:txBody>
      </p:sp>
      <p:pic>
        <p:nvPicPr>
          <p:cNvPr id="2" name="Picture 1">
            <a:extLst>
              <a:ext uri="{FF2B5EF4-FFF2-40B4-BE49-F238E27FC236}">
                <a16:creationId xmlns:a16="http://schemas.microsoft.com/office/drawing/2014/main" id="{EBB92F61-9741-4821-B742-8CA36D985CE3}"/>
              </a:ext>
            </a:extLst>
          </p:cNvPr>
          <p:cNvPicPr>
            <a:picLocks noChangeAspect="1"/>
          </p:cNvPicPr>
          <p:nvPr/>
        </p:nvPicPr>
        <p:blipFill>
          <a:blip r:embed="rId4"/>
          <a:stretch>
            <a:fillRect/>
          </a:stretch>
        </p:blipFill>
        <p:spPr>
          <a:xfrm>
            <a:off x="291272" y="1318483"/>
            <a:ext cx="6153501" cy="5172509"/>
          </a:xfrm>
          <a:prstGeom prst="rect">
            <a:avLst/>
          </a:prstGeom>
        </p:spPr>
      </p:pic>
      <p:pic>
        <p:nvPicPr>
          <p:cNvPr id="4" name="Picture 3">
            <a:extLst>
              <a:ext uri="{FF2B5EF4-FFF2-40B4-BE49-F238E27FC236}">
                <a16:creationId xmlns:a16="http://schemas.microsoft.com/office/drawing/2014/main" id="{DDE2C477-634A-4F64-B35E-68420454DC0D}"/>
              </a:ext>
            </a:extLst>
          </p:cNvPr>
          <p:cNvPicPr>
            <a:picLocks noChangeAspect="1"/>
          </p:cNvPicPr>
          <p:nvPr/>
        </p:nvPicPr>
        <p:blipFill>
          <a:blip r:embed="rId5"/>
          <a:stretch>
            <a:fillRect/>
          </a:stretch>
        </p:blipFill>
        <p:spPr>
          <a:xfrm>
            <a:off x="7569433" y="0"/>
            <a:ext cx="4070118" cy="3302944"/>
          </a:xfrm>
          <a:prstGeom prst="rect">
            <a:avLst/>
          </a:prstGeom>
        </p:spPr>
      </p:pic>
      <p:pic>
        <p:nvPicPr>
          <p:cNvPr id="6" name="Picture 5">
            <a:extLst>
              <a:ext uri="{FF2B5EF4-FFF2-40B4-BE49-F238E27FC236}">
                <a16:creationId xmlns:a16="http://schemas.microsoft.com/office/drawing/2014/main" id="{5BF2550C-F63C-46E7-A28A-1080BD7BB4C2}"/>
              </a:ext>
            </a:extLst>
          </p:cNvPr>
          <p:cNvPicPr>
            <a:picLocks noChangeAspect="1"/>
          </p:cNvPicPr>
          <p:nvPr/>
        </p:nvPicPr>
        <p:blipFill>
          <a:blip r:embed="rId6"/>
          <a:stretch>
            <a:fillRect/>
          </a:stretch>
        </p:blipFill>
        <p:spPr>
          <a:xfrm>
            <a:off x="7722025" y="3284094"/>
            <a:ext cx="4070118" cy="3448633"/>
          </a:xfrm>
          <a:prstGeom prst="rect">
            <a:avLst/>
          </a:prstGeom>
        </p:spPr>
      </p:pic>
      <p:sp>
        <p:nvSpPr>
          <p:cNvPr id="8" name="TextBox 7">
            <a:extLst>
              <a:ext uri="{FF2B5EF4-FFF2-40B4-BE49-F238E27FC236}">
                <a16:creationId xmlns:a16="http://schemas.microsoft.com/office/drawing/2014/main" id="{8DAC94C5-623E-490B-AB5A-0C4CF9DC9D9D}"/>
              </a:ext>
            </a:extLst>
          </p:cNvPr>
          <p:cNvSpPr txBox="1"/>
          <p:nvPr/>
        </p:nvSpPr>
        <p:spPr>
          <a:xfrm>
            <a:off x="10309861" y="214159"/>
            <a:ext cx="1882140" cy="369332"/>
          </a:xfrm>
          <a:prstGeom prst="rect">
            <a:avLst/>
          </a:prstGeom>
          <a:noFill/>
        </p:spPr>
        <p:txBody>
          <a:bodyPr wrap="square">
            <a:spAutoFit/>
          </a:bodyPr>
          <a:lstStyle/>
          <a:p>
            <a:r>
              <a:rPr lang="en-GB" dirty="0">
                <a:ln w="0"/>
                <a:effectLst>
                  <a:outerShdw blurRad="38100" dist="19050" dir="2700000" algn="tl" rotWithShape="0">
                    <a:schemeClr val="dk1">
                      <a:alpha val="40000"/>
                    </a:schemeClr>
                  </a:outerShdw>
                </a:effectLst>
              </a:rPr>
              <a:t>© </a:t>
            </a:r>
            <a:r>
              <a:rPr lang="en-GB" sz="1800" dirty="0">
                <a:ln w="0"/>
                <a:effectLst>
                  <a:outerShdw blurRad="38100" dist="19050" dir="2700000" algn="tl" rotWithShape="0">
                    <a:schemeClr val="dk1">
                      <a:alpha val="40000"/>
                    </a:schemeClr>
                  </a:outerShdw>
                </a:effectLst>
              </a:rPr>
              <a:t>[Karseras2015] </a:t>
            </a:r>
            <a:endParaRPr lang="en-US" dirty="0"/>
          </a:p>
        </p:txBody>
      </p:sp>
      <p:sp>
        <p:nvSpPr>
          <p:cNvPr id="9" name="TextBox 8">
            <a:extLst>
              <a:ext uri="{FF2B5EF4-FFF2-40B4-BE49-F238E27FC236}">
                <a16:creationId xmlns:a16="http://schemas.microsoft.com/office/drawing/2014/main" id="{7D6A0E4D-E8D2-4D5E-9EF6-A61FA0A94D9E}"/>
              </a:ext>
            </a:extLst>
          </p:cNvPr>
          <p:cNvSpPr txBox="1"/>
          <p:nvPr/>
        </p:nvSpPr>
        <p:spPr>
          <a:xfrm>
            <a:off x="5121978" y="6453918"/>
            <a:ext cx="1882140" cy="369332"/>
          </a:xfrm>
          <a:prstGeom prst="rect">
            <a:avLst/>
          </a:prstGeom>
          <a:noFill/>
        </p:spPr>
        <p:txBody>
          <a:bodyPr wrap="square">
            <a:spAutoFit/>
          </a:bodyPr>
          <a:lstStyle/>
          <a:p>
            <a:r>
              <a:rPr lang="en-GB" dirty="0">
                <a:ln w="0"/>
                <a:effectLst>
                  <a:outerShdw blurRad="38100" dist="19050" dir="2700000" algn="tl" rotWithShape="0">
                    <a:schemeClr val="dk1">
                      <a:alpha val="40000"/>
                    </a:schemeClr>
                  </a:outerShdw>
                </a:effectLst>
              </a:rPr>
              <a:t>© </a:t>
            </a:r>
            <a:r>
              <a:rPr lang="en-GB" sz="1800" dirty="0">
                <a:ln w="0"/>
                <a:effectLst>
                  <a:outerShdw blurRad="38100" dist="19050" dir="2700000" algn="tl" rotWithShape="0">
                    <a:schemeClr val="dk1">
                      <a:alpha val="40000"/>
                    </a:schemeClr>
                  </a:outerShdw>
                </a:effectLst>
              </a:rPr>
              <a:t>[Seeger2010] </a:t>
            </a:r>
            <a:endParaRPr lang="en-US" dirty="0"/>
          </a:p>
        </p:txBody>
      </p:sp>
      <p:sp>
        <p:nvSpPr>
          <p:cNvPr id="10" name="TextBox 9">
            <a:extLst>
              <a:ext uri="{FF2B5EF4-FFF2-40B4-BE49-F238E27FC236}">
                <a16:creationId xmlns:a16="http://schemas.microsoft.com/office/drawing/2014/main" id="{27801513-77C7-44D3-977D-5CC4680622C9}"/>
              </a:ext>
            </a:extLst>
          </p:cNvPr>
          <p:cNvSpPr txBox="1"/>
          <p:nvPr/>
        </p:nvSpPr>
        <p:spPr>
          <a:xfrm>
            <a:off x="291272" y="1294145"/>
            <a:ext cx="988888" cy="369332"/>
          </a:xfrm>
          <a:prstGeom prst="rect">
            <a:avLst/>
          </a:prstGeom>
          <a:noFill/>
        </p:spPr>
        <p:txBody>
          <a:bodyPr wrap="square">
            <a:spAutoFit/>
          </a:bodyPr>
          <a:lstStyle/>
          <a:p>
            <a:r>
              <a:rPr lang="en-GB" dirty="0">
                <a:ln w="0"/>
                <a:effectLst>
                  <a:outerShdw blurRad="38100" dist="19050" dir="2700000" algn="tl" rotWithShape="0">
                    <a:schemeClr val="dk1">
                      <a:alpha val="40000"/>
                    </a:schemeClr>
                  </a:outerShdw>
                </a:effectLst>
              </a:rPr>
              <a:t>Prior</a:t>
            </a:r>
            <a:r>
              <a:rPr lang="en-GB" sz="1800" dirty="0">
                <a:ln w="0"/>
                <a:effectLst>
                  <a:outerShdw blurRad="38100" dist="19050" dir="2700000" algn="tl" rotWithShape="0">
                    <a:schemeClr val="dk1">
                      <a:alpha val="40000"/>
                    </a:schemeClr>
                  </a:outerShdw>
                </a:effectLst>
              </a:rPr>
              <a:t>:</a:t>
            </a:r>
            <a:endParaRPr lang="en-US" dirty="0"/>
          </a:p>
        </p:txBody>
      </p:sp>
      <p:sp>
        <p:nvSpPr>
          <p:cNvPr id="11" name="TextBox 10">
            <a:extLst>
              <a:ext uri="{FF2B5EF4-FFF2-40B4-BE49-F238E27FC236}">
                <a16:creationId xmlns:a16="http://schemas.microsoft.com/office/drawing/2014/main" id="{3969359B-B39A-460F-80D5-C9DE1FE6E9AF}"/>
              </a:ext>
            </a:extLst>
          </p:cNvPr>
          <p:cNvSpPr txBox="1"/>
          <p:nvPr/>
        </p:nvSpPr>
        <p:spPr>
          <a:xfrm>
            <a:off x="333952" y="3720071"/>
            <a:ext cx="1129087" cy="369332"/>
          </a:xfrm>
          <a:prstGeom prst="rect">
            <a:avLst/>
          </a:prstGeom>
          <a:noFill/>
        </p:spPr>
        <p:txBody>
          <a:bodyPr wrap="square">
            <a:spAutoFit/>
          </a:bodyPr>
          <a:lstStyle/>
          <a:p>
            <a:r>
              <a:rPr lang="en-GB" dirty="0">
                <a:ln w="0"/>
                <a:effectLst>
                  <a:outerShdw blurRad="38100" dist="19050" dir="2700000" algn="tl" rotWithShape="0">
                    <a:schemeClr val="dk1">
                      <a:alpha val="40000"/>
                    </a:schemeClr>
                  </a:outerShdw>
                </a:effectLst>
              </a:rPr>
              <a:t>Posterior</a:t>
            </a:r>
            <a:r>
              <a:rPr lang="en-GB" sz="1800" dirty="0">
                <a:ln w="0"/>
                <a:effectLst>
                  <a:outerShdw blurRad="38100" dist="19050" dir="2700000" algn="tl" rotWithShape="0">
                    <a:schemeClr val="dk1">
                      <a:alpha val="40000"/>
                    </a:schemeClr>
                  </a:outerShdw>
                </a:effectLst>
              </a:rPr>
              <a:t>:</a:t>
            </a:r>
            <a:endParaRPr lang="en-US" dirty="0"/>
          </a:p>
        </p:txBody>
      </p:sp>
      <p:sp>
        <p:nvSpPr>
          <p:cNvPr id="13" name="TextBox 12">
            <a:extLst>
              <a:ext uri="{FF2B5EF4-FFF2-40B4-BE49-F238E27FC236}">
                <a16:creationId xmlns:a16="http://schemas.microsoft.com/office/drawing/2014/main" id="{73C2628C-6B1B-4656-B9DC-B81BEB479AD2}"/>
              </a:ext>
            </a:extLst>
          </p:cNvPr>
          <p:cNvSpPr txBox="1"/>
          <p:nvPr/>
        </p:nvSpPr>
        <p:spPr>
          <a:xfrm>
            <a:off x="10759689" y="1473769"/>
            <a:ext cx="1241811" cy="369332"/>
          </a:xfrm>
          <a:prstGeom prst="rect">
            <a:avLst/>
          </a:prstGeom>
          <a:noFill/>
        </p:spPr>
        <p:txBody>
          <a:bodyPr wrap="square">
            <a:spAutoFit/>
          </a:bodyPr>
          <a:lstStyle/>
          <a:p>
            <a:r>
              <a:rPr lang="en-GB" sz="1800" dirty="0">
                <a:ln w="0"/>
                <a:effectLst>
                  <a:outerShdw blurRad="38100" dist="19050" dir="2700000" algn="tl" rotWithShape="0">
                    <a:schemeClr val="dk1">
                      <a:alpha val="40000"/>
                    </a:schemeClr>
                  </a:outerShdw>
                </a:effectLst>
                <a:latin typeface="Cambria Math" panose="02040503050406030204" pitchFamily="18" charset="0"/>
              </a:rPr>
              <a:t>Gaussian</a:t>
            </a:r>
            <a:endParaRPr lang="en-SE" dirty="0"/>
          </a:p>
        </p:txBody>
      </p:sp>
      <p:sp>
        <p:nvSpPr>
          <p:cNvPr id="14" name="TextBox 13">
            <a:extLst>
              <a:ext uri="{FF2B5EF4-FFF2-40B4-BE49-F238E27FC236}">
                <a16:creationId xmlns:a16="http://schemas.microsoft.com/office/drawing/2014/main" id="{BB6BDA6A-0D70-4B23-9288-CA81BC8D7010}"/>
              </a:ext>
            </a:extLst>
          </p:cNvPr>
          <p:cNvSpPr txBox="1"/>
          <p:nvPr/>
        </p:nvSpPr>
        <p:spPr>
          <a:xfrm>
            <a:off x="10759689" y="4181091"/>
            <a:ext cx="1241811" cy="369332"/>
          </a:xfrm>
          <a:prstGeom prst="rect">
            <a:avLst/>
          </a:prstGeom>
          <a:noFill/>
        </p:spPr>
        <p:txBody>
          <a:bodyPr wrap="square">
            <a:spAutoFit/>
          </a:bodyPr>
          <a:lstStyle/>
          <a:p>
            <a:r>
              <a:rPr lang="en-GB" sz="1800" dirty="0">
                <a:ln w="0"/>
                <a:effectLst>
                  <a:outerShdw blurRad="38100" dist="19050" dir="2700000" algn="tl" rotWithShape="0">
                    <a:schemeClr val="dk1">
                      <a:alpha val="40000"/>
                    </a:schemeClr>
                  </a:outerShdw>
                </a:effectLst>
                <a:latin typeface="Cambria Math" panose="02040503050406030204" pitchFamily="18" charset="0"/>
              </a:rPr>
              <a:t>Student-t</a:t>
            </a:r>
            <a:endParaRPr lang="en-SE" dirty="0"/>
          </a:p>
        </p:txBody>
      </p:sp>
    </p:spTree>
    <p:extLst>
      <p:ext uri="{BB962C8B-B14F-4D97-AF65-F5344CB8AC3E}">
        <p14:creationId xmlns:p14="http://schemas.microsoft.com/office/powerpoint/2010/main" val="872564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marL="0" indent="0">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9802514"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APPLICATION OF AMP TO BAYESIAN INFERENCE FRAMEWORK</a:t>
            </a:r>
            <a:endParaRPr lang="en-US" sz="8000" b="1" dirty="0"/>
          </a:p>
        </p:txBody>
      </p:sp>
      <p:sp>
        <p:nvSpPr>
          <p:cNvPr id="7" name="Slide Number Placeholder 6">
            <a:extLst>
              <a:ext uri="{FF2B5EF4-FFF2-40B4-BE49-F238E27FC236}">
                <a16:creationId xmlns:a16="http://schemas.microsoft.com/office/drawing/2014/main" id="{E6C4724E-6BDB-44CD-A627-8FC985B8CBFA}"/>
              </a:ext>
            </a:extLst>
          </p:cNvPr>
          <p:cNvSpPr>
            <a:spLocks noGrp="1"/>
          </p:cNvSpPr>
          <p:nvPr>
            <p:ph type="sldNum" sz="quarter" idx="12"/>
          </p:nvPr>
        </p:nvSpPr>
        <p:spPr/>
        <p:txBody>
          <a:bodyPr/>
          <a:lstStyle/>
          <a:p>
            <a:fld id="{96C155CA-F9E4-4B7B-8778-BBE3591DE223}" type="slidenum">
              <a:rPr lang="en-US" smtClean="0"/>
              <a:t>56</a:t>
            </a:fld>
            <a:endParaRPr lang="en-US"/>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53B3B045-9982-4114-8F35-767BCC24510A}"/>
                  </a:ext>
                </a:extLst>
              </p:cNvPr>
              <p:cNvSpPr txBox="1">
                <a:spLocks/>
              </p:cNvSpPr>
              <p:nvPr/>
            </p:nvSpPr>
            <p:spPr>
              <a:xfrm>
                <a:off x="766763" y="812799"/>
                <a:ext cx="10658474" cy="6045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Another approach for solving </a:t>
                </a:r>
              </a:p>
              <a:p>
                <a:pPr marL="0" indent="0" algn="just">
                  <a:buNone/>
                </a:pPr>
                <a14:m>
                  <m:oMathPara xmlns:m="http://schemas.openxmlformats.org/officeDocument/2006/math">
                    <m:oMathParaPr>
                      <m:jc m:val="centerGroup"/>
                    </m:oMathParaPr>
                    <m:oMath xmlns:m="http://schemas.openxmlformats.org/officeDocument/2006/math">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r>
                                <a:rPr lang="en-GB" sz="2400" b="1">
                                  <a:ln w="0"/>
                                  <a:effectLst>
                                    <a:outerShdw blurRad="38100" dist="19050" dir="2700000" algn="tl" rotWithShape="0">
                                      <a:schemeClr val="dk1">
                                        <a:alpha val="40000"/>
                                      </a:schemeClr>
                                    </a:outerShdw>
                                  </a:effectLst>
                                  <a:latin typeface="Cambria Math" panose="02040503050406030204" pitchFamily="18" charset="0"/>
                                </a:rPr>
                                <m:t>𝐱</m:t>
                              </m:r>
                            </m:lim>
                          </m:limLow>
                        </m:fName>
                        <m:e>
                          <m:sSubSup>
                            <m:sSub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i="1" dirty="0">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𝐀𝐱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p>
                          </m:sSubSup>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𝜆</m:t>
                          </m:r>
                          <m:sSub>
                            <m:sSub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Sub>
                        </m:e>
                      </m:func>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is the Bayesian framework. In a Bayesian framework, prior density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oMath>
                </a14:m>
                <a:r>
                  <a:rPr lang="en-GB" sz="2400" dirty="0">
                    <a:ln w="0"/>
                    <a:effectLst>
                      <a:outerShdw blurRad="38100" dist="19050" dir="2700000" algn="tl" rotWithShape="0">
                        <a:schemeClr val="dk1">
                          <a:alpha val="40000"/>
                        </a:schemeClr>
                      </a:outerShdw>
                    </a:effectLst>
                  </a:rPr>
                  <a:t> and likelihood function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oMath>
                </a14:m>
                <a:r>
                  <a:rPr lang="en-GB" sz="2400" dirty="0">
                    <a:ln w="0"/>
                    <a:effectLst>
                      <a:outerShdw blurRad="38100" dist="19050" dir="2700000" algn="tl" rotWithShape="0">
                        <a:schemeClr val="dk1">
                          <a:alpha val="40000"/>
                        </a:schemeClr>
                      </a:outerShdw>
                    </a:effectLst>
                  </a:rPr>
                  <a:t> is assumed on </a:t>
                </a:r>
                <a14:m>
                  <m:oMath xmlns:m="http://schemas.openxmlformats.org/officeDocument/2006/math">
                    <m:r>
                      <a:rPr lang="en-GB" sz="2400" b="1">
                        <a:ln w="0"/>
                        <a:effectLst>
                          <a:outerShdw blurRad="38100" dist="19050" dir="2700000" algn="tl" rotWithShape="0">
                            <a:schemeClr val="dk1">
                              <a:alpha val="40000"/>
                            </a:schemeClr>
                          </a:outerShdw>
                        </a:effectLst>
                        <a:latin typeface="Cambria Math" panose="02040503050406030204" pitchFamily="18" charset="0"/>
                      </a:rPr>
                      <m:t>𝐱</m:t>
                    </m:r>
                  </m:oMath>
                </a14:m>
                <a:r>
                  <a:rPr lang="en-GB" sz="2400" dirty="0">
                    <a:ln w="0"/>
                    <a:effectLst>
                      <a:outerShdw blurRad="38100" dist="19050" dir="2700000" algn="tl" rotWithShape="0">
                        <a:schemeClr val="dk1">
                          <a:alpha val="40000"/>
                        </a:schemeClr>
                      </a:outerShdw>
                    </a:effectLst>
                  </a:rPr>
                  <a:t>, to evaluate the following posterior density</a:t>
                </a:r>
              </a:p>
              <a:p>
                <a:pPr marL="0" indent="0" algn="ctr">
                  <a:buNone/>
                </a:pPr>
                <a14:m>
                  <m:oMathPara xmlns:m="http://schemas.openxmlformats.org/officeDocument/2006/math">
                    <m:oMathParaPr>
                      <m:jc m:val="centerGroup"/>
                    </m:oMathParaPr>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𝐲</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fPr>
                        <m:num>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num>
                        <m:den>
                          <m:nary>
                            <m:naryPr>
                              <m:limLoc m:val="undOvr"/>
                              <m:subHide m:val="on"/>
                              <m:supHide m:val="on"/>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naryPr>
                            <m:sub/>
                            <m:sup/>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𝐲</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r>
                                <m:rPr>
                                  <m:sty m:val="p"/>
                                </m:rPr>
                                <a:rPr lang="en-GB" sz="2400">
                                  <a:ln w="0"/>
                                  <a:effectLst>
                                    <a:outerShdw blurRad="38100" dist="19050" dir="2700000" algn="tl" rotWithShape="0">
                                      <a:schemeClr val="dk1">
                                        <a:alpha val="40000"/>
                                      </a:schemeClr>
                                    </a:outerShdw>
                                  </a:effectLst>
                                  <a:latin typeface="Cambria Math" panose="02040503050406030204" pitchFamily="18" charset="0"/>
                                </a:rPr>
                                <m:t>d</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e>
                          </m:nary>
                        </m:den>
                      </m:f>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Then, the posterior density can be used to evaluate the MMSE estimate</a:t>
                </a:r>
              </a:p>
              <a:p>
                <a:pPr marL="0" indent="0" algn="just">
                  <a:buNone/>
                </a:pPr>
                <a14:m>
                  <m:oMathPara xmlns:m="http://schemas.openxmlformats.org/officeDocument/2006/math">
                    <m:oMathParaPr>
                      <m:jc m:val="centerGroup"/>
                    </m:oMathParaPr>
                    <m:oMath xmlns:m="http://schemas.openxmlformats.org/officeDocument/2006/math">
                      <m:acc>
                        <m:acc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func>
                        <m:func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funcPr>
                        <m:fName>
                          <m:limLow>
                            <m:limLow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limLowPr>
                            <m:e>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arg</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 </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min</m:t>
                              </m:r>
                            </m:e>
                            <m:lim>
                              <m:acc>
                                <m:accPr>
                                  <m: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e>
                              </m:acc>
                            </m:lim>
                          </m:limLow>
                        </m:fName>
                        <m:e>
                          <m:nary>
                            <m:naryPr>
                              <m:limLoc m:val="undOvr"/>
                              <m:subHide m:val="on"/>
                              <m:supHide m:val="on"/>
                              <m:ctrlPr>
                                <a:rPr lang="en-GB" sz="2400" b="1" i="1">
                                  <a:ln w="0"/>
                                  <a:effectLst>
                                    <a:outerShdw blurRad="38100" dist="19050" dir="2700000" algn="tl" rotWithShape="0">
                                      <a:schemeClr val="dk1">
                                        <a:alpha val="40000"/>
                                      </a:schemeClr>
                                    </a:outerShdw>
                                  </a:effectLst>
                                  <a:latin typeface="Cambria Math" panose="02040503050406030204" pitchFamily="18" charset="0"/>
                                </a:rPr>
                              </m:ctrlPr>
                            </m:naryPr>
                            <m:sub/>
                            <m:sup/>
                            <m:e>
                              <m:sSubSup>
                                <m:sSubSupPr>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sSubSupPr>
                                <m:e>
                                  <m:d>
                                    <m:dPr>
                                      <m:begChr m:val="‖"/>
                                      <m:endChr m:val="‖"/>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𝐱</m:t>
                                      </m:r>
                                      <m:r>
                                        <a:rPr lang="en-GB" sz="2400" b="1" i="0" smtClean="0">
                                          <a:ln w="0"/>
                                          <a:effectLst>
                                            <a:outerShdw blurRad="38100" dist="19050" dir="2700000" algn="tl" rotWithShape="0">
                                              <a:schemeClr val="dk1">
                                                <a:alpha val="40000"/>
                                              </a:schemeClr>
                                            </a:outerShdw>
                                          </a:effectLst>
                                          <a:latin typeface="Cambria Math" panose="02040503050406030204" pitchFamily="18" charset="0"/>
                                        </a:rPr>
                                        <m:t>−</m:t>
                                      </m:r>
                                      <m:acc>
                                        <m:accPr>
                                          <m: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acc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acc>
                                    </m:e>
                                  </m:d>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2</m:t>
                                  </m:r>
                                </m:sup>
                              </m:sSubSup>
                            </m:e>
                          </m:nary>
                        </m:e>
                      </m:func>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e>
                      </m:d>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rPr>
                        <m:t>d</m:t>
                      </m:r>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𝐸</m:t>
                      </m:r>
                      <m:d>
                        <m:dPr>
                          <m:begChr m:val="["/>
                          <m:end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r>
                            <a:rPr lang="en-GB" sz="2400" b="1">
                              <a:ln w="0"/>
                              <a:effectLst>
                                <a:outerShdw blurRad="38100" dist="19050" dir="2700000" algn="tl" rotWithShape="0">
                                  <a:schemeClr val="dk1">
                                    <a:alpha val="40000"/>
                                  </a:schemeClr>
                                </a:outerShdw>
                              </a:effectLst>
                              <a:latin typeface="Cambria Math" panose="02040503050406030204" pitchFamily="18" charset="0"/>
                            </a:rPr>
                            <m:t>|</m:t>
                          </m:r>
                          <m:r>
                            <a:rPr lang="en-GB" sz="2400" b="1">
                              <a:ln w="0"/>
                              <a:effectLst>
                                <a:outerShdw blurRad="38100" dist="19050" dir="2700000" algn="tl" rotWithShape="0">
                                  <a:schemeClr val="dk1">
                                    <a:alpha val="40000"/>
                                  </a:schemeClr>
                                </a:outerShdw>
                              </a:effectLst>
                              <a:latin typeface="Cambria Math" panose="02040503050406030204" pitchFamily="18" charset="0"/>
                            </a:rPr>
                            <m:t>𝐲</m:t>
                          </m:r>
                        </m:e>
                      </m:d>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oMath>
                  </m:oMathPara>
                </a14:m>
                <a:endParaRPr lang="en-GB" sz="2400" dirty="0">
                  <a:ln w="0"/>
                  <a:effectLst>
                    <a:outerShdw blurRad="38100" dist="19050" dir="2700000" algn="tl" rotWithShape="0">
                      <a:schemeClr val="dk1">
                        <a:alpha val="40000"/>
                      </a:schemeClr>
                    </a:outerShdw>
                  </a:effectLst>
                </a:endParaRPr>
              </a:p>
              <a:p>
                <a:pPr marL="0" indent="0" algn="just">
                  <a:buNone/>
                </a:pPr>
                <a:r>
                  <a:rPr lang="en-GB" sz="2400" dirty="0">
                    <a:ln w="0"/>
                    <a:effectLst>
                      <a:outerShdw blurRad="38100" dist="19050" dir="2700000" algn="tl" rotWithShape="0">
                        <a:schemeClr val="dk1">
                          <a:alpha val="40000"/>
                        </a:schemeClr>
                      </a:outerShdw>
                    </a:effectLst>
                  </a:rPr>
                  <a:t>where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𝐸</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is the expectation operator</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Instead of the notation </a:t>
                </a:r>
                <a14:m>
                  <m:oMath xmlns:m="http://schemas.openxmlformats.org/officeDocument/2006/math">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𝜼</m:t>
                    </m:r>
                    <m:d>
                      <m:dPr>
                        <m:ctrlP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𝐫</m:t>
                        </m:r>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𝜎</m:t>
                        </m:r>
                      </m:e>
                    </m:d>
                  </m:oMath>
                </a14:m>
                <a:r>
                  <a:rPr lang="en-GB" sz="2400" dirty="0">
                    <a:ln w="0"/>
                    <a:effectLst>
                      <a:outerShdw blurRad="38100" dist="19050" dir="2700000" algn="tl" rotWithShape="0">
                        <a:schemeClr val="dk1">
                          <a:alpha val="40000"/>
                        </a:schemeClr>
                      </a:outerShdw>
                    </a:effectLst>
                  </a:rPr>
                  <a:t> for the denoising function, let us use the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𝐠</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𝐫</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e>
                    </m:d>
                  </m:oMath>
                </a14:m>
                <a:r>
                  <a:rPr lang="en-GB" sz="2400" dirty="0">
                    <a:ln w="0"/>
                    <a:effectLst>
                      <a:outerShdw blurRad="38100" dist="19050" dir="2700000" algn="tl" rotWithShape="0">
                        <a:schemeClr val="dk1">
                          <a:alpha val="40000"/>
                        </a:schemeClr>
                      </a:outerShdw>
                    </a:effectLst>
                  </a:rPr>
                  <a:t> notation where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f>
                      <m:f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sz="2400" i="1">
                            <a:ln w="0"/>
                            <a:effectLst>
                              <a:outerShdw blurRad="38100" dist="19050" dir="2700000" algn="tl" rotWithShape="0">
                                <a:schemeClr val="dk1">
                                  <a:alpha val="40000"/>
                                </a:schemeClr>
                              </a:outerShdw>
                            </a:effectLst>
                            <a:latin typeface="Cambria Math" panose="02040503050406030204" pitchFamily="18" charset="0"/>
                          </a:rPr>
                          <m:t>𝜎</m:t>
                        </m:r>
                      </m:den>
                    </m:f>
                  </m:oMath>
                </a14:m>
                <a:r>
                  <a:rPr lang="en-GB" sz="2400" dirty="0">
                    <a:ln w="0"/>
                    <a:effectLst>
                      <a:outerShdw blurRad="38100" dist="19050" dir="2700000" algn="tl" rotWithShape="0">
                        <a:schemeClr val="dk1">
                          <a:alpha val="40000"/>
                        </a:schemeClr>
                      </a:outerShdw>
                    </a:effectLst>
                  </a:rPr>
                  <a:t> is the precision of the noise</a:t>
                </a:r>
              </a:p>
              <a:p>
                <a:pPr marL="0" indent="0">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US" sz="2400" dirty="0">
                  <a:ln w="0"/>
                  <a:effectLst>
                    <a:outerShdw blurRad="38100" dist="19050" dir="2700000" algn="tl" rotWithShape="0">
                      <a:schemeClr val="dk1">
                        <a:alpha val="40000"/>
                      </a:schemeClr>
                    </a:outerShdw>
                  </a:effectLst>
                </a:endParaRPr>
              </a:p>
            </p:txBody>
          </p:sp>
        </mc:Choice>
        <mc:Fallback>
          <p:sp>
            <p:nvSpPr>
              <p:cNvPr id="6" name="Content Placeholder 2">
                <a:extLst>
                  <a:ext uri="{FF2B5EF4-FFF2-40B4-BE49-F238E27FC236}">
                    <a16:creationId xmlns:a16="http://schemas.microsoft.com/office/drawing/2014/main" id="{53B3B045-9982-4114-8F35-767BCC24510A}"/>
                  </a:ext>
                </a:extLst>
              </p:cNvPr>
              <p:cNvSpPr txBox="1">
                <a:spLocks noRot="1" noChangeAspect="1" noMove="1" noResize="1" noEditPoints="1" noAdjustHandles="1" noChangeArrowheads="1" noChangeShapeType="1" noTextEdit="1"/>
              </p:cNvSpPr>
              <p:nvPr/>
            </p:nvSpPr>
            <p:spPr>
              <a:xfrm>
                <a:off x="766763" y="812799"/>
                <a:ext cx="10658474" cy="6045201"/>
              </a:xfrm>
              <a:prstGeom prst="rect">
                <a:avLst/>
              </a:prstGeom>
              <a:blipFill>
                <a:blip r:embed="rId3"/>
                <a:stretch>
                  <a:fillRect l="-1030" t="-1613" r="-1087"/>
                </a:stretch>
              </a:blipFill>
            </p:spPr>
            <p:txBody>
              <a:bodyPr/>
              <a:lstStyle/>
              <a:p>
                <a:r>
                  <a:rPr lang="en-SE">
                    <a:noFill/>
                  </a:rPr>
                  <a:t> </a:t>
                </a:r>
              </a:p>
            </p:txBody>
          </p:sp>
        </mc:Fallback>
      </mc:AlternateContent>
    </p:spTree>
    <p:extLst>
      <p:ext uri="{BB962C8B-B14F-4D97-AF65-F5344CB8AC3E}">
        <p14:creationId xmlns:p14="http://schemas.microsoft.com/office/powerpoint/2010/main" val="104172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733811" y="845751"/>
            <a:ext cx="10658474" cy="6045201"/>
          </a:xfrm>
        </p:spPr>
        <p:txBody>
          <a:bodyPr>
            <a:normAutofit/>
          </a:bodyPr>
          <a:lstStyle/>
          <a:p>
            <a:pPr marL="0" indent="0">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8" y="122237"/>
            <a:ext cx="9864298"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APPLICATION OF AMP TO BAYESIAN INFERENCE FRAMEWORK</a:t>
            </a:r>
            <a:endParaRPr lang="en-US" sz="8000" b="1" dirty="0"/>
          </a:p>
        </p:txBody>
      </p:sp>
      <p:sp>
        <p:nvSpPr>
          <p:cNvPr id="7" name="Slide Number Placeholder 6">
            <a:extLst>
              <a:ext uri="{FF2B5EF4-FFF2-40B4-BE49-F238E27FC236}">
                <a16:creationId xmlns:a16="http://schemas.microsoft.com/office/drawing/2014/main" id="{E6C4724E-6BDB-44CD-A627-8FC985B8CBFA}"/>
              </a:ext>
            </a:extLst>
          </p:cNvPr>
          <p:cNvSpPr>
            <a:spLocks noGrp="1"/>
          </p:cNvSpPr>
          <p:nvPr>
            <p:ph type="sldNum" sz="quarter" idx="12"/>
          </p:nvPr>
        </p:nvSpPr>
        <p:spPr/>
        <p:txBody>
          <a:bodyPr/>
          <a:lstStyle/>
          <a:p>
            <a:fld id="{96C155CA-F9E4-4B7B-8778-BBE3591DE223}" type="slidenum">
              <a:rPr lang="en-US" smtClean="0"/>
              <a:t>57</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53B3B045-9982-4114-8F35-767BCC24510A}"/>
                  </a:ext>
                </a:extLst>
              </p:cNvPr>
              <p:cNvSpPr txBox="1">
                <a:spLocks/>
              </p:cNvSpPr>
              <p:nvPr/>
            </p:nvSpPr>
            <p:spPr>
              <a:xfrm>
                <a:off x="733811" y="777875"/>
                <a:ext cx="10658474" cy="59436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Assume </a:t>
                </a:r>
                <a:r>
                  <a:rPr lang="en-GB" sz="2400" dirty="0" err="1">
                    <a:ln w="0"/>
                    <a:effectLst>
                      <a:outerShdw blurRad="38100" dist="19050" dir="2700000" algn="tl" rotWithShape="0">
                        <a:schemeClr val="dk1">
                          <a:alpha val="40000"/>
                        </a:schemeClr>
                      </a:outerShdw>
                    </a:effectLst>
                  </a:rPr>
                  <a:t>i.i.d</a:t>
                </a:r>
                <a:r>
                  <a:rPr lang="en-GB" sz="2400" dirty="0">
                    <a:ln w="0"/>
                    <a:effectLst>
                      <a:outerShdw blurRad="38100" dist="19050" dir="2700000" algn="tl" rotWithShape="0">
                        <a:schemeClr val="dk1">
                          <a:alpha val="40000"/>
                        </a:schemeClr>
                      </a:outerShdw>
                    </a:effectLst>
                  </a:rPr>
                  <a:t>. prior</a:t>
                </a:r>
              </a:p>
              <a:p>
                <a:pPr marL="0" indent="0" algn="just">
                  <a:buNone/>
                </a:pPr>
                <a14:m>
                  <m:oMathPara xmlns:m="http://schemas.openxmlformats.org/officeDocument/2006/math">
                    <m:oMathParaPr>
                      <m:jc m:val="centerGroup"/>
                    </m:oMathParaPr>
                    <m:oMath xmlns:m="http://schemas.openxmlformats.org/officeDocument/2006/math">
                      <m:r>
                        <a:rPr lang="en-GB" sz="2400" i="1" smtClean="0">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r>
                            <a:rPr lang="en-GB" sz="2400" b="1">
                              <a:ln w="0"/>
                              <a:effectLst>
                                <a:outerShdw blurRad="38100" dist="19050" dir="2700000" algn="tl" rotWithShape="0">
                                  <a:schemeClr val="dk1">
                                    <a:alpha val="40000"/>
                                  </a:schemeClr>
                                </a:outerShdw>
                              </a:effectLst>
                              <a:latin typeface="Cambria Math" panose="02040503050406030204" pitchFamily="18" charset="0"/>
                            </a:rPr>
                            <m:t>𝐱</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nary>
                        <m:naryPr>
                          <m:chr m:val="∏"/>
                          <m:ctrlPr>
                            <a:rPr lang="en-GB" sz="2400" b="1" i="1" smtClean="0">
                              <a:ln w="0"/>
                              <a:effectLst>
                                <a:outerShdw blurRad="38100" dist="19050" dir="2700000" algn="tl" rotWithShape="0">
                                  <a:schemeClr val="dk1">
                                    <a:alpha val="40000"/>
                                  </a:schemeClr>
                                </a:outerShdw>
                              </a:effectLst>
                              <a:latin typeface="Cambria Math" panose="02040503050406030204" pitchFamily="18" charset="0"/>
                            </a:rPr>
                          </m:ctrlPr>
                        </m:naryPr>
                        <m:sub>
                          <m:r>
                            <m:rPr>
                              <m:brk m:alnAt="23"/>
                            </m:rP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r>
                            <a:rPr lang="en-GB" sz="2400" b="0" i="1" smtClean="0">
                              <a:ln w="0"/>
                              <a:effectLst>
                                <a:outerShdw blurRad="38100" dist="19050" dir="2700000" algn="tl" rotWithShape="0">
                                  <a:schemeClr val="dk1">
                                    <a:alpha val="40000"/>
                                  </a:schemeClr>
                                </a:outerShdw>
                              </a:effectLst>
                              <a:latin typeface="Cambria Math" panose="02040503050406030204" pitchFamily="18" charset="0"/>
                            </a:rPr>
                            <m:t>=1</m:t>
                          </m:r>
                        </m:sub>
                        <m:sup>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𝑁</m:t>
                          </m:r>
                        </m:sup>
                        <m:e>
                          <m:r>
                            <a:rPr lang="en-GB" sz="2400" i="1">
                              <a:ln w="0"/>
                              <a:effectLst>
                                <a:outerShdw blurRad="38100" dist="19050" dir="2700000" algn="tl" rotWithShape="0">
                                  <a:schemeClr val="dk1">
                                    <a:alpha val="40000"/>
                                  </a:schemeClr>
                                </a:outerShdw>
                              </a:effectLst>
                              <a:latin typeface="Cambria Math" panose="02040503050406030204" pitchFamily="18" charset="0"/>
                            </a:rPr>
                            <m:t>𝑝</m:t>
                          </m:r>
                          <m:d>
                            <m:dPr>
                              <m:ctrlPr>
                                <a:rPr lang="en-GB" sz="2400" b="1"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𝑥</m:t>
                                  </m:r>
                                </m:e>
                                <m:sub>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𝑛</m:t>
                                  </m:r>
                                </m:sub>
                              </m:sSub>
                            </m:e>
                          </m:d>
                        </m:e>
                      </m:nary>
                    </m:oMath>
                  </m:oMathPara>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AMP can be applied to the MMSE problem of Bayesian framework by choosing the denoiser as</a:t>
                </a:r>
              </a:p>
              <a:p>
                <a:pPr marL="0" indent="0" algn="ctr">
                  <a:buNone/>
                </a:pPr>
                <a14:m>
                  <m:oMath xmlns:m="http://schemas.openxmlformats.org/officeDocument/2006/math">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m:t>
                    </m:r>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𝐸</m:t>
                    </m:r>
                    <m:d>
                      <m:dPr>
                        <m:begChr m:val="["/>
                        <m:end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𝑥</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e>
                    </m:d>
                  </m:oMath>
                </a14:m>
                <a:r>
                  <a:rPr lang="en-GB" sz="2400" dirty="0">
                    <a:ln w="0"/>
                    <a:effectLst>
                      <a:outerShdw blurRad="38100" dist="19050" dir="2700000" algn="tl" rotWithShape="0">
                        <a:schemeClr val="dk1">
                          <a:alpha val="40000"/>
                        </a:schemeClr>
                      </a:outerShdw>
                    </a:effectLst>
                  </a:rPr>
                  <a:t> (Iteration index </a:t>
                </a:r>
                <a14:m>
                  <m:oMath xmlns:m="http://schemas.openxmlformats.org/officeDocument/2006/math">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𝑖</m:t>
                    </m:r>
                  </m:oMath>
                </a14:m>
                <a:r>
                  <a:rPr lang="en-GB" sz="2400" dirty="0">
                    <a:ln w="0"/>
                    <a:effectLst>
                      <a:outerShdw blurRad="38100" dist="19050" dir="2700000" algn="tl" rotWithShape="0">
                        <a:schemeClr val="dk1">
                          <a:alpha val="40000"/>
                        </a:schemeClr>
                      </a:outerShdw>
                    </a:effectLst>
                  </a:rPr>
                  <a:t> is dropped)</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Derivative of the above scalar MMSE denoiser is given as</a:t>
                </a:r>
              </a:p>
              <a:p>
                <a:pPr marL="0" indent="0" algn="ctr">
                  <a:buNone/>
                </a:pPr>
                <a14:m>
                  <m:oMath xmlns:m="http://schemas.openxmlformats.org/officeDocument/2006/math">
                    <m:sSup>
                      <m:sSupPr>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pPr>
                      <m:e>
                        <m:r>
                          <m:rPr>
                            <m:sty m:val="p"/>
                          </m:rPr>
                          <a:rPr lang="en-GB" sz="240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m:t>
                        </m:r>
                      </m:e>
                      <m:sup>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up>
                    </m:sSup>
                    <m:d>
                      <m:dPr>
                        <m:ctrlPr>
                          <a:rPr lang="en-GB" sz="24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r>
                          <a:rPr lang="en-GB" sz="2400" b="1" i="1" smtClean="0">
                            <a:ln w="0"/>
                            <a:effectLst>
                              <a:outerShdw blurRad="38100" dist="19050" dir="2700000" algn="tl" rotWithShape="0">
                                <a:schemeClr val="dk1">
                                  <a:alpha val="40000"/>
                                </a:schemeClr>
                              </a:outerShdw>
                            </a:effectLst>
                            <a:latin typeface="Cambria Math" panose="02040503050406030204" pitchFamily="18" charset="0"/>
                          </a:rPr>
                          <m:t>,</m:t>
                        </m:r>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e>
                    </m:d>
                    <m:r>
                      <a:rPr lang="en-GB" sz="24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var</m:t>
                    </m:r>
                    <m:d>
                      <m:dPr>
                        <m:begChr m:val="["/>
                        <m:endChr m:val="]"/>
                        <m:ctrlP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0" i="1" smtClean="0">
                                <a:ln w="0"/>
                                <a:effectLst>
                                  <a:outerShdw blurRad="38100" dist="19050" dir="2700000" algn="tl" rotWithShape="0">
                                    <a:schemeClr val="dk1">
                                      <a:alpha val="40000"/>
                                    </a:schemeClr>
                                  </a:outerShdw>
                                </a:effectLst>
                                <a:latin typeface="Cambria Math" panose="02040503050406030204" pitchFamily="18" charset="0"/>
                              </a:rPr>
                              <m:t>𝑥</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r>
                          <a:rPr lang="en-GB" sz="24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i="1">
                                <a:ln w="0"/>
                                <a:effectLst>
                                  <a:outerShdw blurRad="38100" dist="19050" dir="2700000" algn="tl" rotWithShape="0">
                                    <a:schemeClr val="dk1">
                                      <a:alpha val="40000"/>
                                    </a:schemeClr>
                                  </a:outerShdw>
                                </a:effectLst>
                                <a:latin typeface="Cambria Math" panose="02040503050406030204" pitchFamily="18" charset="0"/>
                              </a:rPr>
                              <m:t>𝑟</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𝑛</m:t>
                            </m:r>
                          </m:sub>
                        </m:sSub>
                        <m:r>
                          <a:rPr lang="en-GB" sz="2400" b="1" i="1">
                            <a:ln w="0"/>
                            <a:effectLst>
                              <a:outerShdw blurRad="38100" dist="19050" dir="2700000" algn="tl" rotWithShape="0">
                                <a:schemeClr val="dk1">
                                  <a:alpha val="40000"/>
                                </a:schemeClr>
                              </a:outerShdw>
                            </a:effectLst>
                            <a:latin typeface="Cambria Math" panose="02040503050406030204" pitchFamily="18" charset="0"/>
                          </a:rPr>
                          <m:t>,</m:t>
                        </m:r>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e>
                    </m:d>
                  </m:oMath>
                </a14:m>
                <a:r>
                  <a:rPr lang="en-GB" sz="2400" dirty="0">
                    <a:ln w="0"/>
                    <a:effectLst>
                      <a:outerShdw blurRad="38100" dist="19050" dir="2700000" algn="tl" rotWithShape="0">
                        <a:schemeClr val="dk1">
                          <a:alpha val="40000"/>
                        </a:schemeClr>
                      </a:outerShdw>
                    </a:effectLst>
                  </a:rPr>
                  <a:t>,</a:t>
                </a:r>
              </a:p>
              <a:p>
                <a:pPr marL="0" indent="0" algn="just">
                  <a:buNone/>
                </a:pPr>
                <a:r>
                  <a:rPr lang="en-GB" sz="2400" dirty="0">
                    <a:ln w="0"/>
                    <a:effectLst>
                      <a:outerShdw blurRad="38100" dist="19050" dir="2700000" algn="tl" rotWithShape="0">
                        <a:schemeClr val="dk1">
                          <a:alpha val="40000"/>
                        </a:schemeClr>
                      </a:outerShdw>
                    </a:effectLst>
                  </a:rPr>
                  <a:t>where </a:t>
                </a:r>
                <a14:m>
                  <m:oMath xmlns:m="http://schemas.openxmlformats.org/officeDocument/2006/math">
                    <m:r>
                      <m:rPr>
                        <m:sty m:val="p"/>
                      </m:rP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var</m:t>
                    </m:r>
                    <m:r>
                      <a:rPr lang="en-GB" sz="2400" b="0" i="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GB" sz="2400" dirty="0">
                    <a:ln w="0"/>
                    <a:effectLst>
                      <a:outerShdw blurRad="38100" dist="19050" dir="2700000" algn="tl" rotWithShape="0">
                        <a:schemeClr val="dk1">
                          <a:alpha val="40000"/>
                        </a:schemeClr>
                      </a:outerShdw>
                    </a:effectLst>
                  </a:rPr>
                  <a:t> is the variance operator, and </a:t>
                </a:r>
                <a14:m>
                  <m:oMath xmlns:m="http://schemas.openxmlformats.org/officeDocument/2006/math">
                    <m:r>
                      <a:rPr lang="en-GB"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𝜐</m:t>
                    </m:r>
                    <m:r>
                      <a:rPr lang="en-GB" sz="2400" b="0" i="0" smtClean="0">
                        <a:ln w="0"/>
                        <a:effectLst>
                          <a:outerShdw blurRad="38100" dist="19050" dir="2700000" algn="tl" rotWithShape="0">
                            <a:schemeClr val="dk1">
                              <a:alpha val="40000"/>
                            </a:schemeClr>
                          </a:outerShdw>
                        </a:effectLst>
                        <a:latin typeface="Cambria Math" panose="02040503050406030204" pitchFamily="18" charset="0"/>
                      </a:rPr>
                      <m:t>=1/</m:t>
                    </m:r>
                    <m:r>
                      <a:rPr lang="en-GB" sz="2400" i="1">
                        <a:ln w="0"/>
                        <a:effectLst>
                          <a:outerShdw blurRad="38100" dist="19050" dir="2700000" algn="tl" rotWithShape="0">
                            <a:schemeClr val="dk1">
                              <a:alpha val="40000"/>
                            </a:schemeClr>
                          </a:outerShdw>
                        </a:effectLst>
                        <a:latin typeface="Cambria Math" panose="02040503050406030204" pitchFamily="18" charset="0"/>
                      </a:rPr>
                      <m:t>𝜎</m:t>
                    </m:r>
                    <m:r>
                      <a:rPr lang="en-GB" sz="2400" i="1">
                        <a:ln w="0"/>
                        <a:effectLst>
                          <a:outerShdw blurRad="38100" dist="19050" dir="2700000" algn="tl" rotWithShape="0">
                            <a:schemeClr val="dk1">
                              <a:alpha val="40000"/>
                            </a:schemeClr>
                          </a:outerShdw>
                        </a:effectLst>
                        <a:latin typeface="Cambria Math" panose="02040503050406030204" pitchFamily="18" charset="0"/>
                      </a:rPr>
                      <m:t>=</m:t>
                    </m:r>
                    <m:f>
                      <m:fPr>
                        <m:ctrlPr>
                          <a:rPr lang="en-GB" sz="2400" i="1">
                            <a:ln w="0"/>
                            <a:effectLst>
                              <a:outerShdw blurRad="38100" dist="19050" dir="2700000" algn="tl" rotWithShape="0">
                                <a:schemeClr val="dk1">
                                  <a:alpha val="40000"/>
                                </a:schemeClr>
                              </a:outerShdw>
                            </a:effectLst>
                            <a:latin typeface="Cambria Math" panose="02040503050406030204" pitchFamily="18" charset="0"/>
                          </a:rPr>
                        </m:ctrlPr>
                      </m:fPr>
                      <m:num>
                        <m:rad>
                          <m:radPr>
                            <m:degHide m:val="on"/>
                            <m:ctrlPr>
                              <a:rPr lang="en-GB" sz="2400" i="1">
                                <a:ln w="0"/>
                                <a:effectLst>
                                  <a:outerShdw blurRad="38100" dist="19050" dir="2700000" algn="tl" rotWithShape="0">
                                    <a:schemeClr val="dk1">
                                      <a:alpha val="40000"/>
                                    </a:schemeClr>
                                  </a:outerShdw>
                                </a:effectLst>
                                <a:latin typeface="Cambria Math" panose="02040503050406030204" pitchFamily="18" charset="0"/>
                              </a:rPr>
                            </m:ctrlPr>
                          </m:radPr>
                          <m:deg/>
                          <m:e>
                            <m:r>
                              <a:rPr lang="en-GB" sz="2400" i="1">
                                <a:ln w="0"/>
                                <a:effectLst>
                                  <a:outerShdw blurRad="38100" dist="19050" dir="2700000" algn="tl" rotWithShape="0">
                                    <a:schemeClr val="dk1">
                                      <a:alpha val="40000"/>
                                    </a:schemeClr>
                                  </a:outerShdw>
                                </a:effectLst>
                                <a:latin typeface="Cambria Math" panose="02040503050406030204" pitchFamily="18" charset="0"/>
                              </a:rPr>
                              <m:t>𝑀</m:t>
                            </m:r>
                          </m:e>
                        </m:rad>
                      </m:num>
                      <m:den>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d>
                              <m:dPr>
                                <m:begChr m:val="‖"/>
                                <m:endChr m:val="‖"/>
                                <m:ctrlPr>
                                  <a:rPr lang="en-GB" sz="2400" i="1">
                                    <a:ln w="0"/>
                                    <a:effectLst>
                                      <a:outerShdw blurRad="38100" dist="19050" dir="2700000" algn="tl" rotWithShape="0">
                                        <a:schemeClr val="dk1">
                                          <a:alpha val="40000"/>
                                        </a:schemeClr>
                                      </a:outerShdw>
                                    </a:effectLst>
                                    <a:latin typeface="Cambria Math" panose="02040503050406030204" pitchFamily="18" charset="0"/>
                                  </a:rPr>
                                </m:ctrlPr>
                              </m:dPr>
                              <m:e>
                                <m:sSub>
                                  <m:sSubPr>
                                    <m:ctrlPr>
                                      <a:rPr lang="en-GB" sz="2400" i="1">
                                        <a:ln w="0"/>
                                        <a:effectLst>
                                          <a:outerShdw blurRad="38100" dist="19050" dir="2700000" algn="tl" rotWithShape="0">
                                            <a:schemeClr val="dk1">
                                              <a:alpha val="40000"/>
                                            </a:schemeClr>
                                          </a:outerShdw>
                                        </a:effectLst>
                                        <a:latin typeface="Cambria Math" panose="02040503050406030204" pitchFamily="18" charset="0"/>
                                      </a:rPr>
                                    </m:ctrlPr>
                                  </m:sSubPr>
                                  <m:e>
                                    <m:r>
                                      <a:rPr lang="en-GB" sz="2400" b="1">
                                        <a:ln w="0"/>
                                        <a:effectLst>
                                          <a:outerShdw blurRad="38100" dist="19050" dir="2700000" algn="tl" rotWithShape="0">
                                            <a:schemeClr val="dk1">
                                              <a:alpha val="40000"/>
                                            </a:schemeClr>
                                          </a:outerShdw>
                                        </a:effectLst>
                                        <a:latin typeface="Cambria Math" panose="02040503050406030204" pitchFamily="18" charset="0"/>
                                      </a:rPr>
                                      <m:t>𝐯</m:t>
                                    </m:r>
                                  </m:e>
                                  <m:sub>
                                    <m:r>
                                      <a:rPr lang="en-GB" sz="2400" i="1">
                                        <a:ln w="0"/>
                                        <a:effectLst>
                                          <a:outerShdw blurRad="38100" dist="19050" dir="2700000" algn="tl" rotWithShape="0">
                                            <a:schemeClr val="dk1">
                                              <a:alpha val="40000"/>
                                            </a:schemeClr>
                                          </a:outerShdw>
                                        </a:effectLst>
                                        <a:latin typeface="Cambria Math" panose="02040503050406030204" pitchFamily="18" charset="0"/>
                                      </a:rPr>
                                      <m:t>𝑖</m:t>
                                    </m:r>
                                  </m:sub>
                                </m:sSub>
                              </m:e>
                            </m:d>
                          </m:e>
                          <m:sub>
                            <m:r>
                              <a:rPr lang="en-GB" sz="2400" i="1" dirty="0">
                                <a:ln w="0"/>
                                <a:effectLst>
                                  <a:outerShdw blurRad="38100" dist="19050" dir="2700000" algn="tl" rotWithShape="0">
                                    <a:schemeClr val="dk1">
                                      <a:alpha val="40000"/>
                                    </a:schemeClr>
                                  </a:outerShdw>
                                </a:effectLst>
                                <a:latin typeface="Cambria Math" panose="02040503050406030204" pitchFamily="18" charset="0"/>
                              </a:rPr>
                              <m:t>2</m:t>
                            </m:r>
                          </m:sub>
                        </m:sSub>
                      </m:den>
                    </m:f>
                  </m:oMath>
                </a14:m>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AMP can diverge when the measurement matrix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is even mildly ill-conditioned or has nonzero mean</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Vector approximate message passing (VAMP) is much more robust than AMP, i.e., when </a:t>
                </a:r>
                <a14:m>
                  <m:oMath xmlns:m="http://schemas.openxmlformats.org/officeDocument/2006/math">
                    <m:r>
                      <a:rPr lang="en-GB" sz="2400" b="1" i="0" smtClean="0">
                        <a:ln w="0"/>
                        <a:effectLst>
                          <a:outerShdw blurRad="38100" dist="19050" dir="2700000" algn="tl" rotWithShape="0">
                            <a:schemeClr val="dk1">
                              <a:alpha val="40000"/>
                            </a:schemeClr>
                          </a:outerShdw>
                        </a:effectLst>
                        <a:latin typeface="Cambria Math" panose="02040503050406030204" pitchFamily="18" charset="0"/>
                      </a:rPr>
                      <m:t>𝐀</m:t>
                    </m:r>
                  </m:oMath>
                </a14:m>
                <a:r>
                  <a:rPr lang="en-GB" sz="2400" b="1"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is even highly ill-conditioned or has nonzero mean </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Explaining further intuitions behind VAMP and Bayesian inference require significantly more slides and time. Covering these topics in another presentation is more feasible</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GB" sz="2400" dirty="0">
                  <a:ln w="0"/>
                  <a:effectLst>
                    <a:outerShdw blurRad="38100" dist="19050" dir="2700000" algn="tl" rotWithShape="0">
                      <a:schemeClr val="dk1">
                        <a:alpha val="40000"/>
                      </a:schemeClr>
                    </a:outerShdw>
                  </a:effectLst>
                </a:endParaRPr>
              </a:p>
              <a:p>
                <a:pPr marL="0" indent="0" algn="just">
                  <a:buFont typeface="Arial" panose="020B0604020202020204" pitchFamily="34" charset="0"/>
                  <a:buNone/>
                </a:pPr>
                <a:endParaRPr lang="en-US" sz="2400" dirty="0">
                  <a:ln w="0"/>
                  <a:effectLst>
                    <a:outerShdw blurRad="38100" dist="19050" dir="2700000" algn="tl" rotWithShape="0">
                      <a:schemeClr val="dk1">
                        <a:alpha val="40000"/>
                      </a:schemeClr>
                    </a:outerShdw>
                  </a:effectLst>
                </a:endParaRPr>
              </a:p>
            </p:txBody>
          </p:sp>
        </mc:Choice>
        <mc:Fallback xmlns="">
          <p:sp>
            <p:nvSpPr>
              <p:cNvPr id="6" name="Content Placeholder 2">
                <a:extLst>
                  <a:ext uri="{FF2B5EF4-FFF2-40B4-BE49-F238E27FC236}">
                    <a16:creationId xmlns:a16="http://schemas.microsoft.com/office/drawing/2014/main" id="{53B3B045-9982-4114-8F35-767BCC24510A}"/>
                  </a:ext>
                </a:extLst>
              </p:cNvPr>
              <p:cNvSpPr txBox="1">
                <a:spLocks noRot="1" noChangeAspect="1" noMove="1" noResize="1" noEditPoints="1" noAdjustHandles="1" noChangeArrowheads="1" noChangeShapeType="1" noTextEdit="1"/>
              </p:cNvSpPr>
              <p:nvPr/>
            </p:nvSpPr>
            <p:spPr>
              <a:xfrm>
                <a:off x="733811" y="777875"/>
                <a:ext cx="10658474" cy="5943600"/>
              </a:xfrm>
              <a:prstGeom prst="rect">
                <a:avLst/>
              </a:prstGeom>
              <a:blipFill>
                <a:blip r:embed="rId3"/>
                <a:stretch>
                  <a:fillRect l="-858" t="-1949" r="-915"/>
                </a:stretch>
              </a:blipFill>
            </p:spPr>
            <p:txBody>
              <a:bodyPr/>
              <a:lstStyle/>
              <a:p>
                <a:r>
                  <a:rPr lang="en-US">
                    <a:noFill/>
                  </a:rPr>
                  <a:t> </a:t>
                </a:r>
              </a:p>
            </p:txBody>
          </p:sp>
        </mc:Fallback>
      </mc:AlternateContent>
    </p:spTree>
    <p:extLst>
      <p:ext uri="{BB962C8B-B14F-4D97-AF65-F5344CB8AC3E}">
        <p14:creationId xmlns:p14="http://schemas.microsoft.com/office/powerpoint/2010/main" val="4098747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9"/>
            <a:ext cx="11290300" cy="3076576"/>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In</a:t>
            </a:r>
            <a:r>
              <a:rPr lang="tr-TR" sz="2400" dirty="0">
                <a:ln w="0"/>
                <a:effectLst>
                  <a:outerShdw blurRad="38100" dist="19050" dir="2700000" algn="tl" rotWithShape="0">
                    <a:schemeClr val="dk1">
                      <a:alpha val="40000"/>
                    </a:schemeClr>
                  </a:outerShdw>
                </a:effectLst>
              </a:rPr>
              <a:t> </a:t>
            </a:r>
            <a:r>
              <a:rPr lang="en-GB" sz="2400">
                <a:ln w="0"/>
                <a:effectLst>
                  <a:outerShdw blurRad="38100" dist="19050" dir="2700000" algn="tl" rotWithShape="0">
                    <a:schemeClr val="dk1">
                      <a:alpha val="40000"/>
                    </a:schemeClr>
                  </a:outerShdw>
                </a:effectLst>
              </a:rPr>
              <a:t>progress</a:t>
            </a: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Currently, further improvement of</a:t>
            </a:r>
            <a:r>
              <a:rPr lang="tr-TR"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the</a:t>
            </a:r>
            <a:r>
              <a:rPr lang="tr-TR" sz="2400" dirty="0">
                <a:ln w="0"/>
                <a:effectLst>
                  <a:outerShdw blurRad="38100" dist="19050" dir="2700000" algn="tl" rotWithShape="0">
                    <a:schemeClr val="dk1">
                      <a:alpha val="40000"/>
                    </a:schemeClr>
                  </a:outerShdw>
                </a:effectLst>
              </a:rPr>
              <a:t> </a:t>
            </a:r>
            <a:r>
              <a:rPr lang="en-GB" sz="2400" dirty="0">
                <a:ln w="0"/>
                <a:effectLst>
                  <a:outerShdw blurRad="38100" dist="19050" dir="2700000" algn="tl" rotWithShape="0">
                    <a:schemeClr val="dk1">
                      <a:alpha val="40000"/>
                    </a:schemeClr>
                  </a:outerShdw>
                </a:effectLst>
              </a:rPr>
              <a:t>normalized mean squared error (NMSE) of the channel estimate is being focused</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ü"/>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419100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NUMERICAL RESULTS</a:t>
            </a:r>
            <a:endParaRPr lang="en-US" sz="8000" b="1" dirty="0"/>
          </a:p>
        </p:txBody>
      </p:sp>
      <p:sp>
        <p:nvSpPr>
          <p:cNvPr id="6" name="Slide Number Placeholder 5">
            <a:extLst>
              <a:ext uri="{FF2B5EF4-FFF2-40B4-BE49-F238E27FC236}">
                <a16:creationId xmlns:a16="http://schemas.microsoft.com/office/drawing/2014/main" id="{B2C07811-6709-467A-8FAF-2611EBE2465E}"/>
              </a:ext>
            </a:extLst>
          </p:cNvPr>
          <p:cNvSpPr>
            <a:spLocks noGrp="1"/>
          </p:cNvSpPr>
          <p:nvPr>
            <p:ph type="sldNum" sz="quarter" idx="12"/>
          </p:nvPr>
        </p:nvSpPr>
        <p:spPr/>
        <p:txBody>
          <a:bodyPr/>
          <a:lstStyle/>
          <a:p>
            <a:fld id="{96C155CA-F9E4-4B7B-8778-BBE3591DE223}" type="slidenum">
              <a:rPr lang="en-US" smtClean="0"/>
              <a:t>58</a:t>
            </a:fld>
            <a:endParaRPr lang="en-US" dirty="0"/>
          </a:p>
        </p:txBody>
      </p:sp>
    </p:spTree>
    <p:extLst>
      <p:ext uri="{BB962C8B-B14F-4D97-AF65-F5344CB8AC3E}">
        <p14:creationId xmlns:p14="http://schemas.microsoft.com/office/powerpoint/2010/main" val="2061656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8"/>
            <a:ext cx="11455400" cy="6205765"/>
          </a:xfrm>
        </p:spPr>
        <p:txBody>
          <a:bodyPr>
            <a:normAutofit lnSpcReduction="10000"/>
          </a:bodyPr>
          <a:lstStyle/>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[Anjinappa2020] C. K. </a:t>
            </a:r>
            <a:r>
              <a:rPr lang="en-GB" sz="2000" dirty="0" err="1">
                <a:ln w="0"/>
                <a:effectLst>
                  <a:outerShdw blurRad="38100" dist="19050" dir="2700000" algn="tl" rotWithShape="0">
                    <a:schemeClr val="dk1">
                      <a:alpha val="40000"/>
                    </a:schemeClr>
                  </a:outerShdw>
                </a:effectLst>
              </a:rPr>
              <a:t>Anjinappa</a:t>
            </a:r>
            <a:r>
              <a:rPr lang="en-GB" sz="2000" dirty="0">
                <a:ln w="0"/>
                <a:effectLst>
                  <a:outerShdw blurRad="38100" dist="19050" dir="2700000" algn="tl" rotWithShape="0">
                    <a:schemeClr val="dk1">
                      <a:alpha val="40000"/>
                    </a:schemeClr>
                  </a:outerShdw>
                </a:effectLst>
              </a:rPr>
              <a:t>, A. C. </a:t>
            </a:r>
            <a:r>
              <a:rPr lang="en-GB" sz="2000" dirty="0" err="1">
                <a:ln w="0"/>
                <a:effectLst>
                  <a:outerShdw blurRad="38100" dist="19050" dir="2700000" algn="tl" rotWithShape="0">
                    <a:schemeClr val="dk1">
                      <a:alpha val="40000"/>
                    </a:schemeClr>
                  </a:outerShdw>
                </a:effectLst>
              </a:rPr>
              <a:t>Gurbuz</a:t>
            </a:r>
            <a:r>
              <a:rPr lang="en-GB" sz="2000" dirty="0">
                <a:ln w="0"/>
                <a:effectLst>
                  <a:outerShdw blurRad="38100" dist="19050" dir="2700000" algn="tl" rotWithShape="0">
                    <a:schemeClr val="dk1">
                      <a:alpha val="40000"/>
                    </a:schemeClr>
                  </a:outerShdw>
                </a:effectLst>
              </a:rPr>
              <a:t>, Y. </a:t>
            </a:r>
            <a:r>
              <a:rPr lang="en-GB" sz="2000" dirty="0" err="1">
                <a:ln w="0"/>
                <a:effectLst>
                  <a:outerShdw blurRad="38100" dist="19050" dir="2700000" algn="tl" rotWithShape="0">
                    <a:schemeClr val="dk1">
                      <a:alpha val="40000"/>
                    </a:schemeClr>
                  </a:outerShdw>
                </a:effectLst>
              </a:rPr>
              <a:t>Yapici</a:t>
            </a:r>
            <a:r>
              <a:rPr lang="en-GB" sz="2000" dirty="0">
                <a:ln w="0"/>
                <a:effectLst>
                  <a:outerShdw blurRad="38100" dist="19050" dir="2700000" algn="tl" rotWithShape="0">
                    <a:schemeClr val="dk1">
                      <a:alpha val="40000"/>
                    </a:schemeClr>
                  </a:outerShdw>
                </a:effectLst>
              </a:rPr>
              <a:t>, and I. </a:t>
            </a:r>
            <a:r>
              <a:rPr lang="en-GB" sz="2000" dirty="0" err="1">
                <a:ln w="0"/>
                <a:effectLst>
                  <a:outerShdw blurRad="38100" dist="19050" dir="2700000" algn="tl" rotWithShape="0">
                    <a:schemeClr val="dk1">
                      <a:alpha val="40000"/>
                    </a:schemeClr>
                  </a:outerShdw>
                </a:effectLst>
              </a:rPr>
              <a:t>Guvenc</a:t>
            </a:r>
            <a:r>
              <a:rPr lang="en-GB" sz="2000" dirty="0">
                <a:ln w="0"/>
                <a:effectLst>
                  <a:outerShdw blurRad="38100" dist="19050" dir="2700000" algn="tl" rotWithShape="0">
                    <a:schemeClr val="dk1">
                      <a:alpha val="40000"/>
                    </a:schemeClr>
                  </a:outerShdw>
                </a:effectLst>
              </a:rPr>
              <a:t>, “Off-Grid aware channel and covariance estimation in mmWave networks,” IEEE Trans. </a:t>
            </a:r>
            <a:r>
              <a:rPr lang="en-GB" sz="2000" dirty="0" err="1">
                <a:ln w="0"/>
                <a:effectLst>
                  <a:outerShdw blurRad="38100" dist="19050" dir="2700000" algn="tl" rotWithShape="0">
                    <a:schemeClr val="dk1">
                      <a:alpha val="40000"/>
                    </a:schemeClr>
                  </a:outerShdw>
                </a:effectLst>
              </a:rPr>
              <a:t>Commun</a:t>
            </a:r>
            <a:r>
              <a:rPr lang="en-GB" sz="2000" dirty="0">
                <a:ln w="0"/>
                <a:effectLst>
                  <a:outerShdw blurRad="38100" dist="19050" dir="2700000" algn="tl" rotWithShape="0">
                    <a:schemeClr val="dk1">
                      <a:alpha val="40000"/>
                    </a:schemeClr>
                  </a:outerShdw>
                </a:effectLst>
              </a:rPr>
              <a:t>., 2020.</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[Choi2017] J. W. Choi, B. Shim, Y. Ding, B. Rao, and D. I. Kim, “Compressed sensing for wireless communications: Useful tips and tricks,” IEEE </a:t>
            </a:r>
            <a:r>
              <a:rPr lang="en-GB" sz="2000" dirty="0" err="1">
                <a:ln w="0"/>
                <a:effectLst>
                  <a:outerShdw blurRad="38100" dist="19050" dir="2700000" algn="tl" rotWithShape="0">
                    <a:schemeClr val="dk1">
                      <a:alpha val="40000"/>
                    </a:schemeClr>
                  </a:outerShdw>
                </a:effectLst>
              </a:rPr>
              <a:t>Commun</a:t>
            </a:r>
            <a:r>
              <a:rPr lang="en-GB" sz="2000" dirty="0">
                <a:ln w="0"/>
                <a:effectLst>
                  <a:outerShdw blurRad="38100" dist="19050" dir="2700000" algn="tl" rotWithShape="0">
                    <a:schemeClr val="dk1">
                      <a:alpha val="40000"/>
                    </a:schemeClr>
                  </a:outerShdw>
                </a:effectLst>
              </a:rPr>
              <a:t>. </a:t>
            </a:r>
            <a:r>
              <a:rPr lang="en-GB" sz="2000" dirty="0" err="1">
                <a:ln w="0"/>
                <a:effectLst>
                  <a:outerShdw blurRad="38100" dist="19050" dir="2700000" algn="tl" rotWithShape="0">
                    <a:schemeClr val="dk1">
                      <a:alpha val="40000"/>
                    </a:schemeClr>
                  </a:outerShdw>
                </a:effectLst>
              </a:rPr>
              <a:t>Surv</a:t>
            </a:r>
            <a:r>
              <a:rPr lang="en-GB" sz="2000" dirty="0">
                <a:ln w="0"/>
                <a:effectLst>
                  <a:outerShdw blurRad="38100" dist="19050" dir="2700000" algn="tl" rotWithShape="0">
                    <a:schemeClr val="dk1">
                      <a:alpha val="40000"/>
                    </a:schemeClr>
                  </a:outerShdw>
                </a:effectLst>
              </a:rPr>
              <a:t>. Tutorials, 2017.</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[Donoho2010] Message passing algorithms for compressed sensing: I. Motivation and construction, IEEE Trans. Inf. Theory, 2010</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[Donoho2011] The Dynamics of Message Passing on Dense Graphs, with Applications to Compressed Sensing, IEEE conf., 2011</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[Fernandez2018] J. Rodríguez-Fernández, N. González-</a:t>
            </a:r>
            <a:r>
              <a:rPr lang="en-GB" sz="2000" dirty="0" err="1">
                <a:ln w="0"/>
                <a:effectLst>
                  <a:outerShdw blurRad="38100" dist="19050" dir="2700000" algn="tl" rotWithShape="0">
                    <a:schemeClr val="dk1">
                      <a:alpha val="40000"/>
                    </a:schemeClr>
                  </a:outerShdw>
                </a:effectLst>
              </a:rPr>
              <a:t>Prelcic</a:t>
            </a:r>
            <a:r>
              <a:rPr lang="en-GB" sz="2000" dirty="0">
                <a:ln w="0"/>
                <a:effectLst>
                  <a:outerShdw blurRad="38100" dist="19050" dir="2700000" algn="tl" rotWithShape="0">
                    <a:schemeClr val="dk1">
                      <a:alpha val="40000"/>
                    </a:schemeClr>
                  </a:outerShdw>
                </a:effectLst>
              </a:rPr>
              <a:t>, K. Venugopal, and R. W. Heath, Jr., “Frequency-Domain compressive channel estimation for frequency-selective hybrid </a:t>
            </a:r>
            <a:r>
              <a:rPr lang="en-GB" sz="2000" dirty="0" err="1">
                <a:ln w="0"/>
                <a:effectLst>
                  <a:outerShdw blurRad="38100" dist="19050" dir="2700000" algn="tl" rotWithShape="0">
                    <a:schemeClr val="dk1">
                      <a:alpha val="40000"/>
                    </a:schemeClr>
                  </a:outerShdw>
                </a:effectLst>
              </a:rPr>
              <a:t>millimeter</a:t>
            </a:r>
            <a:r>
              <a:rPr lang="en-GB" sz="2000" dirty="0">
                <a:ln w="0"/>
                <a:effectLst>
                  <a:outerShdw blurRad="38100" dist="19050" dir="2700000" algn="tl" rotWithShape="0">
                    <a:schemeClr val="dk1">
                      <a:alpha val="40000"/>
                    </a:schemeClr>
                  </a:outerShdw>
                </a:effectLst>
              </a:rPr>
              <a:t> wave MIMO systems,” in IEEE Trans. Wireless </a:t>
            </a:r>
            <a:r>
              <a:rPr lang="en-GB" sz="2000" dirty="0" err="1">
                <a:ln w="0"/>
                <a:effectLst>
                  <a:outerShdw blurRad="38100" dist="19050" dir="2700000" algn="tl" rotWithShape="0">
                    <a:schemeClr val="dk1">
                      <a:alpha val="40000"/>
                    </a:schemeClr>
                  </a:outerShdw>
                </a:effectLst>
              </a:rPr>
              <a:t>Commun</a:t>
            </a:r>
            <a:r>
              <a:rPr lang="en-GB" sz="2000" dirty="0">
                <a:ln w="0"/>
                <a:effectLst>
                  <a:outerShdw blurRad="38100" dist="19050" dir="2700000" algn="tl" rotWithShape="0">
                    <a:schemeClr val="dk1">
                      <a:alpha val="40000"/>
                    </a:schemeClr>
                  </a:outerShdw>
                </a:effectLst>
              </a:rPr>
              <a:t>., 2018.</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[Karseras2015] E. </a:t>
            </a:r>
            <a:r>
              <a:rPr lang="en-GB" sz="2000" dirty="0" err="1">
                <a:ln w="0"/>
                <a:effectLst>
                  <a:outerShdw blurRad="38100" dist="19050" dir="2700000" algn="tl" rotWithShape="0">
                    <a:schemeClr val="dk1">
                      <a:alpha val="40000"/>
                    </a:schemeClr>
                  </a:outerShdw>
                </a:effectLst>
              </a:rPr>
              <a:t>Karseras</a:t>
            </a:r>
            <a:r>
              <a:rPr lang="en-GB" sz="2000" dirty="0">
                <a:ln w="0"/>
                <a:effectLst>
                  <a:outerShdw blurRad="38100" dist="19050" dir="2700000" algn="tl" rotWithShape="0">
                    <a:schemeClr val="dk1">
                      <a:alpha val="40000"/>
                    </a:schemeClr>
                  </a:outerShdw>
                </a:effectLst>
              </a:rPr>
              <a:t>, “Hierarchical Bayesian models for sparse signal recovery and sampling”, PhD thesis, 2015.</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[Maleki2011] A. </a:t>
            </a:r>
            <a:r>
              <a:rPr lang="en-GB" sz="2000" dirty="0" err="1">
                <a:ln w="0"/>
                <a:effectLst>
                  <a:outerShdw blurRad="38100" dist="19050" dir="2700000" algn="tl" rotWithShape="0">
                    <a:schemeClr val="dk1">
                      <a:alpha val="40000"/>
                    </a:schemeClr>
                  </a:outerShdw>
                </a:effectLst>
              </a:rPr>
              <a:t>Maleki</a:t>
            </a:r>
            <a:r>
              <a:rPr lang="en-GB" sz="2000" dirty="0">
                <a:ln w="0"/>
                <a:effectLst>
                  <a:outerShdw blurRad="38100" dist="19050" dir="2700000" algn="tl" rotWithShape="0">
                    <a:schemeClr val="dk1">
                      <a:alpha val="40000"/>
                    </a:schemeClr>
                  </a:outerShdw>
                </a:effectLst>
              </a:rPr>
              <a:t>, “Approximate message passing algorithms for compressed sensing,” PhD thesis, 2011.</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[Marques2019] E. C. Marques, N. </a:t>
            </a:r>
            <a:r>
              <a:rPr lang="en-GB" sz="2000" dirty="0" err="1">
                <a:ln w="0"/>
                <a:effectLst>
                  <a:outerShdw blurRad="38100" dist="19050" dir="2700000" algn="tl" rotWithShape="0">
                    <a:schemeClr val="dk1">
                      <a:alpha val="40000"/>
                    </a:schemeClr>
                  </a:outerShdw>
                </a:effectLst>
              </a:rPr>
              <a:t>Maciel</a:t>
            </a:r>
            <a:r>
              <a:rPr lang="en-GB" sz="2000" dirty="0">
                <a:ln w="0"/>
                <a:effectLst>
                  <a:outerShdw blurRad="38100" dist="19050" dir="2700000" algn="tl" rotWithShape="0">
                    <a:schemeClr val="dk1">
                      <a:alpha val="40000"/>
                    </a:schemeClr>
                  </a:outerShdw>
                </a:effectLst>
              </a:rPr>
              <a:t>, L. </a:t>
            </a:r>
            <a:r>
              <a:rPr lang="en-GB" sz="2000" dirty="0" err="1">
                <a:ln w="0"/>
                <a:effectLst>
                  <a:outerShdw blurRad="38100" dist="19050" dir="2700000" algn="tl" rotWithShape="0">
                    <a:schemeClr val="dk1">
                      <a:alpha val="40000"/>
                    </a:schemeClr>
                  </a:outerShdw>
                </a:effectLst>
              </a:rPr>
              <a:t>Naviner</a:t>
            </a:r>
            <a:r>
              <a:rPr lang="en-GB" sz="2000" dirty="0">
                <a:ln w="0"/>
                <a:effectLst>
                  <a:outerShdw blurRad="38100" dist="19050" dir="2700000" algn="tl" rotWithShape="0">
                    <a:schemeClr val="dk1">
                      <a:alpha val="40000"/>
                    </a:schemeClr>
                  </a:outerShdw>
                </a:effectLst>
              </a:rPr>
              <a:t>, H. Cai, and J. Yang, “A review of sparse recovery algorithms,” in IEEE Access, 2019.</a:t>
            </a: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234315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R</a:t>
            </a:r>
            <a:r>
              <a:rPr lang="en-US" sz="3200" b="1" dirty="0"/>
              <a:t>EFERENCES</a:t>
            </a:r>
            <a:endParaRPr lang="en-US" sz="8000" b="1" dirty="0"/>
          </a:p>
        </p:txBody>
      </p:sp>
      <p:sp>
        <p:nvSpPr>
          <p:cNvPr id="2" name="Slide Number Placeholder 1">
            <a:extLst>
              <a:ext uri="{FF2B5EF4-FFF2-40B4-BE49-F238E27FC236}">
                <a16:creationId xmlns:a16="http://schemas.microsoft.com/office/drawing/2014/main" id="{CD8BD1B6-D63A-40B7-8DAA-A2DE03A87C86}"/>
              </a:ext>
            </a:extLst>
          </p:cNvPr>
          <p:cNvSpPr>
            <a:spLocks noGrp="1"/>
          </p:cNvSpPr>
          <p:nvPr>
            <p:ph type="sldNum" sz="quarter" idx="12"/>
          </p:nvPr>
        </p:nvSpPr>
        <p:spPr/>
        <p:txBody>
          <a:bodyPr/>
          <a:lstStyle/>
          <a:p>
            <a:fld id="{96C155CA-F9E4-4B7B-8778-BBE3591DE223}" type="slidenum">
              <a:rPr lang="en-US" smtClean="0"/>
              <a:t>59</a:t>
            </a:fld>
            <a:endParaRPr lang="en-US"/>
          </a:p>
        </p:txBody>
      </p:sp>
    </p:spTree>
    <p:extLst>
      <p:ext uri="{BB962C8B-B14F-4D97-AF65-F5344CB8AC3E}">
        <p14:creationId xmlns:p14="http://schemas.microsoft.com/office/powerpoint/2010/main" val="243149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C1D3A5-5766-4986-B91B-3957EDF435B7}"/>
                  </a:ext>
                </a:extLst>
              </p:cNvPr>
              <p:cNvSpPr>
                <a:spLocks noGrp="1"/>
              </p:cNvSpPr>
              <p:nvPr>
                <p:ph idx="1"/>
              </p:nvPr>
            </p:nvSpPr>
            <p:spPr>
              <a:xfrm>
                <a:off x="688306" y="935832"/>
                <a:ext cx="11010900" cy="5922168"/>
              </a:xfrm>
            </p:spPr>
            <p:txBody>
              <a:bodyPr>
                <a:normAutofit/>
              </a:bodyPr>
              <a:lstStyle/>
              <a:p>
                <a:pPr marL="0" indent="0">
                  <a:buNone/>
                </a:pPr>
                <a14:m>
                  <m:oMath xmlns:m="http://schemas.openxmlformats.org/officeDocument/2006/math">
                    <m:r>
                      <a:rPr lang="en-GB" sz="2400" b="1" smtClean="0">
                        <a:latin typeface="Cambria Math" panose="02040503050406030204" pitchFamily="18" charset="0"/>
                      </a:rPr>
                      <m:t>𝐲</m:t>
                    </m:r>
                    <m:r>
                      <a:rPr lang="en-GB" sz="2400" b="1" smtClean="0">
                        <a:latin typeface="Cambria Math" panose="02040503050406030204" pitchFamily="18" charset="0"/>
                      </a:rPr>
                      <m:t>=</m:t>
                    </m:r>
                    <m:r>
                      <a:rPr lang="en-GB" sz="2400" b="1" smtClean="0">
                        <a:latin typeface="Cambria Math" panose="02040503050406030204" pitchFamily="18" charset="0"/>
                      </a:rPr>
                      <m:t>𝐇𝐱</m:t>
                    </m:r>
                    <m:r>
                      <a:rPr lang="en-GB" sz="2400" b="1" smtClean="0">
                        <a:latin typeface="Cambria Math" panose="02040503050406030204" pitchFamily="18" charset="0"/>
                      </a:rPr>
                      <m:t>+</m:t>
                    </m:r>
                    <m:r>
                      <a:rPr lang="en-GB" sz="2400" b="1" smtClean="0">
                        <a:latin typeface="Cambria Math" panose="02040503050406030204" pitchFamily="18" charset="0"/>
                      </a:rPr>
                      <m:t>𝐧</m:t>
                    </m:r>
                    <m:r>
                      <a:rPr lang="en-GB" sz="2400" b="0" i="0" smtClean="0">
                        <a:latin typeface="Cambria Math" panose="02040503050406030204" pitchFamily="18" charset="0"/>
                      </a:rPr>
                      <m:t>,</m:t>
                    </m:r>
                  </m:oMath>
                </a14:m>
                <a:r>
                  <a:rPr lang="en-GB" sz="2400" dirty="0"/>
                  <a:t> </a:t>
                </a:r>
                <a:r>
                  <a:rPr lang="en-GB" sz="2400" dirty="0">
                    <a:effectLst>
                      <a:outerShdw blurRad="38100" dist="38100" dir="2700000" algn="tl">
                        <a:srgbClr val="000000">
                          <a:alpha val="43137"/>
                        </a:srgbClr>
                      </a:outerShdw>
                    </a:effectLst>
                  </a:rPr>
                  <a:t>where</a:t>
                </a:r>
                <a:r>
                  <a:rPr lang="en-GB" sz="2400" dirty="0"/>
                  <a:t>  </a:t>
                </a:r>
                <a14:m>
                  <m:oMath xmlns:m="http://schemas.openxmlformats.org/officeDocument/2006/math">
                    <m:r>
                      <a:rPr lang="en-GB" sz="2400" b="1">
                        <a:solidFill>
                          <a:prstClr val="black"/>
                        </a:solidFill>
                        <a:latin typeface="Cambria Math" panose="02040503050406030204" pitchFamily="18" charset="0"/>
                      </a:rPr>
                      <m:t>𝐱</m:t>
                    </m:r>
                    <m:r>
                      <a:rPr lang="en-GB" sz="2400" b="1">
                        <a:solidFill>
                          <a:prstClr val="black"/>
                        </a:solidFill>
                        <a:latin typeface="Cambria Math" panose="02040503050406030204" pitchFamily="18" charset="0"/>
                      </a:rPr>
                      <m:t>=</m:t>
                    </m:r>
                    <m:r>
                      <a:rPr lang="en-GB" sz="2400" b="1">
                        <a:solidFill>
                          <a:prstClr val="black"/>
                        </a:solidFill>
                        <a:latin typeface="Cambria Math" panose="02040503050406030204" pitchFamily="18" charset="0"/>
                      </a:rPr>
                      <m:t>𝐔𝐬</m:t>
                    </m:r>
                  </m:oMath>
                </a14:m>
                <a:r>
                  <a:rPr lang="tr-TR" sz="2400" b="1" dirty="0">
                    <a:solidFill>
                      <a:prstClr val="black"/>
                    </a:solidFill>
                    <a:latin typeface="Cambria Math" panose="02040503050406030204" pitchFamily="18" charset="0"/>
                  </a:rPr>
                  <a:t> </a:t>
                </a:r>
                <a:r>
                  <a:rPr lang="tr-TR" sz="2400" dirty="0">
                    <a:solidFill>
                      <a:prstClr val="black"/>
                    </a:solidFill>
                    <a:latin typeface="Cambria Math" panose="02040503050406030204" pitchFamily="18" charset="0"/>
                  </a:rPr>
                  <a:t>(</a:t>
                </a:r>
                <a:r>
                  <a:rPr lang="en-GB" sz="2400" dirty="0">
                    <a:solidFill>
                      <a:prstClr val="black"/>
                    </a:solidFill>
                    <a:latin typeface="Cambria Math" panose="02040503050406030204" pitchFamily="18" charset="0"/>
                  </a:rPr>
                  <a:t>d</a:t>
                </a:r>
                <a:r>
                  <a:rPr lang="tr-TR" sz="2400" dirty="0">
                    <a:solidFill>
                      <a:prstClr val="black"/>
                    </a:solidFill>
                    <a:effectLst>
                      <a:outerShdw blurRad="38100" dist="38100" dir="2700000" algn="tl">
                        <a:srgbClr val="000000">
                          <a:alpha val="43137"/>
                        </a:srgbClr>
                      </a:outerShdw>
                    </a:effectLst>
                    <a:latin typeface="Cambria Math" panose="02040503050406030204" pitchFamily="18" charset="0"/>
                  </a:rPr>
                  <a:t>ata </a:t>
                </a:r>
                <a:r>
                  <a:rPr lang="en-GB" sz="2400" dirty="0">
                    <a:solidFill>
                      <a:prstClr val="black"/>
                    </a:solidFill>
                    <a:effectLst>
                      <a:outerShdw blurRad="38100" dist="38100" dir="2700000" algn="tl">
                        <a:srgbClr val="000000">
                          <a:alpha val="43137"/>
                        </a:srgbClr>
                      </a:outerShdw>
                    </a:effectLst>
                    <a:latin typeface="Cambria Math" panose="02040503050406030204" pitchFamily="18" charset="0"/>
                  </a:rPr>
                  <a:t>transmission</a:t>
                </a:r>
                <a:r>
                  <a:rPr lang="en-GB" sz="2400" dirty="0">
                    <a:solidFill>
                      <a:prstClr val="black"/>
                    </a:solidFill>
                    <a:latin typeface="Cambria Math" panose="02040503050406030204" pitchFamily="18" charset="0"/>
                  </a:rPr>
                  <a:t>) </a:t>
                </a:r>
              </a:p>
              <a:p>
                <a:pPr>
                  <a:buFont typeface="Wingdings" panose="05000000000000000000" pitchFamily="2" charset="2"/>
                  <a:buChar char="§"/>
                </a:pPr>
                <a:r>
                  <a:rPr lang="en-GB" sz="2400" dirty="0">
                    <a:effectLst>
                      <a:outerShdw blurRad="38100" dist="38100" dir="2700000" algn="tl">
                        <a:srgbClr val="000000">
                          <a:alpha val="43137"/>
                        </a:srgbClr>
                      </a:outerShdw>
                    </a:effectLst>
                  </a:rPr>
                  <a:t>Training phase exists before the data transmission phase</a:t>
                </a:r>
                <a:endParaRPr lang="en-GB" sz="2400" b="1" dirty="0">
                  <a:solidFill>
                    <a:prstClr val="black"/>
                  </a:solidFill>
                  <a:effectLst>
                    <a:outerShdw blurRad="38100" dist="38100" dir="2700000" algn="tl">
                      <a:srgbClr val="000000">
                        <a:alpha val="43137"/>
                      </a:srgbClr>
                    </a:outerShdw>
                  </a:effectLst>
                  <a:latin typeface="Cambria Math" panose="02040503050406030204" pitchFamily="18" charset="0"/>
                </a:endParaRPr>
              </a:p>
              <a:p>
                <a:pPr>
                  <a:buFont typeface="Wingdings" panose="05000000000000000000" pitchFamily="2" charset="2"/>
                  <a:buChar char="§"/>
                </a:pPr>
                <a14:m>
                  <m:oMath xmlns:m="http://schemas.openxmlformats.org/officeDocument/2006/math">
                    <m:r>
                      <a:rPr lang="en-GB" b="1">
                        <a:solidFill>
                          <a:prstClr val="black"/>
                        </a:solidFill>
                        <a:latin typeface="Cambria Math" panose="02040503050406030204" pitchFamily="18" charset="0"/>
                      </a:rPr>
                      <m:t>𝐔</m:t>
                    </m:r>
                  </m:oMath>
                </a14:m>
                <a:r>
                  <a:rPr lang="en-GB" b="1" dirty="0">
                    <a:solidFill>
                      <a:prstClr val="black"/>
                    </a:solidFill>
                    <a:latin typeface="Cambria Math" panose="02040503050406030204" pitchFamily="18" charset="0"/>
                  </a:rPr>
                  <a:t> </a:t>
                </a:r>
                <a:r>
                  <a:rPr lang="en-GB" sz="2400" dirty="0">
                    <a:effectLst>
                      <a:outerShdw blurRad="38100" dist="38100" dir="2700000" algn="tl">
                        <a:srgbClr val="000000">
                          <a:alpha val="43137"/>
                        </a:srgbClr>
                      </a:outerShdw>
                    </a:effectLst>
                  </a:rPr>
                  <a:t>must be designed during the training phase</a:t>
                </a:r>
              </a:p>
              <a:p>
                <a:pPr lvl="1">
                  <a:buFont typeface="Wingdings" panose="05000000000000000000" pitchFamily="2" charset="2"/>
                  <a:buChar char="ü"/>
                </a:pPr>
                <a:r>
                  <a:rPr lang="en-GB" dirty="0">
                    <a:effectLst>
                      <a:outerShdw blurRad="38100" dist="38100" dir="2700000" algn="tl">
                        <a:srgbClr val="000000">
                          <a:alpha val="43137"/>
                        </a:srgbClr>
                      </a:outerShdw>
                    </a:effectLst>
                  </a:rPr>
                  <a:t>Design</a:t>
                </a:r>
                <a:r>
                  <a:rPr lang="en-GB" dirty="0"/>
                  <a:t> </a:t>
                </a:r>
                <a14:m>
                  <m:oMath xmlns:m="http://schemas.openxmlformats.org/officeDocument/2006/math">
                    <m:r>
                      <a:rPr lang="en-GB" b="1">
                        <a:solidFill>
                          <a:prstClr val="black"/>
                        </a:solidFill>
                        <a:latin typeface="Cambria Math" panose="02040503050406030204" pitchFamily="18" charset="0"/>
                      </a:rPr>
                      <m:t>𝐔</m:t>
                    </m:r>
                  </m:oMath>
                </a14:m>
                <a:r>
                  <a:rPr lang="en-GB" dirty="0"/>
                  <a:t> </a:t>
                </a:r>
                <a:r>
                  <a:rPr lang="en-GB" dirty="0">
                    <a:effectLst>
                      <a:outerShdw blurRad="38100" dist="38100" dir="2700000" algn="tl">
                        <a:srgbClr val="000000">
                          <a:alpha val="43137"/>
                        </a:srgbClr>
                      </a:outerShdw>
                    </a:effectLst>
                  </a:rPr>
                  <a:t>based on</a:t>
                </a:r>
                <a:r>
                  <a:rPr lang="en-GB" dirty="0"/>
                  <a:t> </a:t>
                </a:r>
                <a14:m>
                  <m:oMath xmlns:m="http://schemas.openxmlformats.org/officeDocument/2006/math">
                    <m:r>
                      <a:rPr lang="en-GB" b="0" i="1" smtClean="0">
                        <a:latin typeface="Cambria Math" panose="02040503050406030204" pitchFamily="18" charset="0"/>
                      </a:rPr>
                      <m:t>𝑓</m:t>
                    </m:r>
                    <m:d>
                      <m:dPr>
                        <m:ctrlPr>
                          <a:rPr lang="en-GB" b="1" i="1" smtClean="0">
                            <a:latin typeface="Cambria Math" panose="02040503050406030204" pitchFamily="18" charset="0"/>
                          </a:rPr>
                        </m:ctrlPr>
                      </m:dPr>
                      <m:e>
                        <m:r>
                          <a:rPr lang="en-GB" b="1">
                            <a:latin typeface="Cambria Math" panose="02040503050406030204" pitchFamily="18" charset="0"/>
                          </a:rPr>
                          <m:t>𝐇</m:t>
                        </m:r>
                      </m:e>
                    </m:d>
                  </m:oMath>
                </a14:m>
                <a:r>
                  <a:rPr lang="en-GB" dirty="0"/>
                  <a:t> (</a:t>
                </a:r>
                <a:r>
                  <a:rPr lang="en-GB" dirty="0">
                    <a:effectLst>
                      <a:outerShdw blurRad="38100" dist="38100" dir="2700000" algn="tl">
                        <a:srgbClr val="000000">
                          <a:alpha val="43137"/>
                        </a:srgbClr>
                      </a:outerShdw>
                    </a:effectLst>
                  </a:rPr>
                  <a:t>a function of </a:t>
                </a:r>
                <a14:m>
                  <m:oMath xmlns:m="http://schemas.openxmlformats.org/officeDocument/2006/math">
                    <m:r>
                      <a:rPr lang="en-GB" b="1">
                        <a:latin typeface="Cambria Math" panose="02040503050406030204" pitchFamily="18" charset="0"/>
                      </a:rPr>
                      <m:t>𝐇</m:t>
                    </m:r>
                  </m:oMath>
                </a14:m>
                <a:r>
                  <a:rPr lang="en-GB" dirty="0"/>
                  <a:t>). </a:t>
                </a:r>
                <a:r>
                  <a:rPr lang="en-GB" dirty="0">
                    <a:effectLst>
                      <a:outerShdw blurRad="38100" dist="38100" dir="2700000" algn="tl">
                        <a:srgbClr val="000000">
                          <a:alpha val="43137"/>
                        </a:srgbClr>
                      </a:outerShdw>
                    </a:effectLst>
                  </a:rPr>
                  <a:t>In general, this is called channel state information at the transmitter (CSIT)</a:t>
                </a:r>
              </a:p>
              <a:p>
                <a:pPr marL="457200" lvl="1" indent="0">
                  <a:buNone/>
                </a:pPr>
                <a:r>
                  <a:rPr lang="en-GB" dirty="0">
                    <a:effectLst>
                      <a:outerShdw blurRad="38100" dist="38100" dir="2700000" algn="tl">
                        <a:srgbClr val="000000">
                          <a:alpha val="43137"/>
                        </a:srgbClr>
                      </a:outerShdw>
                    </a:effectLst>
                  </a:rPr>
                  <a:t>e.g., </a:t>
                </a:r>
                <a:r>
                  <a:rPr lang="en-GB" b="1" i="1" dirty="0">
                    <a:solidFill>
                      <a:schemeClr val="accent6"/>
                    </a:solidFill>
                    <a:effectLst>
                      <a:outerShdw blurRad="38100" dist="38100" dir="2700000" algn="tl">
                        <a:srgbClr val="000000">
                          <a:alpha val="43137"/>
                        </a:srgbClr>
                      </a:outerShdw>
                    </a:effectLst>
                  </a:rPr>
                  <a:t>Channel estimation (channel training):</a:t>
                </a:r>
              </a:p>
              <a:p>
                <a:pPr marL="457200" lvl="1" indent="0">
                  <a:buNone/>
                </a:pPr>
                <a:r>
                  <a:rPr lang="en-GB" dirty="0"/>
                  <a:t>	</a:t>
                </a:r>
                <a:r>
                  <a:rPr lang="en-GB" dirty="0">
                    <a:effectLst>
                      <a:outerShdw blurRad="38100" dist="38100" dir="2700000" algn="tl">
                        <a:srgbClr val="000000">
                          <a:alpha val="43137"/>
                        </a:srgbClr>
                      </a:outerShdw>
                    </a:effectLst>
                  </a:rPr>
                  <a:t>Step 1) Estimate the channel matrix </a:t>
                </a:r>
              </a:p>
              <a:p>
                <a:pPr marL="457200" lvl="1" indent="0">
                  <a:buNone/>
                </a:pPr>
                <a:r>
                  <a:rPr lang="en-GB" dirty="0">
                    <a:effectLst>
                      <a:outerShdw blurRad="38100" dist="38100" dir="2700000" algn="tl">
                        <a:srgbClr val="000000">
                          <a:alpha val="43137"/>
                        </a:srgbClr>
                      </a:outerShdw>
                    </a:effectLst>
                  </a:rPr>
                  <a:t>       Step 2) Design </a:t>
                </a:r>
                <a14:m>
                  <m:oMath xmlns:m="http://schemas.openxmlformats.org/officeDocument/2006/math">
                    <m:r>
                      <a:rPr lang="en-GB" b="1">
                        <a:solidFill>
                          <a:prstClr val="black"/>
                        </a:solidFill>
                        <a:latin typeface="Cambria Math" panose="02040503050406030204" pitchFamily="18" charset="0"/>
                      </a:rPr>
                      <m:t>𝐔</m:t>
                    </m:r>
                  </m:oMath>
                </a14:m>
                <a:r>
                  <a:rPr lang="en-GB" dirty="0"/>
                  <a:t> </a:t>
                </a:r>
                <a:r>
                  <a:rPr lang="en-GB" dirty="0">
                    <a:effectLst>
                      <a:outerShdw blurRad="38100" dist="38100" dir="2700000" algn="tl">
                        <a:srgbClr val="000000">
                          <a:alpha val="43137"/>
                        </a:srgbClr>
                      </a:outerShdw>
                    </a:effectLst>
                  </a:rPr>
                  <a:t>based on </a:t>
                </a:r>
                <a14:m>
                  <m:oMath xmlns:m="http://schemas.openxmlformats.org/officeDocument/2006/math">
                    <m:acc>
                      <m:accPr>
                        <m:chr m:val="̂"/>
                        <m:ctrlPr>
                          <a:rPr lang="en-GB" b="1" i="1" smtClean="0">
                            <a:solidFill>
                              <a:prstClr val="black"/>
                            </a:solidFill>
                            <a:latin typeface="Cambria Math" panose="02040503050406030204" pitchFamily="18" charset="0"/>
                          </a:rPr>
                        </m:ctrlPr>
                      </m:accPr>
                      <m:e>
                        <m:r>
                          <a:rPr lang="en-GB" b="1" i="0" smtClean="0">
                            <a:solidFill>
                              <a:prstClr val="black"/>
                            </a:solidFill>
                            <a:latin typeface="Cambria Math" panose="02040503050406030204" pitchFamily="18" charset="0"/>
                          </a:rPr>
                          <m:t>𝐇</m:t>
                        </m:r>
                      </m:e>
                    </m:acc>
                  </m:oMath>
                </a14:m>
                <a:r>
                  <a:rPr lang="en-GB" dirty="0"/>
                  <a:t> (</a:t>
                </a:r>
                <a:r>
                  <a:rPr lang="en-GB" dirty="0">
                    <a:effectLst>
                      <a:outerShdw blurRad="38100" dist="38100" dir="2700000" algn="tl">
                        <a:srgbClr val="000000">
                          <a:alpha val="43137"/>
                        </a:srgbClr>
                      </a:outerShdw>
                    </a:effectLst>
                  </a:rPr>
                  <a:t>imperfect CSIT</a:t>
                </a:r>
                <a:r>
                  <a:rPr lang="en-GB" dirty="0"/>
                  <a:t>)</a:t>
                </a:r>
              </a:p>
              <a:p>
                <a:pPr lvl="1">
                  <a:buFont typeface="Wingdings" panose="05000000000000000000" pitchFamily="2" charset="2"/>
                  <a:buChar char="ü"/>
                </a:pPr>
                <a:r>
                  <a:rPr lang="en-GB" dirty="0">
                    <a:effectLst>
                      <a:outerShdw blurRad="38100" dist="38100" dir="2700000" algn="tl">
                        <a:srgbClr val="000000">
                          <a:alpha val="43137"/>
                        </a:srgbClr>
                      </a:outerShdw>
                    </a:effectLst>
                  </a:rPr>
                  <a:t>Design</a:t>
                </a:r>
                <a:r>
                  <a:rPr lang="en-GB" dirty="0"/>
                  <a:t> </a:t>
                </a:r>
                <a14:m>
                  <m:oMath xmlns:m="http://schemas.openxmlformats.org/officeDocument/2006/math">
                    <m:r>
                      <a:rPr lang="en-GB" b="1">
                        <a:solidFill>
                          <a:prstClr val="black"/>
                        </a:solidFill>
                        <a:latin typeface="Cambria Math" panose="02040503050406030204" pitchFamily="18" charset="0"/>
                      </a:rPr>
                      <m:t>𝐔</m:t>
                    </m:r>
                  </m:oMath>
                </a14:m>
                <a:r>
                  <a:rPr lang="en-GB" dirty="0"/>
                  <a:t> </a:t>
                </a:r>
                <a:r>
                  <a:rPr lang="en-GB" dirty="0">
                    <a:effectLst>
                      <a:outerShdw blurRad="38100" dist="38100" dir="2700000" algn="tl">
                        <a:srgbClr val="000000">
                          <a:alpha val="43137"/>
                        </a:srgbClr>
                      </a:outerShdw>
                    </a:effectLst>
                  </a:rPr>
                  <a:t>based on</a:t>
                </a:r>
                <a:r>
                  <a:rPr lang="en-GB" dirty="0"/>
                  <a:t> </a:t>
                </a:r>
                <a14:m>
                  <m:oMath xmlns:m="http://schemas.openxmlformats.org/officeDocument/2006/math">
                    <m:r>
                      <a:rPr lang="en-GB" i="1">
                        <a:latin typeface="Cambria Math" panose="02040503050406030204" pitchFamily="18" charset="0"/>
                      </a:rPr>
                      <m:t>𝑓</m:t>
                    </m:r>
                    <m:d>
                      <m:dPr>
                        <m:ctrlPr>
                          <a:rPr lang="en-GB" b="1" i="1">
                            <a:latin typeface="Cambria Math" panose="02040503050406030204" pitchFamily="18" charset="0"/>
                          </a:rPr>
                        </m:ctrlPr>
                      </m:dPr>
                      <m:e>
                        <m:r>
                          <a:rPr lang="en-GB" b="1" i="0" smtClean="0">
                            <a:latin typeface="Cambria Math" panose="02040503050406030204" pitchFamily="18" charset="0"/>
                          </a:rPr>
                          <m:t>.</m:t>
                        </m:r>
                      </m:e>
                    </m:d>
                  </m:oMath>
                </a14:m>
                <a:r>
                  <a:rPr lang="en-GB" dirty="0"/>
                  <a:t> (</a:t>
                </a:r>
                <a:r>
                  <a:rPr lang="en-GB" dirty="0">
                    <a:effectLst>
                      <a:outerShdw blurRad="38100" dist="38100" dir="2700000" algn="tl">
                        <a:srgbClr val="000000">
                          <a:alpha val="43137"/>
                        </a:srgbClr>
                      </a:outerShdw>
                    </a:effectLst>
                  </a:rPr>
                  <a:t>a function of something else</a:t>
                </a:r>
                <a:r>
                  <a:rPr lang="en-GB" dirty="0"/>
                  <a:t>). </a:t>
                </a:r>
                <a:r>
                  <a:rPr lang="en-GB" dirty="0">
                    <a:effectLst>
                      <a:outerShdw blurRad="38100" dist="38100" dir="2700000" algn="tl">
                        <a:srgbClr val="000000">
                          <a:alpha val="43137"/>
                        </a:srgbClr>
                      </a:outerShdw>
                    </a:effectLst>
                  </a:rPr>
                  <a:t>No CSIT</a:t>
                </a:r>
              </a:p>
              <a:p>
                <a:pPr marL="457200" lvl="1" indent="0">
                  <a:buNone/>
                </a:pPr>
                <a:r>
                  <a:rPr lang="en-GB" dirty="0">
                    <a:effectLst>
                      <a:outerShdw blurRad="38100" dist="38100" dir="2700000" algn="tl">
                        <a:srgbClr val="000000">
                          <a:alpha val="43137"/>
                        </a:srgbClr>
                      </a:outerShdw>
                    </a:effectLst>
                  </a:rPr>
                  <a:t>e.g., </a:t>
                </a:r>
                <a:r>
                  <a:rPr lang="en-GB" b="1" i="1" dirty="0">
                    <a:solidFill>
                      <a:schemeClr val="accent6"/>
                    </a:solidFill>
                    <a:effectLst>
                      <a:outerShdw blurRad="38100" dist="38100" dir="2700000" algn="tl">
                        <a:srgbClr val="000000">
                          <a:alpha val="43137"/>
                        </a:srgbClr>
                      </a:outerShdw>
                    </a:effectLst>
                  </a:rPr>
                  <a:t>Beam selection (beam training) (a greedy approach):</a:t>
                </a:r>
              </a:p>
              <a:p>
                <a:pPr marL="457200" lvl="1" indent="0">
                  <a:buNone/>
                </a:pPr>
                <a:r>
                  <a:rPr lang="en-GB" dirty="0"/>
                  <a:t>       </a:t>
                </a:r>
                <a:r>
                  <a:rPr lang="en-GB" dirty="0">
                    <a:effectLst>
                      <a:outerShdw blurRad="38100" dist="38100" dir="2700000" algn="tl">
                        <a:srgbClr val="000000">
                          <a:alpha val="43137"/>
                        </a:srgbClr>
                      </a:outerShdw>
                    </a:effectLst>
                  </a:rPr>
                  <a:t>Step 1) Create a set of beamforming options</a:t>
                </a:r>
                <a:r>
                  <a:rPr lang="en-GB" dirty="0"/>
                  <a:t>, </a:t>
                </a:r>
                <a14:m>
                  <m:oMath xmlns:m="http://schemas.openxmlformats.org/officeDocument/2006/math">
                    <m:r>
                      <a:rPr lang="en-GB" b="1" i="1">
                        <a:latin typeface="Cambria Math" panose="02040503050406030204" pitchFamily="18" charset="0"/>
                        <a:ea typeface="Times New Roman" panose="02020603050405020304" pitchFamily="18" charset="0"/>
                        <a:cs typeface="Times New Roman" panose="02020603050405020304" pitchFamily="18" charset="0"/>
                      </a:rPr>
                      <m:t>𝓤</m:t>
                    </m:r>
                    <m:r>
                      <a:rPr lang="en-GB" b="1" i="1">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SE" b="1"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SE" i="1">
                                <a:latin typeface="Cambria Math" panose="02040503050406030204" pitchFamily="18" charset="0"/>
                                <a:ea typeface="Calibri" panose="020F0502020204030204" pitchFamily="34" charset="0"/>
                                <a:cs typeface="Times New Roman" panose="02020603050405020304" pitchFamily="18" charset="0"/>
                              </a:rPr>
                            </m:ctrlPr>
                          </m:sSubPr>
                          <m:e>
                            <m:r>
                              <a:rPr lang="en-SE" b="1" i="1">
                                <a:latin typeface="Cambria Math" panose="02040503050406030204" pitchFamily="18" charset="0"/>
                                <a:ea typeface="Calibri" panose="020F0502020204030204" pitchFamily="34" charset="0"/>
                                <a:cs typeface="Times New Roman" panose="02020603050405020304" pitchFamily="18" charset="0"/>
                              </a:rPr>
                              <m:t>𝒖</m:t>
                            </m:r>
                          </m:e>
                          <m:sub>
                            <m:r>
                              <a:rPr lang="en-SE" i="1">
                                <a:latin typeface="Cambria Math" panose="02040503050406030204" pitchFamily="18" charset="0"/>
                                <a:ea typeface="Calibri" panose="020F0502020204030204" pitchFamily="34" charset="0"/>
                                <a:cs typeface="Times New Roman" panose="02020603050405020304" pitchFamily="18" charset="0"/>
                              </a:rPr>
                              <m:t>1</m:t>
                            </m:r>
                          </m:sub>
                        </m:sSub>
                        <m:r>
                          <a:rPr lang="en-SE" i="1">
                            <a:latin typeface="Cambria Math" panose="02040503050406030204" pitchFamily="18" charset="0"/>
                            <a:ea typeface="Calibri" panose="020F0502020204030204" pitchFamily="34" charset="0"/>
                            <a:cs typeface="Times New Roman" panose="02020603050405020304" pitchFamily="18" charset="0"/>
                          </a:rPr>
                          <m:t>,</m:t>
                        </m:r>
                        <m:sSub>
                          <m:sSubPr>
                            <m:ctrlPr>
                              <a:rPr lang="en-SE" i="1">
                                <a:latin typeface="Cambria Math" panose="02040503050406030204" pitchFamily="18" charset="0"/>
                                <a:ea typeface="Calibri" panose="020F0502020204030204" pitchFamily="34" charset="0"/>
                                <a:cs typeface="Times New Roman" panose="02020603050405020304" pitchFamily="18" charset="0"/>
                              </a:rPr>
                            </m:ctrlPr>
                          </m:sSubPr>
                          <m:e>
                            <m:r>
                              <a:rPr lang="en-SE" b="1" i="1">
                                <a:latin typeface="Cambria Math" panose="02040503050406030204" pitchFamily="18" charset="0"/>
                                <a:ea typeface="Calibri" panose="020F0502020204030204" pitchFamily="34" charset="0"/>
                                <a:cs typeface="Times New Roman" panose="02020603050405020304" pitchFamily="18" charset="0"/>
                              </a:rPr>
                              <m:t>𝒖</m:t>
                            </m:r>
                          </m:e>
                          <m:sub>
                            <m:r>
                              <a:rPr lang="en-SE" i="1">
                                <a:latin typeface="Cambria Math" panose="02040503050406030204" pitchFamily="18" charset="0"/>
                                <a:ea typeface="Calibri" panose="020F0502020204030204" pitchFamily="34" charset="0"/>
                                <a:cs typeface="Times New Roman" panose="02020603050405020304" pitchFamily="18" charset="0"/>
                              </a:rPr>
                              <m:t>2</m:t>
                            </m:r>
                          </m:sub>
                        </m:sSub>
                        <m:r>
                          <a:rPr lang="en-GB" b="1" i="1">
                            <a:latin typeface="Cambria Math" panose="02040503050406030204" pitchFamily="18" charset="0"/>
                            <a:ea typeface="Calibri" panose="020F0502020204030204" pitchFamily="34" charset="0"/>
                            <a:cs typeface="Times New Roman" panose="02020603050405020304" pitchFamily="18" charset="0"/>
                          </a:rPr>
                          <m:t>,…</m:t>
                        </m:r>
                        <m:sSub>
                          <m:sSubPr>
                            <m:ctrlPr>
                              <a:rPr lang="en-SE" i="1">
                                <a:latin typeface="Cambria Math" panose="02040503050406030204" pitchFamily="18" charset="0"/>
                                <a:ea typeface="Calibri" panose="020F0502020204030204" pitchFamily="34" charset="0"/>
                                <a:cs typeface="Times New Roman" panose="02020603050405020304" pitchFamily="18" charset="0"/>
                              </a:rPr>
                            </m:ctrlPr>
                          </m:sSubPr>
                          <m:e>
                            <m:r>
                              <a:rPr lang="en-SE" b="1" i="1">
                                <a:latin typeface="Cambria Math" panose="02040503050406030204" pitchFamily="18" charset="0"/>
                                <a:ea typeface="Calibri" panose="020F0502020204030204" pitchFamily="34" charset="0"/>
                                <a:cs typeface="Times New Roman" panose="02020603050405020304" pitchFamily="18" charset="0"/>
                              </a:rPr>
                              <m:t>𝒖</m:t>
                            </m:r>
                          </m:e>
                          <m:sub>
                            <m:r>
                              <a:rPr lang="en-GB" i="1">
                                <a:latin typeface="Cambria Math" panose="02040503050406030204" pitchFamily="18" charset="0"/>
                                <a:ea typeface="Calibri" panose="020F0502020204030204" pitchFamily="34" charset="0"/>
                                <a:cs typeface="Times New Roman" panose="02020603050405020304" pitchFamily="18" charset="0"/>
                              </a:rPr>
                              <m:t>𝐵</m:t>
                            </m:r>
                          </m:sub>
                        </m:sSub>
                      </m:e>
                    </m:d>
                  </m:oMath>
                </a14:m>
                <a:r>
                  <a:rPr lang="en-GB" dirty="0"/>
                  <a:t> </a:t>
                </a:r>
                <a:r>
                  <a:rPr lang="en-GB" dirty="0">
                    <a:effectLst>
                      <a:outerShdw blurRad="38100" dist="38100" dir="2700000" algn="tl">
                        <a:srgbClr val="000000">
                          <a:alpha val="43137"/>
                        </a:srgbClr>
                      </a:outerShdw>
                    </a:effectLst>
                  </a:rPr>
                  <a:t>where</a:t>
                </a:r>
                <a:r>
                  <a:rPr lang="en-GB" dirty="0"/>
                  <a:t> </a:t>
                </a:r>
                <a14:m>
                  <m:oMath xmlns:m="http://schemas.openxmlformats.org/officeDocument/2006/math">
                    <m:r>
                      <a:rPr lang="en-GB" i="1">
                        <a:latin typeface="Cambria Math" panose="02040503050406030204" pitchFamily="18" charset="0"/>
                        <a:ea typeface="Times New Roman" panose="02020603050405020304" pitchFamily="18" charset="0"/>
                        <a:cs typeface="Times New Roman" panose="02020603050405020304" pitchFamily="18" charset="0"/>
                      </a:rPr>
                      <m:t>𝐵</m:t>
                    </m:r>
                  </m:oMath>
                </a14:m>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is   </a:t>
                </a:r>
              </a:p>
              <a:p>
                <a:pPr marL="457200" lvl="1" indent="0">
                  <a:buNone/>
                </a:pPr>
                <a:r>
                  <a:rPr lang="en-GB"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the number of beamforming options</a:t>
                </a:r>
                <a:endParaRPr lang="en-GB" dirty="0">
                  <a:effectLst>
                    <a:outerShdw blurRad="38100" dist="38100" dir="2700000" algn="tl">
                      <a:srgbClr val="000000">
                        <a:alpha val="43137"/>
                      </a:srgbClr>
                    </a:outerShdw>
                  </a:effectLst>
                </a:endParaRPr>
              </a:p>
              <a:p>
                <a:pPr marL="457200" lvl="1" indent="0">
                  <a:buNone/>
                </a:pPr>
                <a:r>
                  <a:rPr lang="en-GB" dirty="0"/>
                  <a:t>       </a:t>
                </a:r>
                <a:r>
                  <a:rPr lang="en-GB" dirty="0">
                    <a:effectLst>
                      <a:outerShdw blurRad="38100" dist="38100" dir="2700000" algn="tl">
                        <a:srgbClr val="000000">
                          <a:alpha val="43137"/>
                        </a:srgbClr>
                      </a:outerShdw>
                    </a:effectLst>
                  </a:rPr>
                  <a:t>Step 2) Select the columns (beamforming vectors) of </a:t>
                </a:r>
                <a14:m>
                  <m:oMath xmlns:m="http://schemas.openxmlformats.org/officeDocument/2006/math">
                    <m:r>
                      <a:rPr lang="en-GB" b="1">
                        <a:solidFill>
                          <a:prstClr val="black"/>
                        </a:solidFill>
                        <a:latin typeface="Cambria Math" panose="02040503050406030204" pitchFamily="18" charset="0"/>
                      </a:rPr>
                      <m:t>𝐔</m:t>
                    </m:r>
                  </m:oMath>
                </a14:m>
                <a:r>
                  <a:rPr lang="en-GB" dirty="0"/>
                  <a:t> </a:t>
                </a:r>
                <a:r>
                  <a:rPr lang="en-GB" dirty="0">
                    <a:effectLst>
                      <a:outerShdw blurRad="38100" dist="38100" dir="2700000" algn="tl">
                        <a:srgbClr val="000000">
                          <a:alpha val="43137"/>
                        </a:srgbClr>
                      </a:outerShdw>
                    </a:effectLst>
                  </a:rPr>
                  <a:t>from the set </a:t>
                </a:r>
                <a14:m>
                  <m:oMath xmlns:m="http://schemas.openxmlformats.org/officeDocument/2006/math">
                    <m:r>
                      <a:rPr lang="en-GB" b="1" i="1">
                        <a:latin typeface="Cambria Math" panose="02040503050406030204" pitchFamily="18" charset="0"/>
                        <a:ea typeface="Times New Roman" panose="02020603050405020304" pitchFamily="18" charset="0"/>
                        <a:cs typeface="Times New Roman" panose="02020603050405020304" pitchFamily="18" charset="0"/>
                      </a:rPr>
                      <m:t>𝓤</m:t>
                    </m:r>
                  </m:oMath>
                </a14:m>
                <a:endParaRPr lang="en-GB" dirty="0"/>
              </a:p>
            </p:txBody>
          </p:sp>
        </mc:Choice>
        <mc:Fallback xmlns="">
          <p:sp>
            <p:nvSpPr>
              <p:cNvPr id="3" name="Content Placeholder 2">
                <a:extLst>
                  <a:ext uri="{FF2B5EF4-FFF2-40B4-BE49-F238E27FC236}">
                    <a16:creationId xmlns:a16="http://schemas.microsoft.com/office/drawing/2014/main" id="{75C1D3A5-5766-4986-B91B-3957EDF435B7}"/>
                  </a:ext>
                </a:extLst>
              </p:cNvPr>
              <p:cNvSpPr>
                <a:spLocks noGrp="1" noRot="1" noChangeAspect="1" noMove="1" noResize="1" noEditPoints="1" noAdjustHandles="1" noChangeArrowheads="1" noChangeShapeType="1" noTextEdit="1"/>
              </p:cNvSpPr>
              <p:nvPr>
                <p:ph idx="1"/>
              </p:nvPr>
            </p:nvSpPr>
            <p:spPr>
              <a:xfrm>
                <a:off x="688306" y="935832"/>
                <a:ext cx="11010900" cy="5922168"/>
              </a:xfrm>
              <a:blipFill>
                <a:blip r:embed="rId3"/>
                <a:stretch>
                  <a:fillRect l="-775" t="-1751"/>
                </a:stretch>
              </a:blipFill>
            </p:spPr>
            <p:txBody>
              <a:bodyPr/>
              <a:lstStyle/>
              <a:p>
                <a:r>
                  <a:rPr lang="en-SE">
                    <a:noFill/>
                  </a:rPr>
                  <a:t> </a:t>
                </a:r>
              </a:p>
            </p:txBody>
          </p:sp>
        </mc:Fallback>
      </mc:AlternateContent>
      <p:sp>
        <p:nvSpPr>
          <p:cNvPr id="92" name="Lekerekített téglalap 9">
            <a:extLst>
              <a:ext uri="{FF2B5EF4-FFF2-40B4-BE49-F238E27FC236}">
                <a16:creationId xmlns:a16="http://schemas.microsoft.com/office/drawing/2014/main" id="{AF57A3D5-3842-438B-8766-D71C2927D466}"/>
              </a:ext>
            </a:extLst>
          </p:cNvPr>
          <p:cNvSpPr txBox="1">
            <a:spLocks/>
          </p:cNvSpPr>
          <p:nvPr/>
        </p:nvSpPr>
        <p:spPr>
          <a:xfrm>
            <a:off x="552450" y="122237"/>
            <a:ext cx="3016250"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176431">
              <a:spcBef>
                <a:spcPts val="0"/>
              </a:spcBef>
              <a:defRPr/>
            </a:pPr>
            <a:r>
              <a:rPr lang="en-US" sz="2900" b="1" dirty="0"/>
              <a:t>TRAINING PHASE</a:t>
            </a:r>
          </a:p>
        </p:txBody>
      </p:sp>
      <p:sp>
        <p:nvSpPr>
          <p:cNvPr id="2" name="Slide Number Placeholder 1">
            <a:extLst>
              <a:ext uri="{FF2B5EF4-FFF2-40B4-BE49-F238E27FC236}">
                <a16:creationId xmlns:a16="http://schemas.microsoft.com/office/drawing/2014/main" id="{5EAEE834-8EEE-4978-AF8A-9173D344C4BD}"/>
              </a:ext>
            </a:extLst>
          </p:cNvPr>
          <p:cNvSpPr>
            <a:spLocks noGrp="1"/>
          </p:cNvSpPr>
          <p:nvPr>
            <p:ph type="sldNum" sz="quarter" idx="12"/>
          </p:nvPr>
        </p:nvSpPr>
        <p:spPr/>
        <p:txBody>
          <a:bodyPr/>
          <a:lstStyle/>
          <a:p>
            <a:fld id="{A8CDD3AB-BB01-451D-9459-2611D7B1F606}" type="slidenum">
              <a:rPr lang="en-SE" smtClean="0"/>
              <a:t>6</a:t>
            </a:fld>
            <a:endParaRPr lang="en-SE"/>
          </a:p>
        </p:txBody>
      </p:sp>
    </p:spTree>
    <p:extLst>
      <p:ext uri="{BB962C8B-B14F-4D97-AF65-F5344CB8AC3E}">
        <p14:creationId xmlns:p14="http://schemas.microsoft.com/office/powerpoint/2010/main" val="3731437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47700" y="819148"/>
            <a:ext cx="11455400" cy="6205765"/>
          </a:xfrm>
        </p:spPr>
        <p:txBody>
          <a:bodyPr>
            <a:normAutofit/>
          </a:bodyPr>
          <a:lstStyle/>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[Metzler2016] C. A. Metzler, A. </a:t>
            </a:r>
            <a:r>
              <a:rPr lang="en-GB" sz="2000" dirty="0" err="1">
                <a:ln w="0"/>
                <a:effectLst>
                  <a:outerShdw blurRad="38100" dist="19050" dir="2700000" algn="tl" rotWithShape="0">
                    <a:schemeClr val="dk1">
                      <a:alpha val="40000"/>
                    </a:schemeClr>
                  </a:outerShdw>
                </a:effectLst>
              </a:rPr>
              <a:t>Maleki</a:t>
            </a:r>
            <a:r>
              <a:rPr lang="en-GB" sz="2000" dirty="0">
                <a:ln w="0"/>
                <a:effectLst>
                  <a:outerShdw blurRad="38100" dist="19050" dir="2700000" algn="tl" rotWithShape="0">
                    <a:schemeClr val="dk1">
                      <a:alpha val="40000"/>
                    </a:schemeClr>
                  </a:outerShdw>
                </a:effectLst>
              </a:rPr>
              <a:t>, and R. G. </a:t>
            </a:r>
            <a:r>
              <a:rPr lang="en-GB" sz="2000" dirty="0" err="1">
                <a:ln w="0"/>
                <a:effectLst>
                  <a:outerShdw blurRad="38100" dist="19050" dir="2700000" algn="tl" rotWithShape="0">
                    <a:schemeClr val="dk1">
                      <a:alpha val="40000"/>
                    </a:schemeClr>
                  </a:outerShdw>
                </a:effectLst>
              </a:rPr>
              <a:t>Baraniuk</a:t>
            </a:r>
            <a:r>
              <a:rPr lang="en-GB" sz="2000" dirty="0">
                <a:ln w="0"/>
                <a:effectLst>
                  <a:outerShdw blurRad="38100" dist="19050" dir="2700000" algn="tl" rotWithShape="0">
                    <a:schemeClr val="dk1">
                      <a:alpha val="40000"/>
                    </a:schemeClr>
                  </a:outerShdw>
                </a:effectLst>
              </a:rPr>
              <a:t>, “From denoising to compressed sensing,” in IEEE Trans. Inf. Theory, 2016.</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[Mo2018] J. Mo, P. </a:t>
            </a:r>
            <a:r>
              <a:rPr lang="en-GB" sz="2000" dirty="0" err="1">
                <a:ln w="0"/>
                <a:effectLst>
                  <a:outerShdw blurRad="38100" dist="19050" dir="2700000" algn="tl" rotWithShape="0">
                    <a:schemeClr val="dk1">
                      <a:alpha val="40000"/>
                    </a:schemeClr>
                  </a:outerShdw>
                </a:effectLst>
              </a:rPr>
              <a:t>Schniter</a:t>
            </a:r>
            <a:r>
              <a:rPr lang="en-GB" sz="2000" dirty="0">
                <a:ln w="0"/>
                <a:effectLst>
                  <a:outerShdw blurRad="38100" dist="19050" dir="2700000" algn="tl" rotWithShape="0">
                    <a:schemeClr val="dk1">
                      <a:alpha val="40000"/>
                    </a:schemeClr>
                  </a:outerShdw>
                </a:effectLst>
              </a:rPr>
              <a:t>, and R. W. Heath, “Channel estimation in broadband </a:t>
            </a:r>
            <a:r>
              <a:rPr lang="en-GB" sz="2000" dirty="0" err="1">
                <a:ln w="0"/>
                <a:effectLst>
                  <a:outerShdw blurRad="38100" dist="19050" dir="2700000" algn="tl" rotWithShape="0">
                    <a:schemeClr val="dk1">
                      <a:alpha val="40000"/>
                    </a:schemeClr>
                  </a:outerShdw>
                </a:effectLst>
              </a:rPr>
              <a:t>millimeter</a:t>
            </a:r>
            <a:r>
              <a:rPr lang="en-GB" sz="2000" dirty="0">
                <a:ln w="0"/>
                <a:effectLst>
                  <a:outerShdw blurRad="38100" dist="19050" dir="2700000" algn="tl" rotWithShape="0">
                    <a:schemeClr val="dk1">
                      <a:alpha val="40000"/>
                    </a:schemeClr>
                  </a:outerShdw>
                </a:effectLst>
              </a:rPr>
              <a:t> wave MIMO systems with few-bit ADCs,” in IEEE Trans. Signal Process., 2018.</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[Qaisar2013] S. Qaisar, R. M. Bilal, W. Iqbal, M. </a:t>
            </a:r>
            <a:r>
              <a:rPr lang="en-GB" sz="2000" dirty="0" err="1">
                <a:ln w="0"/>
                <a:effectLst>
                  <a:outerShdw blurRad="38100" dist="19050" dir="2700000" algn="tl" rotWithShape="0">
                    <a:schemeClr val="dk1">
                      <a:alpha val="40000"/>
                    </a:schemeClr>
                  </a:outerShdw>
                </a:effectLst>
              </a:rPr>
              <a:t>Naureen</a:t>
            </a:r>
            <a:r>
              <a:rPr lang="en-GB" sz="2000" dirty="0">
                <a:ln w="0"/>
                <a:effectLst>
                  <a:outerShdw blurRad="38100" dist="19050" dir="2700000" algn="tl" rotWithShape="0">
                    <a:schemeClr val="dk1">
                      <a:alpha val="40000"/>
                    </a:schemeClr>
                  </a:outerShdw>
                </a:effectLst>
              </a:rPr>
              <a:t>, and S. Lee, “Compressive sensing: From theory to applications, a survey,” in J. </a:t>
            </a:r>
            <a:r>
              <a:rPr lang="en-GB" sz="2000" dirty="0" err="1">
                <a:ln w="0"/>
                <a:effectLst>
                  <a:outerShdw blurRad="38100" dist="19050" dir="2700000" algn="tl" rotWithShape="0">
                    <a:schemeClr val="dk1">
                      <a:alpha val="40000"/>
                    </a:schemeClr>
                  </a:outerShdw>
                </a:effectLst>
              </a:rPr>
              <a:t>Commun</a:t>
            </a:r>
            <a:r>
              <a:rPr lang="en-GB" sz="2000" dirty="0">
                <a:ln w="0"/>
                <a:effectLst>
                  <a:outerShdw blurRad="38100" dist="19050" dir="2700000" algn="tl" rotWithShape="0">
                    <a:schemeClr val="dk1">
                      <a:alpha val="40000"/>
                    </a:schemeClr>
                  </a:outerShdw>
                </a:effectLst>
              </a:rPr>
              <a:t>. Networks, 2013.</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[Qi2020] C. Qi, P. Dong, W. Ma, H. Zhang, Z. Zhang, and G. Y. Li, “Acquisition of channel state information for mmWave massive MIMO: Traditional and machine learning-based approaches,” June 2020. [Online]. Available: </a:t>
            </a:r>
            <a:r>
              <a:rPr lang="en-GB" sz="2000" dirty="0">
                <a:ln w="0"/>
                <a:effectLst>
                  <a:outerShdw blurRad="38100" dist="19050" dir="2700000" algn="tl" rotWithShape="0">
                    <a:schemeClr val="dk1">
                      <a:alpha val="40000"/>
                    </a:schemeClr>
                  </a:outerShdw>
                </a:effectLst>
                <a:hlinkClick r:id="rId2"/>
              </a:rPr>
              <a:t>http://arxiv.org/abs/2006.08894</a:t>
            </a:r>
            <a:r>
              <a:rPr lang="en-GB" sz="2000" dirty="0">
                <a:ln w="0"/>
                <a:effectLst>
                  <a:outerShdw blurRad="38100" dist="19050" dir="2700000" algn="tl" rotWithShape="0">
                    <a:schemeClr val="dk1">
                      <a:alpha val="40000"/>
                    </a:schemeClr>
                  </a:outerShdw>
                </a:effectLst>
              </a:rPr>
              <a:t>.</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[Rangan2019] S. </a:t>
            </a:r>
            <a:r>
              <a:rPr lang="en-GB" sz="2000" dirty="0" err="1">
                <a:ln w="0"/>
                <a:effectLst>
                  <a:outerShdw blurRad="38100" dist="19050" dir="2700000" algn="tl" rotWithShape="0">
                    <a:schemeClr val="dk1">
                      <a:alpha val="40000"/>
                    </a:schemeClr>
                  </a:outerShdw>
                </a:effectLst>
              </a:rPr>
              <a:t>Rangan</a:t>
            </a:r>
            <a:r>
              <a:rPr lang="en-GB" sz="2000" dirty="0">
                <a:ln w="0"/>
                <a:effectLst>
                  <a:outerShdw blurRad="38100" dist="19050" dir="2700000" algn="tl" rotWithShape="0">
                    <a:schemeClr val="dk1">
                      <a:alpha val="40000"/>
                    </a:schemeClr>
                  </a:outerShdw>
                </a:effectLst>
              </a:rPr>
              <a:t>, P. </a:t>
            </a:r>
            <a:r>
              <a:rPr lang="en-GB" sz="2000" dirty="0" err="1">
                <a:ln w="0"/>
                <a:effectLst>
                  <a:outerShdw blurRad="38100" dist="19050" dir="2700000" algn="tl" rotWithShape="0">
                    <a:schemeClr val="dk1">
                      <a:alpha val="40000"/>
                    </a:schemeClr>
                  </a:outerShdw>
                </a:effectLst>
              </a:rPr>
              <a:t>Schniter</a:t>
            </a:r>
            <a:r>
              <a:rPr lang="en-GB" sz="2000" dirty="0">
                <a:ln w="0"/>
                <a:effectLst>
                  <a:outerShdw blurRad="38100" dist="19050" dir="2700000" algn="tl" rotWithShape="0">
                    <a:schemeClr val="dk1">
                      <a:alpha val="40000"/>
                    </a:schemeClr>
                  </a:outerShdw>
                </a:effectLst>
              </a:rPr>
              <a:t>, and A. K. Fletcher, “Vector approximate message passing,” IEEE Trans. Inf. Theory, 2019.</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[Seeger2010] M. W. Seeger and D. P. Wipf, “Variational Bayesian inference techniques,” in IEEE Signal Process. Mag., 2010.</a:t>
            </a:r>
          </a:p>
          <a:p>
            <a:pPr marL="0" indent="0" algn="just">
              <a:lnSpc>
                <a:spcPct val="120000"/>
              </a:lnSpc>
              <a:spcBef>
                <a:spcPts val="0"/>
              </a:spcBef>
              <a:buNone/>
            </a:pPr>
            <a:r>
              <a:rPr lang="en-GB" sz="2000" dirty="0">
                <a:ln w="0"/>
                <a:effectLst>
                  <a:outerShdw blurRad="38100" dist="19050" dir="2700000" algn="tl" rotWithShape="0">
                    <a:schemeClr val="dk1">
                      <a:alpha val="40000"/>
                    </a:schemeClr>
                  </a:outerShdw>
                </a:effectLst>
              </a:rPr>
              <a:t>[Zhang2015] Z. Zhang, Y. Xu, J. Yang, X. Li, and D. Zhang, “A survey of sparse representation: Algorithms and applications,” in IEEE Access, 2015.</a:t>
            </a:r>
          </a:p>
          <a:p>
            <a:pPr marL="0" indent="0" algn="just">
              <a:lnSpc>
                <a:spcPct val="120000"/>
              </a:lnSpc>
              <a:spcBef>
                <a:spcPts val="0"/>
              </a:spcBef>
              <a:buNone/>
            </a:pPr>
            <a:endParaRPr lang="en-GB" sz="20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000" dirty="0">
              <a:ln w="0"/>
              <a:effectLst>
                <a:outerShdw blurRad="38100" dist="19050" dir="2700000" algn="tl" rotWithShape="0">
                  <a:schemeClr val="dk1">
                    <a:alpha val="40000"/>
                  </a:schemeClr>
                </a:outerShdw>
              </a:effectLst>
            </a:endParaRPr>
          </a:p>
          <a:p>
            <a:pPr marL="0" indent="0" algn="just">
              <a:buNone/>
            </a:pPr>
            <a:endParaRPr lang="en-GB" sz="2000" dirty="0">
              <a:ln w="0"/>
              <a:effectLst>
                <a:outerShdw blurRad="38100" dist="19050" dir="2700000" algn="tl" rotWithShape="0">
                  <a:schemeClr val="dk1">
                    <a:alpha val="40000"/>
                  </a:schemeClr>
                </a:outerShdw>
              </a:effectLst>
            </a:endParaRPr>
          </a:p>
          <a:p>
            <a:pPr marL="0" indent="0" algn="just">
              <a:buNone/>
            </a:pPr>
            <a:endParaRPr lang="en-GB" sz="2000" dirty="0">
              <a:ln w="0"/>
              <a:effectLst>
                <a:outerShdw blurRad="38100" dist="19050" dir="2700000" algn="tl" rotWithShape="0">
                  <a:schemeClr val="dk1">
                    <a:alpha val="40000"/>
                  </a:schemeClr>
                </a:outerShdw>
              </a:effectLst>
            </a:endParaRPr>
          </a:p>
          <a:p>
            <a:pPr marL="0" indent="0" algn="just">
              <a:buNone/>
            </a:pPr>
            <a:endParaRPr lang="en-GB" sz="2000" dirty="0">
              <a:ln w="0"/>
              <a:effectLst>
                <a:outerShdw blurRad="38100" dist="19050" dir="2700000" algn="tl" rotWithShape="0">
                  <a:schemeClr val="dk1">
                    <a:alpha val="40000"/>
                  </a:schemeClr>
                </a:outerShdw>
              </a:effectLst>
            </a:endParaRPr>
          </a:p>
          <a:p>
            <a:pPr marL="0" indent="0" algn="just">
              <a:buNone/>
            </a:pPr>
            <a:endParaRPr lang="en-GB" sz="2000" dirty="0">
              <a:ln w="0"/>
              <a:effectLst>
                <a:outerShdw blurRad="38100" dist="19050" dir="2700000" algn="tl" rotWithShape="0">
                  <a:schemeClr val="dk1">
                    <a:alpha val="40000"/>
                  </a:schemeClr>
                </a:outerShdw>
              </a:effectLst>
            </a:endParaRPr>
          </a:p>
          <a:p>
            <a:pPr marL="0" indent="0" algn="just">
              <a:buNone/>
            </a:pPr>
            <a:endParaRPr lang="en-US" sz="20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49" y="122237"/>
            <a:ext cx="234315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R</a:t>
            </a:r>
            <a:r>
              <a:rPr lang="en-US" sz="3200" b="1" dirty="0"/>
              <a:t>EFERENCES</a:t>
            </a:r>
            <a:endParaRPr lang="en-US" sz="8000" b="1" dirty="0"/>
          </a:p>
        </p:txBody>
      </p:sp>
      <p:sp>
        <p:nvSpPr>
          <p:cNvPr id="2" name="Slide Number Placeholder 1">
            <a:extLst>
              <a:ext uri="{FF2B5EF4-FFF2-40B4-BE49-F238E27FC236}">
                <a16:creationId xmlns:a16="http://schemas.microsoft.com/office/drawing/2014/main" id="{CD8BD1B6-D63A-40B7-8DAA-A2DE03A87C86}"/>
              </a:ext>
            </a:extLst>
          </p:cNvPr>
          <p:cNvSpPr>
            <a:spLocks noGrp="1"/>
          </p:cNvSpPr>
          <p:nvPr>
            <p:ph type="sldNum" sz="quarter" idx="12"/>
          </p:nvPr>
        </p:nvSpPr>
        <p:spPr/>
        <p:txBody>
          <a:bodyPr/>
          <a:lstStyle/>
          <a:p>
            <a:fld id="{96C155CA-F9E4-4B7B-8778-BBE3591DE223}" type="slidenum">
              <a:rPr lang="en-US" smtClean="0"/>
              <a:t>60</a:t>
            </a:fld>
            <a:endParaRPr lang="en-US"/>
          </a:p>
        </p:txBody>
      </p:sp>
    </p:spTree>
    <p:extLst>
      <p:ext uri="{BB962C8B-B14F-4D97-AF65-F5344CB8AC3E}">
        <p14:creationId xmlns:p14="http://schemas.microsoft.com/office/powerpoint/2010/main" val="193356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0" y="780214"/>
            <a:ext cx="12261954" cy="5959850"/>
          </a:xfrm>
        </p:spPr>
        <p:txBody>
          <a:bodyPr>
            <a:normAutofit lnSpcReduction="10000"/>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Before the data transmission phase, the training phase is needed</a:t>
            </a: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During the training and data transmission phases, the assumption is that </a:t>
            </a:r>
          </a:p>
          <a:p>
            <a:pPr marL="457200" lvl="1" indent="0" algn="just">
              <a:buNone/>
            </a:pPr>
            <a:r>
              <a:rPr lang="en-GB" sz="2000" dirty="0">
                <a:ln w="0"/>
                <a:effectLst>
                  <a:outerShdw blurRad="38100" dist="19050" dir="2700000" algn="tl" rotWithShape="0">
                    <a:schemeClr val="dk1">
                      <a:alpha val="40000"/>
                    </a:schemeClr>
                  </a:outerShdw>
                </a:effectLst>
              </a:rPr>
              <a:t>			</a:t>
            </a:r>
            <a:r>
              <a:rPr lang="en-GB" sz="2800" u="sng" dirty="0">
                <a:ln w="0"/>
                <a:effectLst>
                  <a:outerShdw blurRad="38100" dist="19050" dir="2700000" algn="tl" rotWithShape="0">
                    <a:schemeClr val="dk1">
                      <a:alpha val="40000"/>
                    </a:schemeClr>
                  </a:outerShdw>
                </a:effectLst>
              </a:rPr>
              <a:t>the channel matrix </a:t>
            </a:r>
            <a:r>
              <a:rPr lang="en-GB" sz="2800" b="1" u="sng" dirty="0">
                <a:ln w="0"/>
                <a:effectLst>
                  <a:outerShdw blurRad="38100" dist="19050" dir="2700000" algn="tl" rotWithShape="0">
                    <a:schemeClr val="dk1">
                      <a:alpha val="40000"/>
                    </a:schemeClr>
                  </a:outerShdw>
                </a:effectLst>
              </a:rPr>
              <a:t>H </a:t>
            </a:r>
            <a:r>
              <a:rPr lang="en-GB" sz="2800" u="sng" dirty="0">
                <a:ln w="0"/>
                <a:effectLst>
                  <a:outerShdw blurRad="38100" dist="19050" dir="2700000" algn="tl" rotWithShape="0">
                    <a:schemeClr val="dk1">
                      <a:alpha val="40000"/>
                    </a:schemeClr>
                  </a:outerShdw>
                </a:effectLst>
              </a:rPr>
              <a:t>stays constant</a:t>
            </a: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Training phase</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Channel training (channel estimation). Conventional approach</a:t>
            </a:r>
          </a:p>
          <a:p>
            <a:pPr lvl="1" algn="just">
              <a:buFont typeface="Wingdings" panose="05000000000000000000" pitchFamily="2" charset="2"/>
              <a:buChar char="ü"/>
            </a:pPr>
            <a:r>
              <a:rPr lang="en-GB" sz="2000" dirty="0">
                <a:ln w="0"/>
                <a:effectLst>
                  <a:outerShdw blurRad="38100" dist="19050" dir="2700000" algn="tl" rotWithShape="0">
                    <a:schemeClr val="dk1">
                      <a:alpha val="40000"/>
                    </a:schemeClr>
                  </a:outerShdw>
                </a:effectLst>
              </a:rPr>
              <a:t>Beam training (beam selection) </a:t>
            </a:r>
          </a:p>
          <a:p>
            <a:pPr lvl="2" algn="just"/>
            <a:r>
              <a:rPr lang="en-GB" sz="1800" dirty="0">
                <a:ln w="0"/>
                <a:effectLst>
                  <a:outerShdw blurRad="38100" dist="19050" dir="2700000" algn="tl" rotWithShape="0">
                    <a:schemeClr val="dk1">
                      <a:alpha val="40000"/>
                    </a:schemeClr>
                  </a:outerShdw>
                </a:effectLst>
              </a:rPr>
              <a:t>Introduced and preferred for 5G mmWave communications where we have many antennas</a:t>
            </a:r>
            <a:endParaRPr lang="en-GB" sz="1600" dirty="0">
              <a:ln w="0"/>
              <a:effectLst>
                <a:outerShdw blurRad="38100" dist="19050" dir="2700000" algn="tl" rotWithShape="0">
                  <a:schemeClr val="dk1">
                    <a:alpha val="40000"/>
                  </a:schemeClr>
                </a:outerShdw>
              </a:effectLst>
            </a:endParaRPr>
          </a:p>
          <a:p>
            <a:pPr lvl="2" algn="just"/>
            <a:r>
              <a:rPr lang="en-GB" sz="1800" dirty="0">
                <a:ln w="0"/>
                <a:effectLst>
                  <a:outerShdw blurRad="38100" dist="19050" dir="2700000" algn="tl" rotWithShape="0">
                    <a:schemeClr val="dk1">
                      <a:alpha val="40000"/>
                    </a:schemeClr>
                  </a:outerShdw>
                </a:effectLst>
              </a:rPr>
              <a:t>Channel estimation is avoided since it can be challenging with many antennas in terms of </a:t>
            </a:r>
          </a:p>
          <a:p>
            <a:pPr lvl="3" algn="just">
              <a:buFont typeface="Courier New" panose="02070309020205020404" pitchFamily="49" charset="0"/>
              <a:buChar char="o"/>
            </a:pPr>
            <a:r>
              <a:rPr lang="en-GB" sz="1600" dirty="0">
                <a:ln w="0"/>
                <a:effectLst>
                  <a:outerShdw blurRad="38100" dist="19050" dir="2700000" algn="tl" rotWithShape="0">
                    <a:schemeClr val="dk1">
                      <a:alpha val="40000"/>
                    </a:schemeClr>
                  </a:outerShdw>
                </a:effectLst>
              </a:rPr>
              <a:t>Computation</a:t>
            </a:r>
          </a:p>
          <a:p>
            <a:pPr lvl="3" algn="just">
              <a:buFont typeface="Courier New" panose="02070309020205020404" pitchFamily="49" charset="0"/>
              <a:buChar char="o"/>
            </a:pPr>
            <a:r>
              <a:rPr lang="en-GB" sz="1600" dirty="0">
                <a:ln w="0"/>
                <a:effectLst>
                  <a:outerShdw blurRad="38100" dist="19050" dir="2700000" algn="tl" rotWithShape="0">
                    <a:schemeClr val="dk1">
                      <a:alpha val="40000"/>
                    </a:schemeClr>
                  </a:outerShdw>
                </a:effectLst>
              </a:rPr>
              <a:t>Hardware</a:t>
            </a:r>
          </a:p>
          <a:p>
            <a:pPr lvl="2" algn="just"/>
            <a:r>
              <a:rPr lang="en-GB" sz="1800" dirty="0">
                <a:ln w="0"/>
                <a:effectLst>
                  <a:outerShdw blurRad="38100" dist="19050" dir="2700000" algn="tl" rotWithShape="0">
                    <a:schemeClr val="dk1">
                      <a:alpha val="40000"/>
                    </a:schemeClr>
                  </a:outerShdw>
                </a:effectLst>
              </a:rPr>
              <a:t>A trivial linear beam selection algorithm is observed to provide satisfactory results with low complexity and simple hardware</a:t>
            </a:r>
          </a:p>
          <a:p>
            <a:pPr lvl="1" algn="just">
              <a:buFont typeface="Wingdings" panose="05000000000000000000" pitchFamily="2" charset="2"/>
              <a:buChar char="§"/>
            </a:pPr>
            <a:endParaRPr lang="en-GB" sz="2000" dirty="0">
              <a:ln w="0"/>
              <a:effectLst>
                <a:outerShdw blurRad="38100" dist="19050" dir="2700000" algn="tl" rotWithShape="0">
                  <a:schemeClr val="dk1">
                    <a:alpha val="40000"/>
                  </a:schemeClr>
                </a:outerShdw>
              </a:effectLst>
            </a:endParaRPr>
          </a:p>
          <a:p>
            <a:pPr lvl="1" algn="just">
              <a:buFont typeface="Wingdings" panose="05000000000000000000" pitchFamily="2" charset="2"/>
              <a:buChar char="§"/>
            </a:pPr>
            <a:endParaRPr lang="en-GB" sz="20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b="1" i="0" dirty="0">
              <a:ln w="0"/>
              <a:effectLst>
                <a:outerShdw blurRad="38100" dist="19050" dir="2700000" algn="tl" rotWithShape="0">
                  <a:schemeClr val="dk1">
                    <a:alpha val="40000"/>
                  </a:schemeClr>
                </a:outerShdw>
              </a:effectLst>
              <a:latin typeface="Cambria Math" panose="02040503050406030204" pitchFamily="18" charset="0"/>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45184" y="117936"/>
            <a:ext cx="296954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GB" sz="3200" b="1" dirty="0"/>
              <a:t>TRAINING PHASE</a:t>
            </a:r>
            <a:endParaRPr lang="en-US" sz="8000" b="1" dirty="0"/>
          </a:p>
        </p:txBody>
      </p:sp>
      <p:sp>
        <p:nvSpPr>
          <p:cNvPr id="4" name="Frame 3">
            <a:extLst>
              <a:ext uri="{FF2B5EF4-FFF2-40B4-BE49-F238E27FC236}">
                <a16:creationId xmlns:a16="http://schemas.microsoft.com/office/drawing/2014/main" id="{211DA3E1-13DD-416F-8A5B-827497363D89}"/>
              </a:ext>
            </a:extLst>
          </p:cNvPr>
          <p:cNvSpPr/>
          <p:nvPr/>
        </p:nvSpPr>
        <p:spPr>
          <a:xfrm>
            <a:off x="1427629" y="2455806"/>
            <a:ext cx="1710465" cy="568325"/>
          </a:xfrm>
          <a:prstGeom prst="fram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Training phase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35E54A1-AF0A-4353-9AD6-6C5D2AAF815D}"/>
                  </a:ext>
                </a:extLst>
              </p:cNvPr>
              <p:cNvSpPr txBox="1"/>
              <p:nvPr/>
            </p:nvSpPr>
            <p:spPr>
              <a:xfrm>
                <a:off x="3351342" y="3343275"/>
                <a:ext cx="4074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𝐇</m:t>
                      </m:r>
                    </m:oMath>
                  </m:oMathPara>
                </a14:m>
                <a:endParaRPr lang="en-US" b="1" dirty="0"/>
              </a:p>
            </p:txBody>
          </p:sp>
        </mc:Choice>
        <mc:Fallback xmlns="">
          <p:sp>
            <p:nvSpPr>
              <p:cNvPr id="12" name="TextBox 11">
                <a:extLst>
                  <a:ext uri="{FF2B5EF4-FFF2-40B4-BE49-F238E27FC236}">
                    <a16:creationId xmlns:a16="http://schemas.microsoft.com/office/drawing/2014/main" id="{835E54A1-AF0A-4353-9AD6-6C5D2AAF815D}"/>
                  </a:ext>
                </a:extLst>
              </p:cNvPr>
              <p:cNvSpPr txBox="1">
                <a:spLocks noRot="1" noChangeAspect="1" noMove="1" noResize="1" noEditPoints="1" noAdjustHandles="1" noChangeArrowheads="1" noChangeShapeType="1" noTextEdit="1"/>
              </p:cNvSpPr>
              <p:nvPr/>
            </p:nvSpPr>
            <p:spPr>
              <a:xfrm>
                <a:off x="3351342" y="3343275"/>
                <a:ext cx="407484" cy="369332"/>
              </a:xfrm>
              <a:prstGeom prst="rect">
                <a:avLst/>
              </a:prstGeom>
              <a:blipFill>
                <a:blip r:embed="rId3"/>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8B14A7BE-9F9C-4772-A4DB-FA04569DC32B}"/>
              </a:ext>
            </a:extLst>
          </p:cNvPr>
          <p:cNvCxnSpPr>
            <a:cxnSpLocks/>
            <a:stCxn id="12" idx="1"/>
          </p:cNvCxnSpPr>
          <p:nvPr/>
        </p:nvCxnSpPr>
        <p:spPr>
          <a:xfrm flipH="1">
            <a:off x="1427629" y="3527941"/>
            <a:ext cx="19237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3F40855-9575-4458-AEA1-C0BF58E51BD5}"/>
              </a:ext>
            </a:extLst>
          </p:cNvPr>
          <p:cNvCxnSpPr>
            <a:cxnSpLocks/>
            <a:stCxn id="12" idx="3"/>
          </p:cNvCxnSpPr>
          <p:nvPr/>
        </p:nvCxnSpPr>
        <p:spPr>
          <a:xfrm>
            <a:off x="3758826" y="3527941"/>
            <a:ext cx="24690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Frame 51">
            <a:extLst>
              <a:ext uri="{FF2B5EF4-FFF2-40B4-BE49-F238E27FC236}">
                <a16:creationId xmlns:a16="http://schemas.microsoft.com/office/drawing/2014/main" id="{FCA76FDF-557F-4504-97C0-201A8B8F9149}"/>
              </a:ext>
            </a:extLst>
          </p:cNvPr>
          <p:cNvSpPr/>
          <p:nvPr/>
        </p:nvSpPr>
        <p:spPr>
          <a:xfrm>
            <a:off x="6153818" y="2455798"/>
            <a:ext cx="1710465" cy="568325"/>
          </a:xfrm>
          <a:prstGeom prst="fram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Training phase</a:t>
            </a:r>
          </a:p>
        </p:txBody>
      </p:sp>
      <p:sp>
        <p:nvSpPr>
          <p:cNvPr id="53" name="Frame 52">
            <a:extLst>
              <a:ext uri="{FF2B5EF4-FFF2-40B4-BE49-F238E27FC236}">
                <a16:creationId xmlns:a16="http://schemas.microsoft.com/office/drawing/2014/main" id="{367668ED-5B1F-41D7-A556-0AF6952B4634}"/>
              </a:ext>
            </a:extLst>
          </p:cNvPr>
          <p:cNvSpPr/>
          <p:nvPr/>
        </p:nvSpPr>
        <p:spPr>
          <a:xfrm>
            <a:off x="7797830" y="2455806"/>
            <a:ext cx="3135967" cy="568325"/>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Data transmission phase</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5565499-134E-4294-8386-0428470DA533}"/>
                  </a:ext>
                </a:extLst>
              </p:cNvPr>
              <p:cNvSpPr txBox="1"/>
              <p:nvPr/>
            </p:nvSpPr>
            <p:spPr>
              <a:xfrm>
                <a:off x="8142079" y="3343267"/>
                <a:ext cx="4836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a:latin typeface="Cambria Math" panose="02040503050406030204" pitchFamily="18" charset="0"/>
                            </a:rPr>
                            <m:t>𝐇</m:t>
                          </m:r>
                        </m:e>
                        <m:sup>
                          <m:r>
                            <a:rPr lang="en-GB" b="1" i="1" smtClean="0">
                              <a:latin typeface="Cambria Math" panose="02040503050406030204" pitchFamily="18" charset="0"/>
                            </a:rPr>
                            <m:t>′</m:t>
                          </m:r>
                        </m:sup>
                      </m:sSup>
                    </m:oMath>
                  </m:oMathPara>
                </a14:m>
                <a:endParaRPr lang="en-US" b="1" dirty="0"/>
              </a:p>
            </p:txBody>
          </p:sp>
        </mc:Choice>
        <mc:Fallback xmlns="">
          <p:sp>
            <p:nvSpPr>
              <p:cNvPr id="55" name="TextBox 54">
                <a:extLst>
                  <a:ext uri="{FF2B5EF4-FFF2-40B4-BE49-F238E27FC236}">
                    <a16:creationId xmlns:a16="http://schemas.microsoft.com/office/drawing/2014/main" id="{75565499-134E-4294-8386-0428470DA533}"/>
                  </a:ext>
                </a:extLst>
              </p:cNvPr>
              <p:cNvSpPr txBox="1">
                <a:spLocks noRot="1" noChangeAspect="1" noMove="1" noResize="1" noEditPoints="1" noAdjustHandles="1" noChangeArrowheads="1" noChangeShapeType="1" noTextEdit="1"/>
              </p:cNvSpPr>
              <p:nvPr/>
            </p:nvSpPr>
            <p:spPr>
              <a:xfrm>
                <a:off x="8142079" y="3343267"/>
                <a:ext cx="483659" cy="369332"/>
              </a:xfrm>
              <a:prstGeom prst="rect">
                <a:avLst/>
              </a:prstGeom>
              <a:blipFill>
                <a:blip r:embed="rId4"/>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B1370D6-70E7-4A47-9082-6F0C3E1D5E1A}"/>
              </a:ext>
            </a:extLst>
          </p:cNvPr>
          <p:cNvCxnSpPr>
            <a:cxnSpLocks/>
            <a:stCxn id="55" idx="1"/>
          </p:cNvCxnSpPr>
          <p:nvPr/>
        </p:nvCxnSpPr>
        <p:spPr>
          <a:xfrm flipH="1">
            <a:off x="6218367" y="3527933"/>
            <a:ext cx="1923712"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373747E-8ED2-439F-AC32-60D918446D39}"/>
              </a:ext>
            </a:extLst>
          </p:cNvPr>
          <p:cNvCxnSpPr>
            <a:cxnSpLocks/>
            <a:stCxn id="55" idx="3"/>
          </p:cNvCxnSpPr>
          <p:nvPr/>
        </p:nvCxnSpPr>
        <p:spPr>
          <a:xfrm>
            <a:off x="8625738" y="3527933"/>
            <a:ext cx="2392890"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2AC3A9A-1918-42A6-8A54-6FA4AB4BE932}"/>
              </a:ext>
            </a:extLst>
          </p:cNvPr>
          <p:cNvSpPr txBox="1"/>
          <p:nvPr/>
        </p:nvSpPr>
        <p:spPr>
          <a:xfrm>
            <a:off x="11447023" y="2505075"/>
            <a:ext cx="343364" cy="369332"/>
          </a:xfrm>
          <a:prstGeom prst="rect">
            <a:avLst/>
          </a:prstGeom>
          <a:noFill/>
        </p:spPr>
        <p:txBody>
          <a:bodyPr wrap="none" rtlCol="0">
            <a:spAutoFit/>
          </a:bodyPr>
          <a:lstStyle/>
          <a:p>
            <a:r>
              <a:rPr lang="en-US" dirty="0"/>
              <a:t>…</a:t>
            </a:r>
          </a:p>
        </p:txBody>
      </p:sp>
      <p:sp>
        <p:nvSpPr>
          <p:cNvPr id="10" name="Frame 9">
            <a:extLst>
              <a:ext uri="{FF2B5EF4-FFF2-40B4-BE49-F238E27FC236}">
                <a16:creationId xmlns:a16="http://schemas.microsoft.com/office/drawing/2014/main" id="{7DF61BC4-16B3-4BEA-B0DA-66CC439604C5}"/>
              </a:ext>
            </a:extLst>
          </p:cNvPr>
          <p:cNvSpPr/>
          <p:nvPr/>
        </p:nvSpPr>
        <p:spPr>
          <a:xfrm>
            <a:off x="3082399" y="2455814"/>
            <a:ext cx="3135967" cy="568325"/>
          </a:xfrm>
          <a:prstGeom prst="fram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Data transmission phase</a:t>
            </a:r>
          </a:p>
        </p:txBody>
      </p:sp>
      <p:sp>
        <p:nvSpPr>
          <p:cNvPr id="2" name="Slide Number Placeholder 1">
            <a:extLst>
              <a:ext uri="{FF2B5EF4-FFF2-40B4-BE49-F238E27FC236}">
                <a16:creationId xmlns:a16="http://schemas.microsoft.com/office/drawing/2014/main" id="{9E8BE31F-22B3-4305-B127-02DC59AD8155}"/>
              </a:ext>
            </a:extLst>
          </p:cNvPr>
          <p:cNvSpPr>
            <a:spLocks noGrp="1"/>
          </p:cNvSpPr>
          <p:nvPr>
            <p:ph type="sldNum" sz="quarter" idx="12"/>
          </p:nvPr>
        </p:nvSpPr>
        <p:spPr/>
        <p:txBody>
          <a:bodyPr/>
          <a:lstStyle/>
          <a:p>
            <a:fld id="{96C155CA-F9E4-4B7B-8778-BBE3591DE223}" type="slidenum">
              <a:rPr lang="en-US" smtClean="0"/>
              <a:pPr/>
              <a:t>7</a:t>
            </a:fld>
            <a:endParaRPr lang="en-US" sz="1800" dirty="0"/>
          </a:p>
        </p:txBody>
      </p:sp>
    </p:spTree>
    <p:extLst>
      <p:ext uri="{BB962C8B-B14F-4D97-AF65-F5344CB8AC3E}">
        <p14:creationId xmlns:p14="http://schemas.microsoft.com/office/powerpoint/2010/main" val="182647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419475"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a:t>BEAM TRAINING</a:t>
            </a:r>
            <a:endParaRPr lang="en-US" sz="8000" b="1" dirty="0"/>
          </a:p>
        </p:txBody>
      </p:sp>
      <p:pic>
        <p:nvPicPr>
          <p:cNvPr id="22" name="Graphic 2" descr="Wireless router">
            <a:extLst>
              <a:ext uri="{FF2B5EF4-FFF2-40B4-BE49-F238E27FC236}">
                <a16:creationId xmlns:a16="http://schemas.microsoft.com/office/drawing/2014/main" id="{96CF037F-A3E6-435A-99C9-A7FCBE13FD99}"/>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710" y="1868186"/>
            <a:ext cx="1113845" cy="940075"/>
          </a:xfrm>
          <a:prstGeom prst="rect">
            <a:avLst/>
          </a:prstGeom>
        </p:spPr>
      </p:pic>
      <p:pic>
        <p:nvPicPr>
          <p:cNvPr id="23" name="Graphic 26" descr="Smart Phone">
            <a:extLst>
              <a:ext uri="{FF2B5EF4-FFF2-40B4-BE49-F238E27FC236}">
                <a16:creationId xmlns:a16="http://schemas.microsoft.com/office/drawing/2014/main" id="{B25FA728-2F4F-4AF0-A2F2-94089DB2AE22}"/>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1323" y="3904385"/>
            <a:ext cx="962215" cy="734945"/>
          </a:xfrm>
          <a:prstGeom prst="rect">
            <a:avLst/>
          </a:prstGeom>
        </p:spPr>
      </p:pic>
      <p:pic>
        <p:nvPicPr>
          <p:cNvPr id="24" name="Graphic 28" descr="Tablet">
            <a:extLst>
              <a:ext uri="{FF2B5EF4-FFF2-40B4-BE49-F238E27FC236}">
                <a16:creationId xmlns:a16="http://schemas.microsoft.com/office/drawing/2014/main" id="{9E5B0933-1A9F-4EE6-BF03-C01152C4798B}"/>
              </a:ext>
            </a:extLst>
          </p:cNvPr>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63997" y="2507487"/>
            <a:ext cx="877189" cy="789059"/>
          </a:xfrm>
          <a:prstGeom prst="rect">
            <a:avLst/>
          </a:prstGeom>
        </p:spPr>
      </p:pic>
      <p:cxnSp>
        <p:nvCxnSpPr>
          <p:cNvPr id="25" name="Connector: Curved 24">
            <a:extLst>
              <a:ext uri="{FF2B5EF4-FFF2-40B4-BE49-F238E27FC236}">
                <a16:creationId xmlns:a16="http://schemas.microsoft.com/office/drawing/2014/main" id="{8FAB929C-D9F0-4051-A860-1675E8906E02}"/>
              </a:ext>
            </a:extLst>
          </p:cNvPr>
          <p:cNvCxnSpPr/>
          <p:nvPr/>
        </p:nvCxnSpPr>
        <p:spPr>
          <a:xfrm rot="16200000" flipH="1">
            <a:off x="999569" y="2688419"/>
            <a:ext cx="563793" cy="612190"/>
          </a:xfrm>
          <a:prstGeom prst="curvedConnector3">
            <a:avLst>
              <a:gd name="adj1" fmla="val 50000"/>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7F7764EA-3F00-4CD7-A103-DB261C5E6A76}"/>
              </a:ext>
            </a:extLst>
          </p:cNvPr>
          <p:cNvCxnSpPr>
            <a:cxnSpLocks/>
          </p:cNvCxnSpPr>
          <p:nvPr/>
        </p:nvCxnSpPr>
        <p:spPr>
          <a:xfrm rot="5400000">
            <a:off x="969709" y="3984297"/>
            <a:ext cx="685864" cy="674542"/>
          </a:xfrm>
          <a:prstGeom prst="curvedConnector3">
            <a:avLst>
              <a:gd name="adj1" fmla="val 50000"/>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 Box 53">
                <a:extLst>
                  <a:ext uri="{FF2B5EF4-FFF2-40B4-BE49-F238E27FC236}">
                    <a16:creationId xmlns:a16="http://schemas.microsoft.com/office/drawing/2014/main" id="{465630E7-2B63-4961-81FE-27EBD6326B8F}"/>
                  </a:ext>
                </a:extLst>
              </p:cNvPr>
              <p:cNvSpPr txBox="1"/>
              <p:nvPr/>
            </p:nvSpPr>
            <p:spPr>
              <a:xfrm>
                <a:off x="547405" y="5775725"/>
                <a:ext cx="969300" cy="390125"/>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SE" sz="2400" i="1">
                          <a:effectLst/>
                          <a:latin typeface="Cambria Math" panose="02040503050406030204" pitchFamily="18" charset="0"/>
                          <a:ea typeface="Calibri" panose="020F0502020204030204" pitchFamily="34" charset="0"/>
                          <a:cs typeface="Times New Roman" panose="02020603050405020304" pitchFamily="18" charset="0"/>
                        </a:rPr>
                        <m:t>𝐿</m:t>
                      </m:r>
                      <m:r>
                        <a:rPr lang="en-SE" sz="2400" i="1">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 Box 53">
                <a:extLst>
                  <a:ext uri="{FF2B5EF4-FFF2-40B4-BE49-F238E27FC236}">
                    <a16:creationId xmlns:a16="http://schemas.microsoft.com/office/drawing/2014/main" id="{465630E7-2B63-4961-81FE-27EBD6326B8F}"/>
                  </a:ext>
                </a:extLst>
              </p:cNvPr>
              <p:cNvSpPr txBox="1">
                <a:spLocks noRot="1" noChangeAspect="1" noMove="1" noResize="1" noEditPoints="1" noAdjustHandles="1" noChangeArrowheads="1" noChangeShapeType="1" noTextEdit="1"/>
              </p:cNvSpPr>
              <p:nvPr/>
            </p:nvSpPr>
            <p:spPr>
              <a:xfrm>
                <a:off x="547405" y="5775725"/>
                <a:ext cx="969300" cy="390125"/>
              </a:xfrm>
              <a:prstGeom prst="rect">
                <a:avLst/>
              </a:prstGeom>
              <a:blipFill>
                <a:blip r:embed="rId9"/>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53">
                <a:extLst>
                  <a:ext uri="{FF2B5EF4-FFF2-40B4-BE49-F238E27FC236}">
                    <a16:creationId xmlns:a16="http://schemas.microsoft.com/office/drawing/2014/main" id="{7415E150-96ED-46D5-89C3-1FE626265C56}"/>
                  </a:ext>
                </a:extLst>
              </p:cNvPr>
              <p:cNvSpPr txBox="1"/>
              <p:nvPr/>
            </p:nvSpPr>
            <p:spPr>
              <a:xfrm>
                <a:off x="3203061" y="5765658"/>
                <a:ext cx="1038739" cy="390125"/>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6000"/>
                  </a:lnSpc>
                  <a:spcAft>
                    <a:spcPts val="800"/>
                  </a:spcAft>
                </a:pPr>
                <a14:m>
                  <m:oMathPara xmlns:m="http://schemas.openxmlformats.org/officeDocument/2006/math">
                    <m:oMathParaPr>
                      <m:jc m:val="centerGroup"/>
                    </m:oMathParaPr>
                    <m:oMath xmlns:m="http://schemas.openxmlformats.org/officeDocument/2006/math">
                      <m:r>
                        <a:rPr lang="en-SE" sz="2400" i="1">
                          <a:effectLst/>
                          <a:latin typeface="Cambria Math" panose="02040503050406030204" pitchFamily="18" charset="0"/>
                          <a:ea typeface="Calibri" panose="020F0502020204030204" pitchFamily="34" charset="0"/>
                          <a:cs typeface="Times New Roman" panose="02020603050405020304" pitchFamily="18" charset="0"/>
                        </a:rPr>
                        <m:t>𝐾</m:t>
                      </m:r>
                      <m:r>
                        <a:rPr lang="en-SE" sz="24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8" name="Text Box 53">
                <a:extLst>
                  <a:ext uri="{FF2B5EF4-FFF2-40B4-BE49-F238E27FC236}">
                    <a16:creationId xmlns:a16="http://schemas.microsoft.com/office/drawing/2014/main" id="{7415E150-96ED-46D5-89C3-1FE626265C56}"/>
                  </a:ext>
                </a:extLst>
              </p:cNvPr>
              <p:cNvSpPr txBox="1">
                <a:spLocks noRot="1" noChangeAspect="1" noMove="1" noResize="1" noEditPoints="1" noAdjustHandles="1" noChangeArrowheads="1" noChangeShapeType="1" noTextEdit="1"/>
              </p:cNvSpPr>
              <p:nvPr/>
            </p:nvSpPr>
            <p:spPr>
              <a:xfrm>
                <a:off x="3203061" y="5765658"/>
                <a:ext cx="1038739" cy="390125"/>
              </a:xfrm>
              <a:prstGeom prst="rect">
                <a:avLst/>
              </a:prstGeom>
              <a:blipFill>
                <a:blip r:embed="rId10"/>
                <a:stretch>
                  <a:fillRect/>
                </a:stretch>
              </a:blipFill>
              <a:ln w="6350">
                <a:noFill/>
              </a:ln>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F1DB38AD-E353-4020-958B-ADFB43DDC936}"/>
              </a:ext>
            </a:extLst>
          </p:cNvPr>
          <p:cNvGrpSpPr/>
          <p:nvPr/>
        </p:nvGrpSpPr>
        <p:grpSpPr>
          <a:xfrm>
            <a:off x="1678255" y="2167701"/>
            <a:ext cx="946627" cy="3079468"/>
            <a:chOff x="1589354" y="1729551"/>
            <a:chExt cx="946627" cy="3079468"/>
          </a:xfrm>
        </p:grpSpPr>
        <mc:AlternateContent xmlns:mc="http://schemas.openxmlformats.org/markup-compatibility/2006" xmlns:a14="http://schemas.microsoft.com/office/drawing/2010/main">
          <mc:Choice Requires="a14">
            <p:sp>
              <p:nvSpPr>
                <p:cNvPr id="29" name="Text Box 53">
                  <a:extLst>
                    <a:ext uri="{FF2B5EF4-FFF2-40B4-BE49-F238E27FC236}">
                      <a16:creationId xmlns:a16="http://schemas.microsoft.com/office/drawing/2014/main" id="{55086652-A79B-4243-B753-EC801DD28897}"/>
                    </a:ext>
                  </a:extLst>
                </p:cNvPr>
                <p:cNvSpPr txBox="1"/>
                <p:nvPr/>
              </p:nvSpPr>
              <p:spPr>
                <a:xfrm>
                  <a:off x="1589354" y="1729551"/>
                  <a:ext cx="459142" cy="448014"/>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6000"/>
                    </a:lnSpc>
                    <a:spcAft>
                      <a:spcPts val="800"/>
                    </a:spcAft>
                  </a:pPr>
                  <a14:m>
                    <m:oMathPara xmlns:m="http://schemas.openxmlformats.org/officeDocument/2006/math">
                      <m:oMathParaPr>
                        <m:jc m:val="centerGroup"/>
                      </m:oMathParaPr>
                      <m:oMath xmlns:m="http://schemas.openxmlformats.org/officeDocument/2006/math">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1">
                                <a:effectLst/>
                                <a:latin typeface="Cambria Math" panose="02040503050406030204" pitchFamily="18" charset="0"/>
                                <a:ea typeface="Calibri" panose="020F0502020204030204" pitchFamily="34" charset="0"/>
                                <a:cs typeface="Times New Roman" panose="02020603050405020304" pitchFamily="18" charset="0"/>
                              </a:rPr>
                              <m:t>𝐔</m:t>
                            </m:r>
                          </m:e>
                          <m:sub>
                            <m:r>
                              <a:rPr lang="en-SE" sz="2400" i="1">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 Box 53">
                  <a:extLst>
                    <a:ext uri="{FF2B5EF4-FFF2-40B4-BE49-F238E27FC236}">
                      <a16:creationId xmlns:a16="http://schemas.microsoft.com/office/drawing/2014/main" id="{55086652-A79B-4243-B753-EC801DD28897}"/>
                    </a:ext>
                  </a:extLst>
                </p:cNvPr>
                <p:cNvSpPr txBox="1">
                  <a:spLocks noRot="1" noChangeAspect="1" noMove="1" noResize="1" noEditPoints="1" noAdjustHandles="1" noChangeArrowheads="1" noChangeShapeType="1" noTextEdit="1"/>
                </p:cNvSpPr>
                <p:nvPr/>
              </p:nvSpPr>
              <p:spPr>
                <a:xfrm>
                  <a:off x="1589354" y="1729551"/>
                  <a:ext cx="459142" cy="448014"/>
                </a:xfrm>
                <a:prstGeom prst="rect">
                  <a:avLst/>
                </a:prstGeom>
                <a:blipFill>
                  <a:blip r:embed="rId11"/>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 Box 53">
                  <a:extLst>
                    <a:ext uri="{FF2B5EF4-FFF2-40B4-BE49-F238E27FC236}">
                      <a16:creationId xmlns:a16="http://schemas.microsoft.com/office/drawing/2014/main" id="{F530208E-ED54-4FCC-A199-A29B65E3AE62}"/>
                    </a:ext>
                  </a:extLst>
                </p:cNvPr>
                <p:cNvSpPr txBox="1"/>
                <p:nvPr/>
              </p:nvSpPr>
              <p:spPr>
                <a:xfrm>
                  <a:off x="2068336" y="2859654"/>
                  <a:ext cx="467645" cy="508421"/>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spcAft>
                      <a:spcPts val="800"/>
                    </a:spcAft>
                  </a:pPr>
                  <a14:m>
                    <m:oMathPara xmlns:m="http://schemas.openxmlformats.org/officeDocument/2006/math">
                      <m:oMathParaPr>
                        <m:jc m:val="centerGroup"/>
                      </m:oMathParaPr>
                      <m:oMath xmlns:m="http://schemas.openxmlformats.org/officeDocument/2006/math">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0">
                                <a:effectLst/>
                                <a:latin typeface="Cambria Math" panose="02040503050406030204" pitchFamily="18" charset="0"/>
                                <a:ea typeface="Calibri" panose="020F0502020204030204" pitchFamily="34" charset="0"/>
                                <a:cs typeface="Times New Roman" panose="02020603050405020304" pitchFamily="18" charset="0"/>
                              </a:rPr>
                              <m:t>𝐔</m:t>
                            </m:r>
                          </m:e>
                          <m:sub>
                            <m:r>
                              <a:rPr lang="en-SE" sz="24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0" name="Text Box 53">
                  <a:extLst>
                    <a:ext uri="{FF2B5EF4-FFF2-40B4-BE49-F238E27FC236}">
                      <a16:creationId xmlns:a16="http://schemas.microsoft.com/office/drawing/2014/main" id="{F530208E-ED54-4FCC-A199-A29B65E3AE62}"/>
                    </a:ext>
                  </a:extLst>
                </p:cNvPr>
                <p:cNvSpPr txBox="1">
                  <a:spLocks noRot="1" noChangeAspect="1" noMove="1" noResize="1" noEditPoints="1" noAdjustHandles="1" noChangeArrowheads="1" noChangeShapeType="1" noTextEdit="1"/>
                </p:cNvSpPr>
                <p:nvPr/>
              </p:nvSpPr>
              <p:spPr>
                <a:xfrm>
                  <a:off x="2068336" y="2859654"/>
                  <a:ext cx="467645" cy="508421"/>
                </a:xfrm>
                <a:prstGeom prst="rect">
                  <a:avLst/>
                </a:prstGeom>
                <a:blipFill>
                  <a:blip r:embed="rId12"/>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53">
                  <a:extLst>
                    <a:ext uri="{FF2B5EF4-FFF2-40B4-BE49-F238E27FC236}">
                      <a16:creationId xmlns:a16="http://schemas.microsoft.com/office/drawing/2014/main" id="{6A022708-9712-43DC-B907-63F3E7A901C7}"/>
                    </a:ext>
                  </a:extLst>
                </p:cNvPr>
                <p:cNvSpPr txBox="1"/>
                <p:nvPr/>
              </p:nvSpPr>
              <p:spPr>
                <a:xfrm>
                  <a:off x="1614862" y="4310666"/>
                  <a:ext cx="467645" cy="498353"/>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spcAft>
                      <a:spcPts val="800"/>
                    </a:spcAft>
                  </a:pPr>
                  <a14:m>
                    <m:oMathPara xmlns:m="http://schemas.openxmlformats.org/officeDocument/2006/math">
                      <m:oMathParaPr>
                        <m:jc m:val="centerGroup"/>
                      </m:oMathParaPr>
                      <m:oMath xmlns:m="http://schemas.openxmlformats.org/officeDocument/2006/math">
                        <m:sSub>
                          <m:sSubPr>
                            <m:ctrlPr>
                              <a:rPr lang="en-SE"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400" b="1" i="0">
                                <a:effectLst/>
                                <a:latin typeface="Cambria Math" panose="02040503050406030204" pitchFamily="18" charset="0"/>
                                <a:ea typeface="Calibri" panose="020F0502020204030204" pitchFamily="34" charset="0"/>
                                <a:cs typeface="Times New Roman" panose="02020603050405020304" pitchFamily="18" charset="0"/>
                              </a:rPr>
                              <m:t>𝐔</m:t>
                            </m:r>
                          </m:e>
                          <m:sub>
                            <m:r>
                              <a:rPr lang="en-SE" sz="2400" i="1">
                                <a:effectLst/>
                                <a:latin typeface="Cambria Math" panose="02040503050406030204" pitchFamily="18" charset="0"/>
                                <a:ea typeface="Calibri" panose="020F0502020204030204" pitchFamily="34" charset="0"/>
                                <a:cs typeface="Times New Roman" panose="02020603050405020304" pitchFamily="18" charset="0"/>
                              </a:rPr>
                              <m:t>3</m:t>
                            </m:r>
                          </m:sub>
                        </m:sSub>
                      </m:oMath>
                    </m:oMathPara>
                  </a14:m>
                  <a:endParaRPr lang="en-SE"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 Box 53">
                  <a:extLst>
                    <a:ext uri="{FF2B5EF4-FFF2-40B4-BE49-F238E27FC236}">
                      <a16:creationId xmlns:a16="http://schemas.microsoft.com/office/drawing/2014/main" id="{6A022708-9712-43DC-B907-63F3E7A901C7}"/>
                    </a:ext>
                  </a:extLst>
                </p:cNvPr>
                <p:cNvSpPr txBox="1">
                  <a:spLocks noRot="1" noChangeAspect="1" noMove="1" noResize="1" noEditPoints="1" noAdjustHandles="1" noChangeArrowheads="1" noChangeShapeType="1" noTextEdit="1"/>
                </p:cNvSpPr>
                <p:nvPr/>
              </p:nvSpPr>
              <p:spPr>
                <a:xfrm>
                  <a:off x="1614862" y="4310666"/>
                  <a:ext cx="467645" cy="498353"/>
                </a:xfrm>
                <a:prstGeom prst="rect">
                  <a:avLst/>
                </a:prstGeom>
                <a:blipFill>
                  <a:blip r:embed="rId13"/>
                  <a:stretch>
                    <a:fillRect/>
                  </a:stretch>
                </a:blipFill>
                <a:ln w="6350">
                  <a:noFill/>
                </a:ln>
              </p:spPr>
              <p:txBody>
                <a:bodyPr/>
                <a:lstStyle/>
                <a:p>
                  <a:r>
                    <a:rPr lang="en-US">
                      <a:noFill/>
                    </a:rPr>
                    <a:t> </a:t>
                  </a:r>
                </a:p>
              </p:txBody>
            </p:sp>
          </mc:Fallback>
        </mc:AlternateContent>
      </p:grpSp>
      <p:pic>
        <p:nvPicPr>
          <p:cNvPr id="32" name="Graphic 2" descr="Wireless router">
            <a:extLst>
              <a:ext uri="{FF2B5EF4-FFF2-40B4-BE49-F238E27FC236}">
                <a16:creationId xmlns:a16="http://schemas.microsoft.com/office/drawing/2014/main" id="{ED4EF4E2-A2C0-44EB-A7C4-1C9E43367571}"/>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392" y="3076314"/>
            <a:ext cx="1112428" cy="940075"/>
          </a:xfrm>
          <a:prstGeom prst="rect">
            <a:avLst/>
          </a:prstGeom>
        </p:spPr>
      </p:pic>
      <p:pic>
        <p:nvPicPr>
          <p:cNvPr id="33" name="Graphic 2" descr="Wireless router">
            <a:extLst>
              <a:ext uri="{FF2B5EF4-FFF2-40B4-BE49-F238E27FC236}">
                <a16:creationId xmlns:a16="http://schemas.microsoft.com/office/drawing/2014/main" id="{AEA2A0B6-28CE-4C33-89F5-CCC3EABD3FD8}"/>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277" y="4620453"/>
            <a:ext cx="1111011" cy="940075"/>
          </a:xfrm>
          <a:prstGeom prst="rect">
            <a:avLst/>
          </a:prstGeom>
        </p:spPr>
      </p:pic>
      <mc:AlternateContent xmlns:mc="http://schemas.openxmlformats.org/markup-compatibility/2006" xmlns:a14="http://schemas.microsoft.com/office/drawing/2010/main">
        <mc:Choice Requires="a14">
          <p:sp>
            <p:nvSpPr>
              <p:cNvPr id="2" name="Text Box 53">
                <a:extLst>
                  <a:ext uri="{FF2B5EF4-FFF2-40B4-BE49-F238E27FC236}">
                    <a16:creationId xmlns:a16="http://schemas.microsoft.com/office/drawing/2014/main" id="{BD04584A-BC0A-44AF-A977-D1DBDD1CABEE}"/>
                  </a:ext>
                </a:extLst>
              </p:cNvPr>
              <p:cNvSpPr txBox="1"/>
              <p:nvPr/>
            </p:nvSpPr>
            <p:spPr>
              <a:xfrm>
                <a:off x="4440217" y="1269781"/>
                <a:ext cx="7751783" cy="5277069"/>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7000"/>
                  </a:lnSpc>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Assume</a:t>
                </a:r>
                <a:r>
                  <a:rPr lang="en-GB" sz="2600" dirty="0">
                    <a:effectLst/>
                    <a:latin typeface="Calibri" panose="020F0502020204030204" pitchFamily="34" charset="0"/>
                    <a:ea typeface="Calibri" panose="020F0502020204030204" pitchFamily="34" charset="0"/>
                    <a:cs typeface="Times New Roman" panose="02020603050405020304" pitchFamily="18" charset="0"/>
                  </a:rPr>
                  <a:t> we have </a:t>
                </a:r>
                <a14:m>
                  <m:oMath xmlns:m="http://schemas.openxmlformats.org/officeDocument/2006/math">
                    <m:r>
                      <a:rPr lang="en-GB" sz="26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en-GB" sz="26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GB" sz="2600" dirty="0">
                    <a:effectLst/>
                    <a:latin typeface="Calibri" panose="020F0502020204030204" pitchFamily="34" charset="0"/>
                    <a:ea typeface="Times New Roman" panose="02020603050405020304" pitchFamily="18" charset="0"/>
                    <a:cs typeface="Times New Roman" panose="02020603050405020304" pitchFamily="18" charset="0"/>
                  </a:rPr>
                  <a:t> predefined beams </a:t>
                </a:r>
                <a14:m>
                  <m:oMath xmlns:m="http://schemas.openxmlformats.org/officeDocument/2006/math">
                    <m:r>
                      <a:rPr lang="en-GB" sz="2600" b="1" i="1">
                        <a:effectLst/>
                        <a:latin typeface="Cambria Math" panose="02040503050406030204" pitchFamily="18" charset="0"/>
                        <a:ea typeface="Times New Roman" panose="02020603050405020304" pitchFamily="18" charset="0"/>
                        <a:cs typeface="Times New Roman" panose="02020603050405020304" pitchFamily="18" charset="0"/>
                      </a:rPr>
                      <m:t>𝓤</m:t>
                    </m:r>
                    <m:r>
                      <a:rPr lang="en-GB" sz="2600" b="1"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SE" sz="2600" b="1"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SE" sz="2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6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SE" sz="2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SE" sz="2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SE" sz="2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SE" sz="26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SE" sz="2600" i="1">
                                <a:effectLst/>
                                <a:latin typeface="Cambria Math" panose="02040503050406030204" pitchFamily="18" charset="0"/>
                                <a:ea typeface="Calibri" panose="020F0502020204030204" pitchFamily="34" charset="0"/>
                                <a:cs typeface="Times New Roman" panose="02020603050405020304" pitchFamily="18" charset="0"/>
                              </a:rPr>
                              <m:t>2</m:t>
                            </m:r>
                          </m:sub>
                        </m:sSub>
                      </m:e>
                    </m:d>
                  </m:oMath>
                </a14:m>
                <a:endParaRPr lang="en-SE" sz="2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GB" sz="2600" b="1" dirty="0">
                    <a:effectLst/>
                    <a:latin typeface="Calibri" panose="020F0502020204030204" pitchFamily="34" charset="0"/>
                    <a:ea typeface="Calibri" panose="020F0502020204030204" pitchFamily="34" charset="0"/>
                    <a:cs typeface="Times New Roman" panose="02020603050405020304" pitchFamily="18" charset="0"/>
                  </a:rPr>
                  <a:t>Selection Metric Option-1</a:t>
                </a:r>
                <a:endParaRPr lang="en-SE" sz="2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GB" sz="2600" b="1" i="1" dirty="0">
                    <a:effectLst/>
                    <a:latin typeface="Calibri" panose="020F0502020204030204" pitchFamily="34" charset="0"/>
                    <a:ea typeface="Calibri" panose="020F0502020204030204" pitchFamily="34" charset="0"/>
                    <a:cs typeface="Times New Roman" panose="02020603050405020304" pitchFamily="18" charset="0"/>
                  </a:rPr>
                  <a:t>Direct link power</a:t>
                </a:r>
              </a:p>
              <a:p>
                <a:pPr>
                  <a:lnSpc>
                    <a:spcPct val="105000"/>
                  </a:lnSpc>
                  <a:spcAft>
                    <a:spcPts val="800"/>
                  </a:spcAft>
                </a:pPr>
                <a:endParaRPr lang="en-GB" sz="26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endParaRPr lang="en-GB" sz="26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endParaRPr lang="en-GB" sz="2600" b="1" i="1" dirty="0">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endParaRPr lang="en-GB" sz="2600" b="1" i="1"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t>and so on…</a:t>
                </a:r>
              </a:p>
              <a:p>
                <a:r>
                  <a:rPr lang="en-US" sz="3200" dirty="0"/>
                  <a:t>Continue with access point (AP) 3 for user 1</a:t>
                </a:r>
              </a:p>
              <a:p>
                <a:r>
                  <a:rPr lang="en-US" sz="3200" dirty="0"/>
                  <a:t>Redo with all APs for user 2</a:t>
                </a:r>
              </a:p>
              <a:p>
                <a:endParaRPr lang="en-US" sz="3200" dirty="0"/>
              </a:p>
              <a:p>
                <a:pPr>
                  <a:lnSpc>
                    <a:spcPct val="105000"/>
                  </a:lnSpc>
                </a:pPr>
                <a:endParaRPr lang="en-SE" sz="3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Text Box 53">
                <a:extLst>
                  <a:ext uri="{FF2B5EF4-FFF2-40B4-BE49-F238E27FC236}">
                    <a16:creationId xmlns:a16="http://schemas.microsoft.com/office/drawing/2014/main" id="{BD04584A-BC0A-44AF-A977-D1DBDD1CABEE}"/>
                  </a:ext>
                </a:extLst>
              </p:cNvPr>
              <p:cNvSpPr txBox="1">
                <a:spLocks noRot="1" noChangeAspect="1" noMove="1" noResize="1" noEditPoints="1" noAdjustHandles="1" noChangeArrowheads="1" noChangeShapeType="1" noTextEdit="1"/>
              </p:cNvSpPr>
              <p:nvPr/>
            </p:nvSpPr>
            <p:spPr>
              <a:xfrm>
                <a:off x="4440217" y="1269781"/>
                <a:ext cx="7751783" cy="5277069"/>
              </a:xfrm>
              <a:prstGeom prst="rect">
                <a:avLst/>
              </a:prstGeom>
              <a:blipFill>
                <a:blip r:embed="rId14"/>
                <a:stretch>
                  <a:fillRect l="-3145" t="-1617" b="-1270"/>
                </a:stretch>
              </a:blipFill>
              <a:ln w="6350">
                <a:no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1AF745EC-15E7-46A0-8194-27A24915AFCD}"/>
              </a:ext>
            </a:extLst>
          </p:cNvPr>
          <p:cNvCxnSpPr>
            <a:cxnSpLocks/>
          </p:cNvCxnSpPr>
          <p:nvPr/>
        </p:nvCxnSpPr>
        <p:spPr>
          <a:xfrm>
            <a:off x="1690783" y="2510061"/>
            <a:ext cx="1330078" cy="3271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050A91E-E034-4A37-A00C-E29FF4CAA010}"/>
                  </a:ext>
                </a:extLst>
              </p:cNvPr>
              <p:cNvSpPr txBox="1"/>
              <p:nvPr/>
            </p:nvSpPr>
            <p:spPr>
              <a:xfrm>
                <a:off x="2124012" y="1974270"/>
                <a:ext cx="85773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900" dirty="0"/>
              </a:p>
            </p:txBody>
          </p:sp>
        </mc:Choice>
        <mc:Fallback xmlns="">
          <p:sp>
            <p:nvSpPr>
              <p:cNvPr id="21" name="TextBox 20">
                <a:extLst>
                  <a:ext uri="{FF2B5EF4-FFF2-40B4-BE49-F238E27FC236}">
                    <a16:creationId xmlns:a16="http://schemas.microsoft.com/office/drawing/2014/main" id="{A050A91E-E034-4A37-A00C-E29FF4CAA010}"/>
                  </a:ext>
                </a:extLst>
              </p:cNvPr>
              <p:cNvSpPr txBox="1">
                <a:spLocks noRot="1" noChangeAspect="1" noMove="1" noResize="1" noEditPoints="1" noAdjustHandles="1" noChangeArrowheads="1" noChangeShapeType="1" noTextEdit="1"/>
              </p:cNvSpPr>
              <p:nvPr/>
            </p:nvSpPr>
            <p:spPr>
              <a:xfrm>
                <a:off x="2124012" y="1974270"/>
                <a:ext cx="857735"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B536926-BE1A-4D08-B162-91B36BF4A6A1}"/>
                  </a:ext>
                </a:extLst>
              </p:cNvPr>
              <p:cNvSpPr txBox="1"/>
              <p:nvPr/>
            </p:nvSpPr>
            <p:spPr>
              <a:xfrm>
                <a:off x="6018873" y="3904385"/>
                <a:ext cx="1466363"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4000" i="1" smtClean="0">
                          <a:effectLst/>
                          <a:latin typeface="Cambria Math" panose="02040503050406030204" pitchFamily="18" charset="0"/>
                          <a:ea typeface="Calibri" panose="020F0502020204030204" pitchFamily="34" charset="0"/>
                        </a:rPr>
                        <m:t>𝑡</m:t>
                      </m:r>
                      <m:r>
                        <a:rPr lang="en-GB" sz="4000" b="0" i="1" smtClean="0">
                          <a:effectLst/>
                          <a:latin typeface="Cambria Math" panose="02040503050406030204" pitchFamily="18" charset="0"/>
                          <a:ea typeface="Calibri" panose="020F0502020204030204" pitchFamily="34" charset="0"/>
                        </a:rPr>
                        <m:t>=1</m:t>
                      </m:r>
                    </m:oMath>
                  </m:oMathPara>
                </a14:m>
                <a:endParaRPr lang="en-US" sz="19900" dirty="0"/>
              </a:p>
            </p:txBody>
          </p:sp>
        </mc:Choice>
        <mc:Fallback xmlns="">
          <p:sp>
            <p:nvSpPr>
              <p:cNvPr id="35" name="TextBox 34">
                <a:extLst>
                  <a:ext uri="{FF2B5EF4-FFF2-40B4-BE49-F238E27FC236}">
                    <a16:creationId xmlns:a16="http://schemas.microsoft.com/office/drawing/2014/main" id="{0B536926-BE1A-4D08-B162-91B36BF4A6A1}"/>
                  </a:ext>
                </a:extLst>
              </p:cNvPr>
              <p:cNvSpPr txBox="1">
                <a:spLocks noRot="1" noChangeAspect="1" noMove="1" noResize="1" noEditPoints="1" noAdjustHandles="1" noChangeArrowheads="1" noChangeShapeType="1" noTextEdit="1"/>
              </p:cNvSpPr>
              <p:nvPr/>
            </p:nvSpPr>
            <p:spPr>
              <a:xfrm>
                <a:off x="6018873" y="3904385"/>
                <a:ext cx="1466363"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558634C-C3E5-4C52-BF8B-D1E475131844}"/>
                  </a:ext>
                </a:extLst>
              </p:cNvPr>
              <p:cNvSpPr txBox="1"/>
              <p:nvPr/>
            </p:nvSpPr>
            <p:spPr>
              <a:xfrm>
                <a:off x="2137397" y="1965747"/>
                <a:ext cx="86959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900" dirty="0"/>
              </a:p>
            </p:txBody>
          </p:sp>
        </mc:Choice>
        <mc:Fallback xmlns="">
          <p:sp>
            <p:nvSpPr>
              <p:cNvPr id="37" name="TextBox 36">
                <a:extLst>
                  <a:ext uri="{FF2B5EF4-FFF2-40B4-BE49-F238E27FC236}">
                    <a16:creationId xmlns:a16="http://schemas.microsoft.com/office/drawing/2014/main" id="{4558634C-C3E5-4C52-BF8B-D1E475131844}"/>
                  </a:ext>
                </a:extLst>
              </p:cNvPr>
              <p:cNvSpPr txBox="1">
                <a:spLocks noRot="1" noChangeAspect="1" noMove="1" noResize="1" noEditPoints="1" noAdjustHandles="1" noChangeArrowheads="1" noChangeShapeType="1" noTextEdit="1"/>
              </p:cNvSpPr>
              <p:nvPr/>
            </p:nvSpPr>
            <p:spPr>
              <a:xfrm>
                <a:off x="2137397" y="1965747"/>
                <a:ext cx="869597" cy="70788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6B087A5-FF75-4A9C-8CD3-128FA656E05E}"/>
                  </a:ext>
                </a:extLst>
              </p:cNvPr>
              <p:cNvSpPr txBox="1"/>
              <p:nvPr/>
            </p:nvSpPr>
            <p:spPr>
              <a:xfrm>
                <a:off x="6018874" y="3931444"/>
                <a:ext cx="1466362"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4000" i="1" smtClean="0">
                          <a:effectLst/>
                          <a:latin typeface="Cambria Math" panose="02040503050406030204" pitchFamily="18" charset="0"/>
                          <a:ea typeface="Calibri" panose="020F0502020204030204" pitchFamily="34" charset="0"/>
                        </a:rPr>
                        <m:t>𝑡</m:t>
                      </m:r>
                      <m:r>
                        <a:rPr lang="en-GB" sz="4000" b="0" i="1" smtClean="0">
                          <a:effectLst/>
                          <a:latin typeface="Cambria Math" panose="02040503050406030204" pitchFamily="18" charset="0"/>
                          <a:ea typeface="Calibri" panose="020F0502020204030204" pitchFamily="34" charset="0"/>
                        </a:rPr>
                        <m:t>=2</m:t>
                      </m:r>
                    </m:oMath>
                  </m:oMathPara>
                </a14:m>
                <a:endParaRPr lang="en-US" sz="19900" dirty="0"/>
              </a:p>
            </p:txBody>
          </p:sp>
        </mc:Choice>
        <mc:Fallback xmlns="">
          <p:sp>
            <p:nvSpPr>
              <p:cNvPr id="38" name="TextBox 37">
                <a:extLst>
                  <a:ext uri="{FF2B5EF4-FFF2-40B4-BE49-F238E27FC236}">
                    <a16:creationId xmlns:a16="http://schemas.microsoft.com/office/drawing/2014/main" id="{D6B087A5-FF75-4A9C-8CD3-128FA656E05E}"/>
                  </a:ext>
                </a:extLst>
              </p:cNvPr>
              <p:cNvSpPr txBox="1">
                <a:spLocks noRot="1" noChangeAspect="1" noMove="1" noResize="1" noEditPoints="1" noAdjustHandles="1" noChangeArrowheads="1" noChangeShapeType="1" noTextEdit="1"/>
              </p:cNvSpPr>
              <p:nvPr/>
            </p:nvSpPr>
            <p:spPr>
              <a:xfrm>
                <a:off x="6018874" y="3931444"/>
                <a:ext cx="1466362" cy="707886"/>
              </a:xfrm>
              <a:prstGeom prst="rect">
                <a:avLst/>
              </a:prstGeom>
              <a:blipFill>
                <a:blip r:embed="rId18"/>
                <a:stretch>
                  <a:fillRect/>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D353C891-D62A-4AB7-8029-6A48C4E8E2C2}"/>
              </a:ext>
            </a:extLst>
          </p:cNvPr>
          <p:cNvCxnSpPr>
            <a:cxnSpLocks/>
          </p:cNvCxnSpPr>
          <p:nvPr/>
        </p:nvCxnSpPr>
        <p:spPr>
          <a:xfrm flipV="1">
            <a:off x="2279401" y="3179565"/>
            <a:ext cx="984595" cy="836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B9D0400-53BD-4A38-B646-DCF284ECC424}"/>
                  </a:ext>
                </a:extLst>
              </p:cNvPr>
              <p:cNvSpPr txBox="1"/>
              <p:nvPr/>
            </p:nvSpPr>
            <p:spPr>
              <a:xfrm>
                <a:off x="2552879" y="3425855"/>
                <a:ext cx="85773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9900" dirty="0"/>
              </a:p>
            </p:txBody>
          </p:sp>
        </mc:Choice>
        <mc:Fallback xmlns="">
          <p:sp>
            <p:nvSpPr>
              <p:cNvPr id="40" name="TextBox 39">
                <a:extLst>
                  <a:ext uri="{FF2B5EF4-FFF2-40B4-BE49-F238E27FC236}">
                    <a16:creationId xmlns:a16="http://schemas.microsoft.com/office/drawing/2014/main" id="{DB9D0400-53BD-4A38-B646-DCF284ECC424}"/>
                  </a:ext>
                </a:extLst>
              </p:cNvPr>
              <p:cNvSpPr txBox="1">
                <a:spLocks noRot="1" noChangeAspect="1" noMove="1" noResize="1" noEditPoints="1" noAdjustHandles="1" noChangeArrowheads="1" noChangeShapeType="1" noTextEdit="1"/>
              </p:cNvSpPr>
              <p:nvPr/>
            </p:nvSpPr>
            <p:spPr>
              <a:xfrm>
                <a:off x="2552879" y="3425855"/>
                <a:ext cx="857735" cy="70788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2A5A79F-4B2E-416C-A290-8A612617E724}"/>
                  </a:ext>
                </a:extLst>
              </p:cNvPr>
              <p:cNvSpPr txBox="1"/>
              <p:nvPr/>
            </p:nvSpPr>
            <p:spPr>
              <a:xfrm>
                <a:off x="6018872" y="3931444"/>
                <a:ext cx="1466362"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4000" i="1" smtClean="0">
                          <a:effectLst/>
                          <a:latin typeface="Cambria Math" panose="02040503050406030204" pitchFamily="18" charset="0"/>
                          <a:ea typeface="Calibri" panose="020F0502020204030204" pitchFamily="34" charset="0"/>
                        </a:rPr>
                        <m:t>𝑡</m:t>
                      </m:r>
                      <m:r>
                        <a:rPr lang="en-GB" sz="4000" b="0" i="1" smtClean="0">
                          <a:effectLst/>
                          <a:latin typeface="Cambria Math" panose="02040503050406030204" pitchFamily="18" charset="0"/>
                          <a:ea typeface="Calibri" panose="020F0502020204030204" pitchFamily="34" charset="0"/>
                        </a:rPr>
                        <m:t>=3</m:t>
                      </m:r>
                    </m:oMath>
                  </m:oMathPara>
                </a14:m>
                <a:endParaRPr lang="en-US" sz="19900" dirty="0"/>
              </a:p>
            </p:txBody>
          </p:sp>
        </mc:Choice>
        <mc:Fallback xmlns="">
          <p:sp>
            <p:nvSpPr>
              <p:cNvPr id="41" name="TextBox 40">
                <a:extLst>
                  <a:ext uri="{FF2B5EF4-FFF2-40B4-BE49-F238E27FC236}">
                    <a16:creationId xmlns:a16="http://schemas.microsoft.com/office/drawing/2014/main" id="{E2A5A79F-4B2E-416C-A290-8A612617E724}"/>
                  </a:ext>
                </a:extLst>
              </p:cNvPr>
              <p:cNvSpPr txBox="1">
                <a:spLocks noRot="1" noChangeAspect="1" noMove="1" noResize="1" noEditPoints="1" noAdjustHandles="1" noChangeArrowheads="1" noChangeShapeType="1" noTextEdit="1"/>
              </p:cNvSpPr>
              <p:nvPr/>
            </p:nvSpPr>
            <p:spPr>
              <a:xfrm>
                <a:off x="6018872" y="3931444"/>
                <a:ext cx="1466362" cy="70788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142F717-8116-4E45-A32C-3A2F02259202}"/>
                  </a:ext>
                </a:extLst>
              </p:cNvPr>
              <p:cNvSpPr txBox="1"/>
              <p:nvPr/>
            </p:nvSpPr>
            <p:spPr>
              <a:xfrm>
                <a:off x="2552879" y="3439067"/>
                <a:ext cx="86959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SE" sz="4000" i="1" smtClean="0">
                              <a:effectLst/>
                              <a:latin typeface="Cambria Math" panose="02040503050406030204" pitchFamily="18" charset="0"/>
                              <a:ea typeface="Calibri" panose="020F0502020204030204" pitchFamily="34" charset="0"/>
                            </a:rPr>
                          </m:ctrlPr>
                        </m:sSubPr>
                        <m:e>
                          <m:r>
                            <a:rPr lang="en-SE" sz="4000" b="1" i="1">
                              <a:effectLst/>
                              <a:latin typeface="Cambria Math" panose="02040503050406030204" pitchFamily="18" charset="0"/>
                              <a:ea typeface="Calibri" panose="020F0502020204030204" pitchFamily="34" charset="0"/>
                              <a:cs typeface="Times New Roman" panose="02020603050405020304" pitchFamily="18" charset="0"/>
                            </a:rPr>
                            <m:t>𝒖</m:t>
                          </m:r>
                        </m:e>
                        <m:sub>
                          <m:r>
                            <a:rPr lang="en-GB" sz="40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9900" dirty="0"/>
              </a:p>
            </p:txBody>
          </p:sp>
        </mc:Choice>
        <mc:Fallback xmlns="">
          <p:sp>
            <p:nvSpPr>
              <p:cNvPr id="42" name="TextBox 41">
                <a:extLst>
                  <a:ext uri="{FF2B5EF4-FFF2-40B4-BE49-F238E27FC236}">
                    <a16:creationId xmlns:a16="http://schemas.microsoft.com/office/drawing/2014/main" id="{0142F717-8116-4E45-A32C-3A2F02259202}"/>
                  </a:ext>
                </a:extLst>
              </p:cNvPr>
              <p:cNvSpPr txBox="1">
                <a:spLocks noRot="1" noChangeAspect="1" noMove="1" noResize="1" noEditPoints="1" noAdjustHandles="1" noChangeArrowheads="1" noChangeShapeType="1" noTextEdit="1"/>
              </p:cNvSpPr>
              <p:nvPr/>
            </p:nvSpPr>
            <p:spPr>
              <a:xfrm>
                <a:off x="2552879" y="3439067"/>
                <a:ext cx="869597" cy="70788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A52558B-0F33-4FDF-AD80-EBAA0A6B2E16}"/>
                  </a:ext>
                </a:extLst>
              </p:cNvPr>
              <p:cNvSpPr txBox="1"/>
              <p:nvPr/>
            </p:nvSpPr>
            <p:spPr>
              <a:xfrm>
                <a:off x="6018870" y="3928432"/>
                <a:ext cx="1466362"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4000" i="1" smtClean="0">
                          <a:effectLst/>
                          <a:latin typeface="Cambria Math" panose="02040503050406030204" pitchFamily="18" charset="0"/>
                          <a:ea typeface="Calibri" panose="020F0502020204030204" pitchFamily="34" charset="0"/>
                        </a:rPr>
                        <m:t>𝑡</m:t>
                      </m:r>
                      <m:r>
                        <a:rPr lang="en-GB" sz="4000" b="0" i="1" smtClean="0">
                          <a:effectLst/>
                          <a:latin typeface="Cambria Math" panose="02040503050406030204" pitchFamily="18" charset="0"/>
                          <a:ea typeface="Calibri" panose="020F0502020204030204" pitchFamily="34" charset="0"/>
                        </a:rPr>
                        <m:t>=4</m:t>
                      </m:r>
                    </m:oMath>
                  </m:oMathPara>
                </a14:m>
                <a:endParaRPr lang="en-US" sz="19900" dirty="0"/>
              </a:p>
            </p:txBody>
          </p:sp>
        </mc:Choice>
        <mc:Fallback xmlns="">
          <p:sp>
            <p:nvSpPr>
              <p:cNvPr id="43" name="TextBox 42">
                <a:extLst>
                  <a:ext uri="{FF2B5EF4-FFF2-40B4-BE49-F238E27FC236}">
                    <a16:creationId xmlns:a16="http://schemas.microsoft.com/office/drawing/2014/main" id="{9A52558B-0F33-4FDF-AD80-EBAA0A6B2E16}"/>
                  </a:ext>
                </a:extLst>
              </p:cNvPr>
              <p:cNvSpPr txBox="1">
                <a:spLocks noRot="1" noChangeAspect="1" noMove="1" noResize="1" noEditPoints="1" noAdjustHandles="1" noChangeArrowheads="1" noChangeShapeType="1" noTextEdit="1"/>
              </p:cNvSpPr>
              <p:nvPr/>
            </p:nvSpPr>
            <p:spPr>
              <a:xfrm>
                <a:off x="6018870" y="3928432"/>
                <a:ext cx="1466362" cy="707886"/>
              </a:xfrm>
              <a:prstGeom prst="rect">
                <a:avLst/>
              </a:prstGeom>
              <a:blipFill>
                <a:blip r:embed="rId22"/>
                <a:stretch>
                  <a:fillRect/>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4A38D2BA-1EDE-4130-8EE6-5B6C127C903A}"/>
              </a:ext>
            </a:extLst>
          </p:cNvPr>
          <p:cNvCxnSpPr>
            <a:cxnSpLocks/>
          </p:cNvCxnSpPr>
          <p:nvPr/>
        </p:nvCxnSpPr>
        <p:spPr>
          <a:xfrm flipV="1">
            <a:off x="2052593" y="4271857"/>
            <a:ext cx="760922" cy="1117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054E8C9-8880-40FE-A731-4F49F93DA428}"/>
                  </a:ext>
                </a:extLst>
              </p:cNvPr>
              <p:cNvSpPr txBox="1"/>
              <p:nvPr/>
            </p:nvSpPr>
            <p:spPr>
              <a:xfrm>
                <a:off x="6045536" y="3916409"/>
                <a:ext cx="216302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4000" i="1" smtClean="0">
                          <a:effectLst/>
                          <a:latin typeface="Cambria Math" panose="02040503050406030204" pitchFamily="18" charset="0"/>
                          <a:ea typeface="Calibri" panose="020F0502020204030204" pitchFamily="34" charset="0"/>
                        </a:rPr>
                        <m:t>𝑡</m:t>
                      </m:r>
                      <m:r>
                        <a:rPr lang="en-GB" sz="4000" b="0" i="1" smtClean="0">
                          <a:effectLst/>
                          <a:latin typeface="Cambria Math" panose="02040503050406030204" pitchFamily="18" charset="0"/>
                          <a:ea typeface="Calibri" panose="020F0502020204030204" pitchFamily="34" charset="0"/>
                        </a:rPr>
                        <m:t>=</m:t>
                      </m:r>
                      <m:r>
                        <a:rPr lang="en-GB" sz="4000" b="0" i="1" smtClean="0">
                          <a:effectLst/>
                          <a:latin typeface="Cambria Math" panose="02040503050406030204" pitchFamily="18" charset="0"/>
                          <a:ea typeface="Calibri" panose="020F0502020204030204" pitchFamily="34" charset="0"/>
                        </a:rPr>
                        <m:t>𝐾𝐿𝐵</m:t>
                      </m:r>
                    </m:oMath>
                  </m:oMathPara>
                </a14:m>
                <a:endParaRPr lang="en-US" sz="19900" dirty="0"/>
              </a:p>
            </p:txBody>
          </p:sp>
        </mc:Choice>
        <mc:Fallback xmlns="">
          <p:sp>
            <p:nvSpPr>
              <p:cNvPr id="45" name="TextBox 44">
                <a:extLst>
                  <a:ext uri="{FF2B5EF4-FFF2-40B4-BE49-F238E27FC236}">
                    <a16:creationId xmlns:a16="http://schemas.microsoft.com/office/drawing/2014/main" id="{F054E8C9-8880-40FE-A731-4F49F93DA428}"/>
                  </a:ext>
                </a:extLst>
              </p:cNvPr>
              <p:cNvSpPr txBox="1">
                <a:spLocks noRot="1" noChangeAspect="1" noMove="1" noResize="1" noEditPoints="1" noAdjustHandles="1" noChangeArrowheads="1" noChangeShapeType="1" noTextEdit="1"/>
              </p:cNvSpPr>
              <p:nvPr/>
            </p:nvSpPr>
            <p:spPr>
              <a:xfrm>
                <a:off x="6045536" y="3916409"/>
                <a:ext cx="2163028" cy="707886"/>
              </a:xfrm>
              <a:prstGeom prst="rect">
                <a:avLst/>
              </a:prstGeom>
              <a:blipFill>
                <a:blip r:embed="rId2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1EEA8339-EC00-4DC7-93AA-B81C8795BE63}"/>
              </a:ext>
            </a:extLst>
          </p:cNvPr>
          <p:cNvSpPr>
            <a:spLocks noGrp="1"/>
          </p:cNvSpPr>
          <p:nvPr>
            <p:ph type="sldNum" sz="quarter" idx="12"/>
          </p:nvPr>
        </p:nvSpPr>
        <p:spPr>
          <a:xfrm>
            <a:off x="8985251" y="6492875"/>
            <a:ext cx="2743200" cy="365125"/>
          </a:xfrm>
        </p:spPr>
        <p:txBody>
          <a:bodyPr/>
          <a:lstStyle/>
          <a:p>
            <a:fld id="{96C155CA-F9E4-4B7B-8778-BBE3591DE223}" type="slidenum">
              <a:rPr lang="en-US" smtClean="0"/>
              <a:t>8</a:t>
            </a:fld>
            <a:endParaRPr lang="en-US" dirty="0"/>
          </a:p>
        </p:txBody>
      </p:sp>
      <p:sp>
        <p:nvSpPr>
          <p:cNvPr id="46" name="Content Placeholder 2">
            <a:extLst>
              <a:ext uri="{FF2B5EF4-FFF2-40B4-BE49-F238E27FC236}">
                <a16:creationId xmlns:a16="http://schemas.microsoft.com/office/drawing/2014/main" id="{85504EA1-9D6E-42A6-8AAA-6F95801B8D5A}"/>
              </a:ext>
            </a:extLst>
          </p:cNvPr>
          <p:cNvSpPr>
            <a:spLocks noGrp="1"/>
          </p:cNvSpPr>
          <p:nvPr>
            <p:ph idx="1"/>
          </p:nvPr>
        </p:nvSpPr>
        <p:spPr>
          <a:xfrm>
            <a:off x="794808" y="788881"/>
            <a:ext cx="3548591" cy="655060"/>
          </a:xfrm>
        </p:spPr>
        <p:txBody>
          <a:bodyPr>
            <a:normAutofit/>
          </a:bodyPr>
          <a:lstStyle/>
          <a:p>
            <a:pPr algn="just">
              <a:buFont typeface="Wingdings" panose="05000000000000000000" pitchFamily="2" charset="2"/>
              <a:buChar char="§"/>
            </a:pPr>
            <a:r>
              <a:rPr lang="en-GB" sz="2400" dirty="0">
                <a:ln w="0"/>
                <a:effectLst>
                  <a:outerShdw blurRad="38100" dist="19050" dir="2700000" algn="tl" rotWithShape="0">
                    <a:schemeClr val="dk1">
                      <a:alpha val="40000"/>
                    </a:schemeClr>
                  </a:outerShdw>
                </a:effectLst>
              </a:rPr>
              <a:t>Beam selection (linear)</a:t>
            </a:r>
            <a:endParaRPr lang="en-US" sz="2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546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2">
                                            <p:txEl>
                                              <p:pRg st="7" end="7"/>
                                            </p:txEl>
                                          </p:spTgt>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
                                            <p:txEl>
                                              <p:pRg st="8" end="8"/>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2">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2" grpId="1" uiExpand="1" build="allAtOnce"/>
      <p:bldP spid="21" grpId="0"/>
      <p:bldP spid="21" grpId="1"/>
      <p:bldP spid="35" grpId="0"/>
      <p:bldP spid="35" grpId="1"/>
      <p:bldP spid="37" grpId="0"/>
      <p:bldP spid="37" grpId="1"/>
      <p:bldP spid="38" grpId="0"/>
      <p:bldP spid="38" grpId="1"/>
      <p:bldP spid="40" grpId="0"/>
      <p:bldP spid="40" grpId="1"/>
      <p:bldP spid="41" grpId="0"/>
      <p:bldP spid="41" grpId="1"/>
      <p:bldP spid="42" grpId="0"/>
      <p:bldP spid="42" grpId="1"/>
      <p:bldP spid="43" grpId="0"/>
      <p:bldP spid="43" grpId="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5490D-67E3-41BA-95DB-B6E7B7CAF642}"/>
              </a:ext>
            </a:extLst>
          </p:cNvPr>
          <p:cNvSpPr>
            <a:spLocks noGrp="1"/>
          </p:cNvSpPr>
          <p:nvPr>
            <p:ph idx="1"/>
          </p:nvPr>
        </p:nvSpPr>
        <p:spPr>
          <a:xfrm>
            <a:off x="6542510" y="2170710"/>
            <a:ext cx="3388889" cy="2428277"/>
          </a:xfrm>
        </p:spPr>
        <p:txBody>
          <a:bodyPr>
            <a:normAutofit/>
          </a:bodyPr>
          <a:lstStyle/>
          <a:p>
            <a:pPr algn="just">
              <a:buFont typeface="Wingdings" panose="05000000000000000000" pitchFamily="2" charset="2"/>
              <a:buChar char="§"/>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GB" sz="2400" dirty="0">
              <a:ln w="0"/>
              <a:effectLst>
                <a:outerShdw blurRad="38100" dist="19050" dir="2700000" algn="tl" rotWithShape="0">
                  <a:schemeClr val="dk1">
                    <a:alpha val="40000"/>
                  </a:schemeClr>
                </a:outerShdw>
              </a:effectLst>
            </a:endParaRPr>
          </a:p>
          <a:p>
            <a:pPr marL="0" indent="0" algn="just">
              <a:buNone/>
            </a:pPr>
            <a:endParaRPr lang="en-US" sz="2400" dirty="0">
              <a:ln w="0"/>
              <a:effectLst>
                <a:outerShdw blurRad="38100" dist="19050" dir="2700000" algn="tl" rotWithShape="0">
                  <a:schemeClr val="dk1">
                    <a:alpha val="40000"/>
                  </a:schemeClr>
                </a:outerShdw>
              </a:effectLst>
            </a:endParaRPr>
          </a:p>
        </p:txBody>
      </p:sp>
      <p:sp>
        <p:nvSpPr>
          <p:cNvPr id="5" name="Lekerekített téglalap 9">
            <a:extLst>
              <a:ext uri="{FF2B5EF4-FFF2-40B4-BE49-F238E27FC236}">
                <a16:creationId xmlns:a16="http://schemas.microsoft.com/office/drawing/2014/main" id="{EC03653E-15DE-409C-9920-AA348715BA97}"/>
              </a:ext>
            </a:extLst>
          </p:cNvPr>
          <p:cNvSpPr>
            <a:spLocks noGrp="1"/>
          </p:cNvSpPr>
          <p:nvPr>
            <p:ph type="title"/>
          </p:nvPr>
        </p:nvSpPr>
        <p:spPr>
          <a:xfrm>
            <a:off x="552450" y="122237"/>
            <a:ext cx="3577761" cy="56832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lgn="ctr" defTabSz="4176431" fontAlgn="auto">
              <a:spcBef>
                <a:spcPts val="0"/>
              </a:spcBef>
              <a:spcAft>
                <a:spcPts val="0"/>
              </a:spcAft>
              <a:defRPr/>
            </a:pPr>
            <a:r>
              <a:rPr lang="en-US" sz="3200" b="1" dirty="0" err="1"/>
              <a:t>mmWave</a:t>
            </a:r>
            <a:r>
              <a:rPr lang="en-US" sz="3200" b="1" dirty="0"/>
              <a:t> OVERVIEW</a:t>
            </a:r>
            <a:endParaRPr lang="en-US" sz="8000" b="1" dirty="0"/>
          </a:p>
        </p:txBody>
      </p:sp>
      <p:sp>
        <p:nvSpPr>
          <p:cNvPr id="2" name="Slide Number Placeholder 1">
            <a:extLst>
              <a:ext uri="{FF2B5EF4-FFF2-40B4-BE49-F238E27FC236}">
                <a16:creationId xmlns:a16="http://schemas.microsoft.com/office/drawing/2014/main" id="{DFA18965-F121-4E89-A48E-BE64A16678CF}"/>
              </a:ext>
            </a:extLst>
          </p:cNvPr>
          <p:cNvSpPr>
            <a:spLocks noGrp="1"/>
          </p:cNvSpPr>
          <p:nvPr>
            <p:ph type="sldNum" sz="quarter" idx="12"/>
          </p:nvPr>
        </p:nvSpPr>
        <p:spPr>
          <a:xfrm>
            <a:off x="9329078" y="6509330"/>
            <a:ext cx="2743200" cy="365125"/>
          </a:xfrm>
        </p:spPr>
        <p:txBody>
          <a:bodyPr/>
          <a:lstStyle/>
          <a:p>
            <a:fld id="{96C155CA-F9E4-4B7B-8778-BBE3591DE223}" type="slidenum">
              <a:rPr lang="en-US" smtClean="0"/>
              <a:t>9</a:t>
            </a:fld>
            <a:endParaRPr lang="en-US" dirty="0"/>
          </a:p>
        </p:txBody>
      </p:sp>
      <mc:AlternateContent xmlns:mc="http://schemas.openxmlformats.org/markup-compatibility/2006" xmlns:a14="http://schemas.microsoft.com/office/drawing/2010/main">
        <mc:Choice Requires="a14">
          <p:sp>
            <p:nvSpPr>
              <p:cNvPr id="4" name="Text Box 53">
                <a:extLst>
                  <a:ext uri="{FF2B5EF4-FFF2-40B4-BE49-F238E27FC236}">
                    <a16:creationId xmlns:a16="http://schemas.microsoft.com/office/drawing/2014/main" id="{DA762240-A779-4261-A82C-89C8896FD576}"/>
                  </a:ext>
                </a:extLst>
              </p:cNvPr>
              <p:cNvSpPr txBox="1"/>
              <p:nvPr/>
            </p:nvSpPr>
            <p:spPr>
              <a:xfrm>
                <a:off x="192590" y="819149"/>
                <a:ext cx="6233610" cy="5829077"/>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5000"/>
                  </a:lnSpc>
                </a:pPr>
                <a:r>
                  <a:rPr lang="en-GB" sz="2600" dirty="0">
                    <a:effectLst/>
                    <a:latin typeface="Calibri" panose="020F0502020204030204" pitchFamily="34" charset="0"/>
                    <a:ea typeface="Calibri" panose="020F0502020204030204" pitchFamily="34" charset="0"/>
                    <a:cs typeface="Times New Roman" panose="02020603050405020304" pitchFamily="18" charset="0"/>
                    <a:hlinkClick r:id="rId3"/>
                  </a:rPr>
                  <a:t>Wavelength</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latin typeface="Calibri" panose="020F0502020204030204" pitchFamily="34" charset="0"/>
                    <a:ea typeface="Calibri" panose="020F0502020204030204" pitchFamily="34" charset="0"/>
                    <a:cs typeface="Times New Roman" panose="02020603050405020304" pitchFamily="18" charset="0"/>
                    <a:hlinkClick r:id="rId4"/>
                  </a:rPr>
                  <a:t>formula</a:t>
                </a:r>
                <a:r>
                  <a:rPr lang="en-GB" sz="2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5000"/>
                  </a:lnSpc>
                </a:pPr>
                <a14:m>
                  <m:oMath xmlns:m="http://schemas.openxmlformats.org/officeDocument/2006/math">
                    <m:r>
                      <a:rPr lang="en-GB" sz="2600" i="1" smtClean="0">
                        <a:effectLst/>
                        <a:latin typeface="Cambria Math" panose="02040503050406030204" pitchFamily="18" charset="0"/>
                        <a:ea typeface="Calibri" panose="020F0502020204030204" pitchFamily="34" charset="0"/>
                        <a:cs typeface="Times New Roman" panose="02020603050405020304" pitchFamily="18" charset="0"/>
                      </a:rPr>
                      <m:t>𝜆</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𝑐</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𝑓</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spatial period</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5000"/>
                  </a:lnSpc>
                </a:pPr>
                <a14:m>
                  <m:oMath xmlns:m="http://schemas.openxmlformats.org/officeDocument/2006/math">
                    <m:r>
                      <a:rPr lang="en-GB" sz="2600" i="1" smtClean="0">
                        <a:effectLst/>
                        <a:latin typeface="Cambria Math" panose="02040503050406030204" pitchFamily="18" charset="0"/>
                        <a:ea typeface="Calibri" panose="020F0502020204030204" pitchFamily="34" charset="0"/>
                        <a:cs typeface="Times New Roman" panose="02020603050405020304" pitchFamily="18" charset="0"/>
                      </a:rPr>
                      <m:t>𝜆</m:t>
                    </m:r>
                  </m:oMath>
                </a14:m>
                <a:r>
                  <a:rPr lang="sv" sz="2600" dirty="0">
                    <a:effectLst/>
                    <a:latin typeface="Calibri" panose="020F0502020204030204" pitchFamily="34" charset="0"/>
                    <a:ea typeface="Times New Roman" panose="02020603050405020304" pitchFamily="18" charset="0"/>
                    <a:cs typeface="Times New Roman" panose="02020603050405020304" pitchFamily="18" charset="0"/>
                  </a:rPr>
                  <a:t>: </a:t>
                </a:r>
                <a:r>
                  <a:rPr lang="sv" sz="26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Wavelength</a:t>
                </a:r>
                <a:r>
                  <a:rPr lang="sv" sz="2600" dirty="0">
                    <a:effectLst/>
                    <a:latin typeface="Calibri" panose="020F0502020204030204" pitchFamily="34" charset="0"/>
                    <a:ea typeface="Times New Roman" panose="02020603050405020304" pitchFamily="18" charset="0"/>
                    <a:cs typeface="Times New Roman" panose="02020603050405020304" pitchFamily="18" charset="0"/>
                  </a:rPr>
                  <a:t> (</a:t>
                </a:r>
                <a:r>
                  <a:rPr lang="sv" sz="26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m</a:t>
                </a:r>
                <a:r>
                  <a:rPr lang="sv" sz="2600"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5000"/>
                  </a:lnSpc>
                </a:pPr>
                <a14:m>
                  <m:oMath xmlns:m="http://schemas.openxmlformats.org/officeDocument/2006/math">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𝑓</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Frequency</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Hz</a:t>
                </a:r>
                <a:r>
                  <a:rPr lang="en-GB" sz="2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5000"/>
                  </a:lnSpc>
                </a:pPr>
                <a14:m>
                  <m:oMath xmlns:m="http://schemas.openxmlformats.org/officeDocument/2006/math">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Speed of light </a:t>
                </a:r>
                <a:r>
                  <a:rPr lang="en-GB" sz="2600" dirty="0">
                    <a:effectLst/>
                    <a:latin typeface="Calibri" panose="020F0502020204030204" pitchFamily="34" charset="0"/>
                    <a:ea typeface="Calibri" panose="020F0502020204030204" pitchFamily="34" charset="0"/>
                    <a:cs typeface="Times New Roman" panose="02020603050405020304" pitchFamily="18" charset="0"/>
                  </a:rPr>
                  <a:t>(</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m/s</a:t>
                </a:r>
                <a:r>
                  <a:rPr lang="en-GB" sz="2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5000"/>
                  </a:lnSpc>
                </a:pP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E.g., </a:t>
                </a:r>
              </a:p>
              <a:p>
                <a:pPr>
                  <a:lnSpc>
                    <a:spcPct val="105000"/>
                  </a:lnSpc>
                </a:pPr>
                <a:r>
                  <a:rPr lang="en-GB" sz="2600" dirty="0">
                    <a:latin typeface="Calibri" panose="020F0502020204030204" pitchFamily="34" charset="0"/>
                    <a:ea typeface="Calibri" panose="020F0502020204030204" pitchFamily="34" charset="0"/>
                    <a:cs typeface="Times New Roman" panose="02020603050405020304" pitchFamily="18" charset="0"/>
                    <a:hlinkClick r:id="rId5"/>
                  </a:rPr>
                  <a:t>For</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signal with </a:t>
                </a:r>
                <a14:m>
                  <m:oMath xmlns:m="http://schemas.openxmlformats.org/officeDocument/2006/math">
                    <m:r>
                      <a:rPr lang="en-GB" sz="2600" b="0" i="1" dirty="0" smtClean="0">
                        <a:latin typeface="Cambria Math" panose="02040503050406030204" pitchFamily="18" charset="0"/>
                        <a:cs typeface="Times New Roman" panose="02020603050405020304" pitchFamily="18" charset="0"/>
                      </a:rPr>
                      <m:t>1</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GHz</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600" i="1"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5000"/>
                  </a:lnSpc>
                </a:pPr>
                <a:r>
                  <a:rPr lang="en-GB" sz="2600" dirty="0">
                    <a:effectLst/>
                    <a:ea typeface="Calibri" panose="020F0502020204030204" pitchFamily="34" charset="0"/>
                    <a:cs typeface="Times New Roman" panose="02020603050405020304" pitchFamily="18" charset="0"/>
                  </a:rPr>
                  <a:t>                </a:t>
                </a:r>
                <a14:m>
                  <m:oMath xmlns:m="http://schemas.openxmlformats.org/officeDocument/2006/math">
                    <m:r>
                      <a:rPr lang="en-GB" sz="2600" i="1" smtClean="0">
                        <a:effectLst/>
                        <a:latin typeface="Cambria Math" panose="02040503050406030204" pitchFamily="18" charset="0"/>
                        <a:ea typeface="Calibri" panose="020F0502020204030204" pitchFamily="34" charset="0"/>
                        <a:cs typeface="Times New Roman" panose="02020603050405020304" pitchFamily="18" charset="0"/>
                      </a:rPr>
                      <m:t>𝜆</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GB" sz="2600" i="1" dirty="0" smtClean="0">
                            <a:latin typeface="Cambria Math" panose="02040503050406030204" pitchFamily="18" charset="0"/>
                            <a:cs typeface="Times New Roman" panose="02020603050405020304" pitchFamily="18" charset="0"/>
                          </a:rPr>
                        </m:ctrlPr>
                      </m:sSupPr>
                      <m:e>
                        <m:r>
                          <a:rPr lang="en-GB" sz="2600" b="0" i="1" dirty="0" smtClean="0">
                            <a:latin typeface="Cambria Math" panose="02040503050406030204" pitchFamily="18" charset="0"/>
                            <a:cs typeface="Times New Roman" panose="02020603050405020304" pitchFamily="18" charset="0"/>
                          </a:rPr>
                          <m:t>10</m:t>
                        </m:r>
                      </m:e>
                      <m:sup>
                        <m:r>
                          <a:rPr lang="en-GB" sz="2600" b="0" i="1" dirty="0" smtClean="0">
                            <a:latin typeface="Cambria Math" panose="02040503050406030204" pitchFamily="18" charset="0"/>
                            <a:cs typeface="Times New Roman" panose="02020603050405020304" pitchFamily="18" charset="0"/>
                          </a:rPr>
                          <m:t>8</m:t>
                        </m:r>
                      </m:sup>
                    </m:sSup>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en-GB" sz="2600" i="1">
                        <a:latin typeface="Cambria Math" panose="02040503050406030204" pitchFamily="18" charset="0"/>
                        <a:ea typeface="Calibri" panose="020F0502020204030204" pitchFamily="34" charset="0"/>
                        <a:cs typeface="Times New Roman" panose="02020603050405020304" pitchFamily="18" charset="0"/>
                      </a:rPr>
                      <m:t>×</m:t>
                    </m:r>
                    <m:sSup>
                      <m:sSupPr>
                        <m:ctrlPr>
                          <a:rPr lang="en-GB" sz="2600" i="1" dirty="0">
                            <a:latin typeface="Cambria Math" panose="02040503050406030204" pitchFamily="18" charset="0"/>
                            <a:cs typeface="Times New Roman" panose="02020603050405020304" pitchFamily="18" charset="0"/>
                          </a:rPr>
                        </m:ctrlPr>
                      </m:sSupPr>
                      <m:e>
                        <m:r>
                          <a:rPr lang="en-GB" sz="2600" i="1" dirty="0">
                            <a:latin typeface="Cambria Math" panose="02040503050406030204" pitchFamily="18" charset="0"/>
                            <a:cs typeface="Times New Roman" panose="02020603050405020304" pitchFamily="18" charset="0"/>
                          </a:rPr>
                          <m:t>10</m:t>
                        </m:r>
                      </m:e>
                      <m:sup>
                        <m:r>
                          <a:rPr lang="en-GB" sz="2600" b="0" i="1" dirty="0" smtClean="0">
                            <a:latin typeface="Cambria Math" panose="02040503050406030204" pitchFamily="18" charset="0"/>
                            <a:cs typeface="Times New Roman" panose="02020603050405020304" pitchFamily="18" charset="0"/>
                          </a:rPr>
                          <m:t>9</m:t>
                        </m:r>
                      </m:sup>
                    </m:sSup>
                    <m:r>
                      <m:rPr>
                        <m:sty m:val="p"/>
                      </m:rPr>
                      <a:rPr lang="en-GB" sz="2600" b="0" i="0" dirty="0" smtClean="0">
                        <a:latin typeface="Cambria Math" panose="02040503050406030204" pitchFamily="18" charset="0"/>
                        <a:cs typeface="Times New Roman" panose="02020603050405020304" pitchFamily="18" charset="0"/>
                      </a:rPr>
                      <m:t>m</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5000"/>
                  </a:lnSpc>
                </a:pPr>
                <a14:m>
                  <m:oMathPara xmlns:m="http://schemas.openxmlformats.org/officeDocument/2006/math">
                    <m:oMathParaPr>
                      <m:jc m:val="centerGroup"/>
                    </m:oMathParaPr>
                    <m:oMath xmlns:m="http://schemas.openxmlformats.org/officeDocument/2006/math">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GB" sz="2600" b="0" i="1" smtClean="0">
                              <a:effectLst/>
                              <a:latin typeface="Cambria Math" panose="02040503050406030204" pitchFamily="18" charset="0"/>
                              <a:cs typeface="Times New Roman" panose="02020603050405020304" pitchFamily="18" charset="0"/>
                            </a:rPr>
                          </m:ctrlPr>
                        </m:sSupPr>
                        <m:e>
                          <m:r>
                            <a:rPr lang="en-GB" sz="2600" b="0" i="1" smtClean="0">
                              <a:effectLst/>
                              <a:latin typeface="Cambria Math" panose="02040503050406030204" pitchFamily="18" charset="0"/>
                              <a:cs typeface="Times New Roman" panose="02020603050405020304" pitchFamily="18" charset="0"/>
                            </a:rPr>
                            <m:t>3×10</m:t>
                          </m:r>
                        </m:e>
                        <m:sup>
                          <m:r>
                            <a:rPr lang="en-GB" sz="2600" b="0" i="1" smtClean="0">
                              <a:effectLst/>
                              <a:latin typeface="Cambria Math" panose="02040503050406030204" pitchFamily="18" charset="0"/>
                              <a:cs typeface="Times New Roman" panose="02020603050405020304" pitchFamily="18" charset="0"/>
                            </a:rPr>
                            <m:t>−1</m:t>
                          </m:r>
                        </m:sup>
                      </m:sSup>
                      <m:r>
                        <a:rPr lang="en-GB" sz="2600" b="0" i="0" smtClean="0">
                          <a:effectLst/>
                          <a:latin typeface="Cambria Math" panose="02040503050406030204" pitchFamily="18" charset="0"/>
                          <a:cs typeface="Times New Roman" panose="02020603050405020304" pitchFamily="18" charset="0"/>
                        </a:rPr>
                        <m:t> </m:t>
                      </m:r>
                      <m:r>
                        <m:rPr>
                          <m:sty m:val="p"/>
                        </m:rPr>
                        <a:rPr lang="en-GB" sz="2600" b="0" i="0" smtClean="0">
                          <a:effectLst/>
                          <a:latin typeface="Cambria Math" panose="02040503050406030204" pitchFamily="18" charset="0"/>
                          <a:cs typeface="Times New Roman" panose="02020603050405020304" pitchFamily="18" charset="0"/>
                        </a:rPr>
                        <m:t>m</m:t>
                      </m:r>
                      <m:r>
                        <a:rPr lang="en-GB" sz="2600" b="0" i="0" smtClean="0">
                          <a:effectLst/>
                          <a:latin typeface="Cambria Math" panose="02040503050406030204" pitchFamily="18" charset="0"/>
                          <a:cs typeface="Times New Roman" panose="02020603050405020304" pitchFamily="18" charset="0"/>
                        </a:rPr>
                        <m:t> </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GB" sz="2600" b="0" i="0" smtClean="0">
                          <a:effectLst/>
                          <a:latin typeface="Cambria Math" panose="02040503050406030204" pitchFamily="18" charset="0"/>
                          <a:ea typeface="Calibri" panose="020F0502020204030204" pitchFamily="34" charset="0"/>
                          <a:cs typeface="Times New Roman" panose="02020603050405020304" pitchFamily="18" charset="0"/>
                        </a:rPr>
                        <m:t>300 </m:t>
                      </m:r>
                      <m:r>
                        <m:rPr>
                          <m:nor/>
                        </m:rPr>
                        <a:rPr lang="en-GB" sz="2600" b="0" i="0" smtClean="0">
                          <a:effectLst/>
                          <a:latin typeface="Cambria Math" panose="02040503050406030204" pitchFamily="18" charset="0"/>
                          <a:ea typeface="Calibri" panose="020F0502020204030204" pitchFamily="34" charset="0"/>
                          <a:cs typeface="Times New Roman" panose="02020603050405020304" pitchFamily="18" charset="0"/>
                        </a:rPr>
                        <m:t>mm</m:t>
                      </m:r>
                    </m:oMath>
                  </m:oMathPara>
                </a14:m>
                <a:endParaRPr lang="en-GB" sz="2600" b="0" i="0"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5000"/>
                  </a:lnSpc>
                </a:pPr>
                <a:r>
                  <a:rPr lang="en-GB" sz="2600" b="0" dirty="0">
                    <a:effectLst/>
                    <a:ea typeface="Calibri" panose="020F0502020204030204" pitchFamily="34" charset="0"/>
                    <a:cs typeface="Times New Roman" panose="02020603050405020304" pitchFamily="18" charset="0"/>
                  </a:rPr>
                  <a:t>                   </a:t>
                </a:r>
                <a14:m>
                  <m:oMath xmlns:m="http://schemas.openxmlformats.org/officeDocument/2006/math">
                    <m:r>
                      <m:rPr>
                        <m:nor/>
                      </m:rPr>
                      <a:rPr lang="en-GB" sz="26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GB" sz="2600" i="1">
                            <a:latin typeface="Cambria Math" panose="02040503050406030204" pitchFamily="18" charset="0"/>
                            <a:cs typeface="Times New Roman" panose="02020603050405020304" pitchFamily="18" charset="0"/>
                          </a:rPr>
                        </m:ctrlPr>
                      </m:sSupPr>
                      <m:e>
                        <m:r>
                          <m:rPr>
                            <m:nor/>
                          </m:rPr>
                          <a:rPr lang="en-GB" sz="2600">
                            <a:latin typeface="Cambria Math" panose="02040503050406030204" pitchFamily="18" charset="0"/>
                            <a:ea typeface="Calibri" panose="020F0502020204030204" pitchFamily="34" charset="0"/>
                            <a:cs typeface="Times New Roman" panose="02020603050405020304" pitchFamily="18" charset="0"/>
                          </a:rPr>
                          <m:t>3</m:t>
                        </m:r>
                        <m:r>
                          <a:rPr lang="en-GB" sz="2600" i="1">
                            <a:latin typeface="Cambria Math" panose="02040503050406030204" pitchFamily="18" charset="0"/>
                            <a:cs typeface="Times New Roman" panose="02020603050405020304" pitchFamily="18" charset="0"/>
                          </a:rPr>
                          <m:t>×10</m:t>
                        </m:r>
                      </m:e>
                      <m:sup>
                        <m:r>
                          <a:rPr lang="en-GB" sz="2600" b="0" i="1" smtClean="0">
                            <a:latin typeface="Cambria Math" panose="02040503050406030204" pitchFamily="18" charset="0"/>
                            <a:cs typeface="Times New Roman" panose="02020603050405020304" pitchFamily="18" charset="0"/>
                          </a:rPr>
                          <m:t>5</m:t>
                        </m:r>
                      </m:sup>
                    </m:sSup>
                    <m:r>
                      <a:rPr lang="en-GB" sz="2600" i="1" smtClean="0">
                        <a:latin typeface="Cambria Math" panose="02040503050406030204" pitchFamily="18" charset="0"/>
                        <a:cs typeface="Times New Roman" panose="02020603050405020304" pitchFamily="18" charset="0"/>
                      </a:rPr>
                      <m:t>µ</m:t>
                    </m:r>
                    <m:r>
                      <m:rPr>
                        <m:sty m:val="p"/>
                      </m:rPr>
                      <a:rPr lang="en-GB" sz="2600">
                        <a:latin typeface="Cambria Math" panose="02040503050406030204" pitchFamily="18" charset="0"/>
                        <a:cs typeface="Times New Roman" panose="02020603050405020304" pitchFamily="18" charset="0"/>
                      </a:rPr>
                      <m:t>m</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5000"/>
                  </a:lnSpc>
                </a:pPr>
                <a:r>
                  <a:rPr lang="en-GB" sz="2600" dirty="0">
                    <a:effectLst/>
                    <a:latin typeface="Calibri" panose="020F0502020204030204" pitchFamily="34" charset="0"/>
                    <a:ea typeface="Calibri" panose="020F0502020204030204" pitchFamily="34" charset="0"/>
                    <a:cs typeface="Times New Roman" panose="02020603050405020304" pitchFamily="18" charset="0"/>
                    <a:hlinkClick r:id="rId6"/>
                  </a:rPr>
                  <a:t>For</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signal with </a:t>
                </a:r>
                <a14:m>
                  <m:oMath xmlns:m="http://schemas.openxmlformats.org/officeDocument/2006/math">
                    <m:r>
                      <a:rPr lang="en-GB" sz="2600" b="0" i="1" dirty="0" smtClean="0">
                        <a:latin typeface="Cambria Math" panose="02040503050406030204" pitchFamily="18" charset="0"/>
                        <a:cs typeface="Times New Roman" panose="02020603050405020304" pitchFamily="18" charset="0"/>
                      </a:rPr>
                      <m:t>30</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r>
                  <a:rPr lang="en-GB"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GHz</a:t>
                </a:r>
                <a:r>
                  <a:rPr lang="en-GB" sz="2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600" i="1"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5000"/>
                  </a:lnSpc>
                </a:pPr>
                <a:r>
                  <a:rPr lang="en-GB" sz="2600" dirty="0">
                    <a:effectLst/>
                    <a:ea typeface="Calibri" panose="020F0502020204030204" pitchFamily="34" charset="0"/>
                    <a:cs typeface="Times New Roman" panose="02020603050405020304" pitchFamily="18" charset="0"/>
                  </a:rPr>
                  <a:t>                </a:t>
                </a:r>
                <a14:m>
                  <m:oMath xmlns:m="http://schemas.openxmlformats.org/officeDocument/2006/math">
                    <m:r>
                      <a:rPr lang="en-GB" sz="2600" i="1" smtClean="0">
                        <a:effectLst/>
                        <a:latin typeface="Cambria Math" panose="02040503050406030204" pitchFamily="18" charset="0"/>
                        <a:ea typeface="Calibri" panose="020F0502020204030204" pitchFamily="34" charset="0"/>
                        <a:cs typeface="Times New Roman" panose="02020603050405020304" pitchFamily="18" charset="0"/>
                      </a:rPr>
                      <m:t>𝜆</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GB" sz="2600" i="1" dirty="0" smtClean="0">
                            <a:latin typeface="Cambria Math" panose="02040503050406030204" pitchFamily="18" charset="0"/>
                            <a:cs typeface="Times New Roman" panose="02020603050405020304" pitchFamily="18" charset="0"/>
                          </a:rPr>
                        </m:ctrlPr>
                      </m:sSupPr>
                      <m:e>
                        <m:r>
                          <a:rPr lang="en-GB" sz="2600" b="0" i="1" dirty="0" smtClean="0">
                            <a:latin typeface="Cambria Math" panose="02040503050406030204" pitchFamily="18" charset="0"/>
                            <a:cs typeface="Times New Roman" panose="02020603050405020304" pitchFamily="18" charset="0"/>
                          </a:rPr>
                          <m:t>10</m:t>
                        </m:r>
                      </m:e>
                      <m:sup>
                        <m:r>
                          <a:rPr lang="en-GB" sz="2600" b="0" i="1" dirty="0" smtClean="0">
                            <a:latin typeface="Cambria Math" panose="02040503050406030204" pitchFamily="18" charset="0"/>
                            <a:cs typeface="Times New Roman" panose="02020603050405020304" pitchFamily="18" charset="0"/>
                          </a:rPr>
                          <m:t>8</m:t>
                        </m:r>
                      </m:sup>
                    </m:sSup>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GB" sz="2600" i="1">
                        <a:latin typeface="Cambria Math" panose="02040503050406030204" pitchFamily="18" charset="0"/>
                        <a:ea typeface="Calibri" panose="020F0502020204030204" pitchFamily="34" charset="0"/>
                        <a:cs typeface="Times New Roman" panose="02020603050405020304" pitchFamily="18" charset="0"/>
                      </a:rPr>
                      <m:t>3</m:t>
                    </m:r>
                    <m:r>
                      <a:rPr lang="en-GB" sz="2600" b="0" i="1" smtClean="0">
                        <a:latin typeface="Cambria Math" panose="02040503050406030204" pitchFamily="18" charset="0"/>
                        <a:ea typeface="Calibri" panose="020F0502020204030204" pitchFamily="34" charset="0"/>
                        <a:cs typeface="Times New Roman" panose="02020603050405020304" pitchFamily="18" charset="0"/>
                      </a:rPr>
                      <m:t>0</m:t>
                    </m:r>
                    <m:r>
                      <a:rPr lang="en-GB" sz="2600" i="1">
                        <a:latin typeface="Cambria Math" panose="02040503050406030204" pitchFamily="18" charset="0"/>
                        <a:ea typeface="Calibri" panose="020F0502020204030204" pitchFamily="34" charset="0"/>
                        <a:cs typeface="Times New Roman" panose="02020603050405020304" pitchFamily="18" charset="0"/>
                      </a:rPr>
                      <m:t>×</m:t>
                    </m:r>
                    <m:sSup>
                      <m:sSupPr>
                        <m:ctrlPr>
                          <a:rPr lang="en-GB" sz="2600" i="1" dirty="0">
                            <a:latin typeface="Cambria Math" panose="02040503050406030204" pitchFamily="18" charset="0"/>
                            <a:cs typeface="Times New Roman" panose="02020603050405020304" pitchFamily="18" charset="0"/>
                          </a:rPr>
                        </m:ctrlPr>
                      </m:sSupPr>
                      <m:e>
                        <m:r>
                          <a:rPr lang="en-GB" sz="2600" i="1" dirty="0">
                            <a:latin typeface="Cambria Math" panose="02040503050406030204" pitchFamily="18" charset="0"/>
                            <a:cs typeface="Times New Roman" panose="02020603050405020304" pitchFamily="18" charset="0"/>
                          </a:rPr>
                          <m:t>10</m:t>
                        </m:r>
                      </m:e>
                      <m:sup>
                        <m:r>
                          <a:rPr lang="en-GB" sz="2600" b="0" i="1" dirty="0" smtClean="0">
                            <a:latin typeface="Cambria Math" panose="02040503050406030204" pitchFamily="18" charset="0"/>
                            <a:cs typeface="Times New Roman" panose="02020603050405020304" pitchFamily="18" charset="0"/>
                          </a:rPr>
                          <m:t>9</m:t>
                        </m:r>
                      </m:sup>
                    </m:sSup>
                    <m:r>
                      <m:rPr>
                        <m:sty m:val="p"/>
                      </m:rPr>
                      <a:rPr lang="en-GB" sz="2600" b="0" i="0" dirty="0" smtClean="0">
                        <a:latin typeface="Cambria Math" panose="02040503050406030204" pitchFamily="18" charset="0"/>
                        <a:cs typeface="Times New Roman" panose="02020603050405020304" pitchFamily="18" charset="0"/>
                      </a:rPr>
                      <m:t>m</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5000"/>
                  </a:lnSpc>
                </a:pPr>
                <a:r>
                  <a:rPr lang="en-GB" sz="2600" b="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GB" sz="2600" b="0" i="1" smtClean="0">
                            <a:effectLst/>
                            <a:latin typeface="Cambria Math" panose="02040503050406030204" pitchFamily="18" charset="0"/>
                            <a:cs typeface="Times New Roman" panose="02020603050405020304" pitchFamily="18" charset="0"/>
                          </a:rPr>
                        </m:ctrlPr>
                      </m:sSupPr>
                      <m:e>
                        <m:r>
                          <a:rPr lang="en-GB" sz="2600" b="0" i="1" smtClean="0">
                            <a:effectLst/>
                            <a:latin typeface="Cambria Math" panose="02040503050406030204" pitchFamily="18" charset="0"/>
                            <a:cs typeface="Times New Roman" panose="02020603050405020304" pitchFamily="18" charset="0"/>
                          </a:rPr>
                          <m:t>10</m:t>
                        </m:r>
                      </m:e>
                      <m:sup>
                        <m:r>
                          <a:rPr lang="en-GB" sz="2600" b="0" i="1" smtClean="0">
                            <a:effectLst/>
                            <a:latin typeface="Cambria Math" panose="02040503050406030204" pitchFamily="18" charset="0"/>
                            <a:cs typeface="Times New Roman" panose="02020603050405020304" pitchFamily="18" charset="0"/>
                          </a:rPr>
                          <m:t>−2</m:t>
                        </m:r>
                      </m:sup>
                    </m:sSup>
                    <m:r>
                      <a:rPr lang="en-GB" sz="2600" b="0" i="0" smtClean="0">
                        <a:effectLst/>
                        <a:latin typeface="Cambria Math" panose="02040503050406030204" pitchFamily="18" charset="0"/>
                        <a:cs typeface="Times New Roman" panose="02020603050405020304" pitchFamily="18" charset="0"/>
                      </a:rPr>
                      <m:t> </m:t>
                    </m:r>
                    <m:r>
                      <m:rPr>
                        <m:sty m:val="p"/>
                      </m:rPr>
                      <a:rPr lang="en-GB" sz="2600" b="0" i="0" smtClean="0">
                        <a:effectLst/>
                        <a:latin typeface="Cambria Math" panose="02040503050406030204" pitchFamily="18" charset="0"/>
                        <a:cs typeface="Times New Roman" panose="02020603050405020304" pitchFamily="18" charset="0"/>
                      </a:rPr>
                      <m:t>m</m:t>
                    </m:r>
                    <m:r>
                      <a:rPr lang="en-GB" sz="2600" b="0" i="0" smtClean="0">
                        <a:effectLst/>
                        <a:latin typeface="Cambria Math" panose="02040503050406030204" pitchFamily="18" charset="0"/>
                        <a:cs typeface="Times New Roman" panose="02020603050405020304" pitchFamily="18" charset="0"/>
                      </a:rPr>
                      <m:t> </m:t>
                    </m:r>
                    <m:r>
                      <a:rPr lang="en-GB" sz="2600" b="0" i="1" smtClean="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GB" sz="2600">
                        <a:latin typeface="Cambria Math" panose="02040503050406030204" pitchFamily="18" charset="0"/>
                        <a:ea typeface="Calibri" panose="020F0502020204030204" pitchFamily="34" charset="0"/>
                        <a:cs typeface="Times New Roman" panose="02020603050405020304" pitchFamily="18" charset="0"/>
                      </a:rPr>
                      <m:t>10 </m:t>
                    </m:r>
                    <m:r>
                      <m:rPr>
                        <m:nor/>
                      </m:rPr>
                      <a:rPr lang="en-GB" sz="2600">
                        <a:latin typeface="Cambria Math" panose="02040503050406030204" pitchFamily="18" charset="0"/>
                        <a:ea typeface="Calibri" panose="020F0502020204030204" pitchFamily="34" charset="0"/>
                        <a:cs typeface="Times New Roman" panose="02020603050405020304" pitchFamily="18" charset="0"/>
                      </a:rPr>
                      <m:t>mm</m:t>
                    </m:r>
                  </m:oMath>
                </a14:m>
                <a:endParaRPr lang="en-GB" sz="2600" dirty="0">
                  <a:latin typeface="Cambria Math" panose="02040503050406030204" pitchFamily="18" charset="0"/>
                  <a:ea typeface="Calibri" panose="020F0502020204030204" pitchFamily="34" charset="0"/>
                  <a:cs typeface="Times New Roman" panose="02020603050405020304" pitchFamily="18" charset="0"/>
                </a:endParaRPr>
              </a:p>
              <a:p>
                <a:pPr>
                  <a:lnSpc>
                    <a:spcPct val="105000"/>
                  </a:lnSpc>
                </a:pPr>
                <a:r>
                  <a:rPr lang="en-GB" sz="2600" dirty="0">
                    <a:ea typeface="Calibri" panose="020F0502020204030204" pitchFamily="34" charset="0"/>
                    <a:cs typeface="Times New Roman" panose="02020603050405020304" pitchFamily="18" charset="0"/>
                  </a:rPr>
                  <a:t>                    </a:t>
                </a:r>
                <a14:m>
                  <m:oMath xmlns:m="http://schemas.openxmlformats.org/officeDocument/2006/math">
                    <m:r>
                      <m:rPr>
                        <m:nor/>
                      </m:rPr>
                      <a:rPr lang="en-GB" sz="2600">
                        <a:latin typeface="Cambria Math" panose="02040503050406030204" pitchFamily="18" charset="0"/>
                        <a:ea typeface="Calibri" panose="020F0502020204030204" pitchFamily="34" charset="0"/>
                        <a:cs typeface="Times New Roman" panose="02020603050405020304" pitchFamily="18" charset="0"/>
                      </a:rPr>
                      <m:t>=</m:t>
                    </m:r>
                    <m:sSup>
                      <m:sSupPr>
                        <m:ctrlPr>
                          <a:rPr lang="en-GB" sz="2600" i="1">
                            <a:latin typeface="Cambria Math" panose="02040503050406030204" pitchFamily="18" charset="0"/>
                            <a:cs typeface="Times New Roman" panose="02020603050405020304" pitchFamily="18" charset="0"/>
                          </a:rPr>
                        </m:ctrlPr>
                      </m:sSupPr>
                      <m:e>
                        <m:r>
                          <a:rPr lang="en-GB" sz="2600" i="1">
                            <a:latin typeface="Cambria Math" panose="02040503050406030204" pitchFamily="18" charset="0"/>
                            <a:cs typeface="Times New Roman" panose="02020603050405020304" pitchFamily="18" charset="0"/>
                          </a:rPr>
                          <m:t>10</m:t>
                        </m:r>
                      </m:e>
                      <m:sup>
                        <m:r>
                          <a:rPr lang="en-GB" sz="2600" b="0" i="1" smtClean="0">
                            <a:latin typeface="Cambria Math" panose="02040503050406030204" pitchFamily="18" charset="0"/>
                            <a:cs typeface="Times New Roman" panose="02020603050405020304" pitchFamily="18" charset="0"/>
                          </a:rPr>
                          <m:t>4</m:t>
                        </m:r>
                      </m:sup>
                    </m:sSup>
                    <m:r>
                      <a:rPr lang="en-GB" sz="2600" i="1">
                        <a:latin typeface="Cambria Math" panose="02040503050406030204" pitchFamily="18" charset="0"/>
                        <a:cs typeface="Times New Roman" panose="02020603050405020304" pitchFamily="18" charset="0"/>
                      </a:rPr>
                      <m:t>µ</m:t>
                    </m:r>
                    <m:r>
                      <m:rPr>
                        <m:sty m:val="p"/>
                      </m:rPr>
                      <a:rPr lang="en-GB" sz="2600">
                        <a:latin typeface="Cambria Math" panose="02040503050406030204" pitchFamily="18" charset="0"/>
                        <a:cs typeface="Times New Roman" panose="02020603050405020304" pitchFamily="18" charset="0"/>
                      </a:rPr>
                      <m:t>m</m:t>
                    </m:r>
                  </m:oMath>
                </a14:m>
                <a:r>
                  <a:rPr lang="en-GB" sz="2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5000"/>
                  </a:lnSpc>
                </a:pP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pP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 Box 53">
                <a:extLst>
                  <a:ext uri="{FF2B5EF4-FFF2-40B4-BE49-F238E27FC236}">
                    <a16:creationId xmlns:a16="http://schemas.microsoft.com/office/drawing/2014/main" id="{DA762240-A779-4261-A82C-89C8896FD576}"/>
                  </a:ext>
                </a:extLst>
              </p:cNvPr>
              <p:cNvSpPr txBox="1">
                <a:spLocks noRot="1" noChangeAspect="1" noMove="1" noResize="1" noEditPoints="1" noAdjustHandles="1" noChangeArrowheads="1" noChangeShapeType="1" noTextEdit="1"/>
              </p:cNvSpPr>
              <p:nvPr/>
            </p:nvSpPr>
            <p:spPr>
              <a:xfrm>
                <a:off x="192590" y="819149"/>
                <a:ext cx="6233610" cy="5829077"/>
              </a:xfrm>
              <a:prstGeom prst="rect">
                <a:avLst/>
              </a:prstGeom>
              <a:blipFill>
                <a:blip r:embed="rId7"/>
                <a:stretch>
                  <a:fillRect l="-3327" t="-1567" b="-1149"/>
                </a:stretch>
              </a:blipFill>
              <a:ln w="6350">
                <a:noFill/>
              </a:ln>
            </p:spPr>
            <p:txBody>
              <a:bodyPr/>
              <a:lstStyle/>
              <a:p>
                <a:r>
                  <a:rPr lang="en-SE">
                    <a:noFill/>
                  </a:rPr>
                  <a:t> </a:t>
                </a:r>
              </a:p>
            </p:txBody>
          </p:sp>
        </mc:Fallback>
      </mc:AlternateContent>
      <p:pic>
        <p:nvPicPr>
          <p:cNvPr id="3074" name="Picture 2">
            <a:extLst>
              <a:ext uri="{FF2B5EF4-FFF2-40B4-BE49-F238E27FC236}">
                <a16:creationId xmlns:a16="http://schemas.microsoft.com/office/drawing/2014/main" id="{F533AFA6-8ADF-47AB-B907-88F96F95BC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7686" y="2355945"/>
            <a:ext cx="5003800" cy="25019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37FE75-85D4-4234-8155-045F2A75B31A}"/>
              </a:ext>
            </a:extLst>
          </p:cNvPr>
          <p:cNvSpPr txBox="1"/>
          <p:nvPr/>
        </p:nvSpPr>
        <p:spPr>
          <a:xfrm>
            <a:off x="11567365" y="4414321"/>
            <a:ext cx="377026"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D9997EB5-312F-47AD-ABC3-0EE915556496}"/>
              </a:ext>
            </a:extLst>
          </p:cNvPr>
          <p:cNvSpPr txBox="1"/>
          <p:nvPr/>
        </p:nvSpPr>
        <p:spPr>
          <a:xfrm>
            <a:off x="4130211" y="800609"/>
            <a:ext cx="6191760" cy="1384995"/>
          </a:xfrm>
          <a:prstGeom prst="rect">
            <a:avLst/>
          </a:prstGeom>
          <a:noFill/>
        </p:spPr>
        <p:txBody>
          <a:bodyPr wrap="none" rtlCol="0">
            <a:spAutoFit/>
          </a:bodyPr>
          <a:lstStyle/>
          <a:p>
            <a:r>
              <a:rPr lang="en-GB" sz="2800" dirty="0">
                <a:effectLst>
                  <a:outerShdw blurRad="38100" dist="38100" dir="2700000" algn="tl">
                    <a:srgbClr val="000000">
                      <a:alpha val="43137"/>
                    </a:srgbClr>
                  </a:outerShdw>
                </a:effectLst>
              </a:rPr>
              <a:t>4G: microwave signals</a:t>
            </a:r>
          </a:p>
          <a:p>
            <a:r>
              <a:rPr lang="en-GB" sz="2800" dirty="0">
                <a:effectLst>
                  <a:outerShdw blurRad="38100" dist="38100" dir="2700000" algn="tl">
                    <a:srgbClr val="000000">
                      <a:alpha val="43137"/>
                    </a:srgbClr>
                  </a:outerShdw>
                </a:effectLst>
              </a:rPr>
              <a:t>5G: microwave signals + mmWave signals</a:t>
            </a:r>
            <a:endParaRPr lang="en-US" sz="2800" dirty="0">
              <a:effectLst>
                <a:outerShdw blurRad="38100" dist="38100" dir="2700000" algn="tl">
                  <a:srgbClr val="000000">
                    <a:alpha val="43137"/>
                  </a:srgbClr>
                </a:outerShdw>
              </a:effectLst>
            </a:endParaRPr>
          </a:p>
          <a:p>
            <a:endParaRPr lang="en-US" sz="2800" dirty="0"/>
          </a:p>
        </p:txBody>
      </p:sp>
    </p:spTree>
    <p:extLst>
      <p:ext uri="{BB962C8B-B14F-4D97-AF65-F5344CB8AC3E}">
        <p14:creationId xmlns:p14="http://schemas.microsoft.com/office/powerpoint/2010/main" val="311825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24025</TotalTime>
  <Words>16699</Words>
  <Application>Microsoft Office PowerPoint</Application>
  <PresentationFormat>Widescreen</PresentationFormat>
  <Paragraphs>1987</Paragraphs>
  <Slides>60</Slides>
  <Notes>55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60</vt:i4>
      </vt:variant>
    </vt:vector>
  </HeadingPairs>
  <TitlesOfParts>
    <vt:vector size="71" baseType="lpstr">
      <vt:lpstr>Arial</vt:lpstr>
      <vt:lpstr>Calibri</vt:lpstr>
      <vt:lpstr>Calibri Light</vt:lpstr>
      <vt:lpstr>Cambria Math</vt:lpstr>
      <vt:lpstr>Courier New</vt:lpstr>
      <vt:lpstr>David Libre</vt:lpstr>
      <vt:lpstr>Wingdings</vt:lpstr>
      <vt:lpstr>Office Theme</vt:lpstr>
      <vt:lpstr>1_Office Theme</vt:lpstr>
      <vt:lpstr>Bitmap Image</vt:lpstr>
      <vt:lpstr>Packager Shell Object</vt:lpstr>
      <vt:lpstr>5G WIRELESS NETWORKS</vt:lpstr>
      <vt:lpstr>CONTENTS</vt:lpstr>
      <vt:lpstr>CONTENTS</vt:lpstr>
      <vt:lpstr>CONTENTS</vt:lpstr>
      <vt:lpstr>PowerPoint Presentation</vt:lpstr>
      <vt:lpstr>PowerPoint Presentation</vt:lpstr>
      <vt:lpstr>TRAINING PHASE</vt:lpstr>
      <vt:lpstr>BEAM TRAINING</vt:lpstr>
      <vt:lpstr>mmWave OVERVIEW</vt:lpstr>
      <vt:lpstr>mmWave OVERVIEW</vt:lpstr>
      <vt:lpstr>mmWave OVERVIEW</vt:lpstr>
      <vt:lpstr>mmWave OVERVIEW</vt:lpstr>
      <vt:lpstr>mmWave OVERVIEW</vt:lpstr>
      <vt:lpstr>mmWave OVERVIEW</vt:lpstr>
      <vt:lpstr>mmWave OVERVIEW</vt:lpstr>
      <vt:lpstr>5G CONSPIRACIES</vt:lpstr>
      <vt:lpstr>WASP – BEAM TRAINING</vt:lpstr>
      <vt:lpstr>CELLULAR NETWORK vs. CELL–FREE NETWORK</vt:lpstr>
      <vt:lpstr>CHALLENGES</vt:lpstr>
      <vt:lpstr>MULTI-LABEL PROBLEMS</vt:lpstr>
      <vt:lpstr>MULTI-LABEL PROBLEMS</vt:lpstr>
      <vt:lpstr>MULTI-LABEL PROBLEMS</vt:lpstr>
      <vt:lpstr>NUMERICAL RESULTS</vt:lpstr>
      <vt:lpstr>NUMERICAL RESULTS</vt:lpstr>
      <vt:lpstr>WASP – CHANNEL ESTIMATION</vt:lpstr>
      <vt:lpstr>WASP – CHANNEL ESTIMATION</vt:lpstr>
      <vt:lpstr>CHANNEL TRAINING</vt:lpstr>
      <vt:lpstr>CHANNEL TRAINING</vt:lpstr>
      <vt:lpstr>ACQUISITION OF  CHANNEL STATE INFORMATION</vt:lpstr>
      <vt:lpstr>COMPRESSED SENSING BASED</vt:lpstr>
      <vt:lpstr>SPARSE CHANNEL ESTIMATION</vt:lpstr>
      <vt:lpstr>SPARSE CHANNEL ESTIMATION</vt:lpstr>
      <vt:lpstr>SPARSE CHANNEL ESTIMATION</vt:lpstr>
      <vt:lpstr>COMPRESSED SENSING</vt:lpstr>
      <vt:lpstr>COMPRESSED SENSING</vt:lpstr>
      <vt:lpstr>COMPRESSED SENSING</vt:lpstr>
      <vt:lpstr>COMPRESSED SENSING</vt:lpstr>
      <vt:lpstr>COMPRESSED SENSING</vt:lpstr>
      <vt:lpstr>COMPRESSED SENSING</vt:lpstr>
      <vt:lpstr>CHANNEL TRAINING</vt:lpstr>
      <vt:lpstr>COMPRESSED SENSING RECOVERY</vt:lpstr>
      <vt:lpstr>COMPRESSED SENSING RECOVERY</vt:lpstr>
      <vt:lpstr>COMPRESSED SENSING RECOVERY</vt:lpstr>
      <vt:lpstr>COMPRESSED SENSING RECOVERY</vt:lpstr>
      <vt:lpstr>ORTHOGONAL MATCHING PURSUIT (OMP)</vt:lpstr>
      <vt:lpstr>ITERATIVE THRESHOLDING ALGORITHMS</vt:lpstr>
      <vt:lpstr>ITERATIVE THRESHOLDING ALGORITHMS – ISTA</vt:lpstr>
      <vt:lpstr>ITERATIVE ALGORITHMS – ISTA</vt:lpstr>
      <vt:lpstr>ITERATIVE ALGORITHMS – ISTA</vt:lpstr>
      <vt:lpstr>ITERATIVE ALGORITHMS – AMP</vt:lpstr>
      <vt:lpstr>ITERATIVE ALGORITHMS – AMP</vt:lpstr>
      <vt:lpstr>APPROXIMATE MESSAGE PASSING (AMP)</vt:lpstr>
      <vt:lpstr>DENOISING BASED ALGORITHMS</vt:lpstr>
      <vt:lpstr>BAYESIAN INFERENCE MODELS</vt:lpstr>
      <vt:lpstr>BAYESIAN INFERENCE MODELS</vt:lpstr>
      <vt:lpstr>APPLICATION OF AMP TO BAYESIAN INFERENCE FRAMEWORK</vt:lpstr>
      <vt:lpstr>APPLICATION OF AMP TO BAYESIAN INFERENCE FRAMEWORK</vt:lpstr>
      <vt:lpstr>NUMERICAL RESULTS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Wireless Networks</dc:title>
  <dc:creator>Mustafa Yetis</dc:creator>
  <cp:lastModifiedBy>Neta</cp:lastModifiedBy>
  <cp:revision>811</cp:revision>
  <dcterms:created xsi:type="dcterms:W3CDTF">2020-10-24T06:13:40Z</dcterms:created>
  <dcterms:modified xsi:type="dcterms:W3CDTF">2020-11-27T20:31:55Z</dcterms:modified>
</cp:coreProperties>
</file>