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56.jpg" ContentType="image/png"/>
  <Override PartName="/ppt/media/image57.jpg" ContentType="image/pn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56" r:id="rId3"/>
    <p:sldId id="302" r:id="rId4"/>
    <p:sldId id="303" r:id="rId5"/>
    <p:sldId id="301" r:id="rId6"/>
    <p:sldId id="257" r:id="rId7"/>
    <p:sldId id="316" r:id="rId8"/>
    <p:sldId id="312" r:id="rId9"/>
    <p:sldId id="263" r:id="rId10"/>
    <p:sldId id="310" r:id="rId11"/>
    <p:sldId id="311" r:id="rId12"/>
    <p:sldId id="313" r:id="rId13"/>
    <p:sldId id="317" r:id="rId14"/>
    <p:sldId id="304" r:id="rId15"/>
    <p:sldId id="315" r:id="rId16"/>
    <p:sldId id="314" r:id="rId17"/>
    <p:sldId id="305" r:id="rId18"/>
    <p:sldId id="306" r:id="rId19"/>
    <p:sldId id="296" r:id="rId20"/>
    <p:sldId id="264" r:id="rId21"/>
    <p:sldId id="268" r:id="rId22"/>
    <p:sldId id="270" r:id="rId23"/>
    <p:sldId id="271" r:id="rId24"/>
    <p:sldId id="272" r:id="rId25"/>
    <p:sldId id="274" r:id="rId26"/>
    <p:sldId id="276" r:id="rId27"/>
    <p:sldId id="294" r:id="rId28"/>
    <p:sldId id="278" r:id="rId29"/>
    <p:sldId id="282" r:id="rId30"/>
    <p:sldId id="281" r:id="rId31"/>
    <p:sldId id="308" r:id="rId32"/>
    <p:sldId id="307" r:id="rId33"/>
    <p:sldId id="309" r:id="rId34"/>
    <p:sldId id="286" r:id="rId35"/>
    <p:sldId id="288" r:id="rId36"/>
    <p:sldId id="289" r:id="rId37"/>
    <p:sldId id="290" r:id="rId38"/>
    <p:sldId id="291" r:id="rId39"/>
    <p:sldId id="297" r:id="rId40"/>
    <p:sldId id="298" r:id="rId41"/>
    <p:sldId id="299" r:id="rId42"/>
    <p:sldId id="279" r:id="rId43"/>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66632" autoAdjust="0"/>
  </p:normalViewPr>
  <p:slideViewPr>
    <p:cSldViewPr snapToGrid="0" showGuides="1">
      <p:cViewPr varScale="1">
        <p:scale>
          <a:sx n="83" d="100"/>
          <a:sy n="83" d="100"/>
        </p:scale>
        <p:origin x="1890" y="84"/>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Lst>
  </p:outlineViewPr>
  <p:notesTextViewPr>
    <p:cViewPr>
      <p:scale>
        <a:sx n="150" d="100"/>
        <a:sy n="150" d="100"/>
      </p:scale>
      <p:origin x="0" y="-204"/>
    </p:cViewPr>
  </p:notesTextViewPr>
  <p:notesViewPr>
    <p:cSldViewPr snapToGrid="0" showGuides="1">
      <p:cViewPr varScale="1">
        <p:scale>
          <a:sx n="96" d="100"/>
          <a:sy n="96" d="100"/>
        </p:scale>
        <p:origin x="270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 Type="http://schemas.openxmlformats.org/officeDocument/2006/relationships/slide" Target="slides/slide4.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8" Type="http://schemas.openxmlformats.org/officeDocument/2006/relationships/slide" Target="slides/slide10.xml"/><Relationship Id="rId3"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B:\Matlab\BeamSelection\code_01\Output_v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Matlab\AI\code_01\Output_v0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MC5k_L3K2M16_Time!$J$22</c:f>
              <c:strCache>
                <c:ptCount val="1"/>
                <c:pt idx="0">
                  <c:v>init=5, iter=3</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2"/>
              <c:layout>
                <c:manualLayout>
                  <c:x val="-7.4457694659075008E-2"/>
                  <c:y val="-3.88426856479006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ED-4AA2-B866-43AB43509882}"/>
                </c:ext>
              </c:extLst>
            </c:dLbl>
            <c:dLbl>
              <c:idx val="3"/>
              <c:layout>
                <c:manualLayout>
                  <c:x val="-7.5160717164797802E-2"/>
                  <c:y val="-3.5268337359469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ED-4AA2-B866-43AB43509882}"/>
                </c:ext>
              </c:extLst>
            </c:dLbl>
            <c:dLbl>
              <c:idx val="4"/>
              <c:layout>
                <c:manualLayout>
                  <c:x val="-9.3308846216486815E-2"/>
                  <c:y val="-2.16950340223865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ED-4AA2-B866-43AB435098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MC5k_L3K2M16_Time!$P$35:$P$40</c:f>
              <c:strCache>
                <c:ptCount val="5"/>
                <c:pt idx="0">
                  <c:v>Linear-DL-Disjoint</c:v>
                </c:pt>
                <c:pt idx="1">
                  <c:v>Linear-II-DL</c:v>
                </c:pt>
                <c:pt idx="2">
                  <c:v>Linear-II-Rate</c:v>
                </c:pt>
                <c:pt idx="3">
                  <c:v>Linear-IIS-Rate</c:v>
                </c:pt>
                <c:pt idx="4">
                  <c:v>Semi-linear-II-Rate</c:v>
                </c:pt>
              </c:strCache>
              <c:extLst/>
            </c:strRef>
          </c:cat>
          <c:val>
            <c:numRef>
              <c:f>(MC5k_L3K2M16_Time!$R$35,MC5k_L3K2M16_Time!$N$8,MC5k_L3K2M16_Time!$N$5,MC5k_L3K2M16_Time!$N$11,MC5k_L3K2M16_Time!$N$14,MC5k_L3K2M16_Time!$N$17)</c:f>
              <c:numCache>
                <c:formatCode>h:mm</c:formatCode>
                <c:ptCount val="5"/>
                <c:pt idx="1">
                  <c:v>8.2767361111111114E-3</c:v>
                </c:pt>
                <c:pt idx="2">
                  <c:v>1.5706250000000001E-2</c:v>
                </c:pt>
                <c:pt idx="3">
                  <c:v>3.443726851851852E-2</c:v>
                </c:pt>
                <c:pt idx="4">
                  <c:v>5.8186226851851854E-2</c:v>
                </c:pt>
              </c:numCache>
              <c:extLst/>
            </c:numRef>
          </c:val>
          <c:smooth val="0"/>
          <c:extLst>
            <c:ext xmlns:c16="http://schemas.microsoft.com/office/drawing/2014/chart" uri="{C3380CC4-5D6E-409C-BE32-E72D297353CC}">
              <c16:uniqueId val="{00000003-5AED-4AA2-B866-43AB43509882}"/>
            </c:ext>
          </c:extLst>
        </c:ser>
        <c:ser>
          <c:idx val="1"/>
          <c:order val="1"/>
          <c:tx>
            <c:strRef>
              <c:f>MC5k_L3K2M16_Time!$J$21</c:f>
              <c:strCache>
                <c:ptCount val="1"/>
                <c:pt idx="0">
                  <c:v>init=2, iter=2</c:v>
                </c:pt>
              </c:strCache>
            </c:strRef>
          </c:tx>
          <c:spPr>
            <a:ln w="28575" cap="rnd">
              <a:solidFill>
                <a:schemeClr val="accent2"/>
              </a:solidFill>
              <a:round/>
            </a:ln>
            <a:effectLst/>
          </c:spPr>
          <c:marker>
            <c:symbol val="square"/>
            <c:size val="7"/>
            <c:spPr>
              <a:solidFill>
                <a:schemeClr val="accent2"/>
              </a:solidFill>
              <a:ln w="9525">
                <a:solidFill>
                  <a:schemeClr val="accent2"/>
                </a:solidFill>
              </a:ln>
              <a:effectLst/>
            </c:spPr>
          </c:marker>
          <c:dLbls>
            <c:dLbl>
              <c:idx val="1"/>
              <c:layout>
                <c:manualLayout>
                  <c:x val="-1.8516629234670848E-2"/>
                  <c:y val="-2.496358037212561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6964270826287285E-2"/>
                      <c:h val="6.2691247389554408E-2"/>
                    </c:manualLayout>
                  </c15:layout>
                </c:ext>
                <c:ext xmlns:c16="http://schemas.microsoft.com/office/drawing/2014/chart" uri="{C3380CC4-5D6E-409C-BE32-E72D297353CC}">
                  <c16:uniqueId val="{00000004-5AED-4AA2-B866-43AB43509882}"/>
                </c:ext>
              </c:extLst>
            </c:dLbl>
            <c:dLbl>
              <c:idx val="2"/>
              <c:layout>
                <c:manualLayout>
                  <c:x val="-4.7620590257043786E-2"/>
                  <c:y val="-4.0300392778771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ED-4AA2-B866-43AB435098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MC5k_L3K2M16_Time!$P$35:$P$40</c:f>
              <c:strCache>
                <c:ptCount val="5"/>
                <c:pt idx="0">
                  <c:v>Linear-DL-Disjoint</c:v>
                </c:pt>
                <c:pt idx="1">
                  <c:v>Linear-II-DL</c:v>
                </c:pt>
                <c:pt idx="2">
                  <c:v>Linear-II-Rate</c:v>
                </c:pt>
                <c:pt idx="3">
                  <c:v>Linear-IIS-Rate</c:v>
                </c:pt>
                <c:pt idx="4">
                  <c:v>Semi-linear-II-Rate</c:v>
                </c:pt>
              </c:strCache>
              <c:extLst/>
            </c:strRef>
          </c:cat>
          <c:val>
            <c:numRef>
              <c:f>(MC5k_L3K2M16_Time!$R$35,MC5k_L3K2M16_Time!$N$7,MC5k_L3K2M16_Time!$N$4,MC5k_L3K2M16_Time!$N$10,MC5k_L3K2M16_Time!$N$13,MC5k_L3K2M16_Time!$N$16)</c:f>
              <c:numCache>
                <c:formatCode>h:mm</c:formatCode>
                <c:ptCount val="5"/>
                <c:pt idx="1">
                  <c:v>4.4403935185185189E-3</c:v>
                </c:pt>
                <c:pt idx="2">
                  <c:v>6.2348379629629629E-3</c:v>
                </c:pt>
                <c:pt idx="3">
                  <c:v>1.1153703703703706E-2</c:v>
                </c:pt>
                <c:pt idx="4">
                  <c:v>1.8620023148148149E-2</c:v>
                </c:pt>
              </c:numCache>
              <c:extLst/>
            </c:numRef>
          </c:val>
          <c:smooth val="0"/>
          <c:extLst>
            <c:ext xmlns:c16="http://schemas.microsoft.com/office/drawing/2014/chart" uri="{C3380CC4-5D6E-409C-BE32-E72D297353CC}">
              <c16:uniqueId val="{00000006-5AED-4AA2-B866-43AB43509882}"/>
            </c:ext>
          </c:extLst>
        </c:ser>
        <c:ser>
          <c:idx val="0"/>
          <c:order val="2"/>
          <c:tx>
            <c:strRef>
              <c:f>MC5k_L3K2M16_Time!$J$20</c:f>
              <c:strCache>
                <c:ptCount val="1"/>
                <c:pt idx="0">
                  <c:v>init=1, iter=1</c:v>
                </c:pt>
              </c:strCache>
            </c:strRef>
          </c:tx>
          <c:spPr>
            <a:ln w="28575" cap="rnd">
              <a:solidFill>
                <a:schemeClr val="accent3"/>
              </a:solidFill>
              <a:round/>
            </a:ln>
            <a:effectLst/>
          </c:spPr>
          <c:marker>
            <c:symbol val="diamond"/>
            <c:size val="7"/>
            <c:spPr>
              <a:solidFill>
                <a:schemeClr val="accent3"/>
              </a:solidFill>
              <a:ln w="9525">
                <a:solidFill>
                  <a:schemeClr val="accent3"/>
                </a:solidFill>
              </a:ln>
              <a:effectLst/>
            </c:spPr>
          </c:marker>
          <c:dLbls>
            <c:dLbl>
              <c:idx val="0"/>
              <c:layout>
                <c:manualLayout>
                  <c:x val="-4.644679634280955E-2"/>
                  <c:y val="2.3709152662018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ED-4AA2-B866-43AB43509882}"/>
                </c:ext>
              </c:extLst>
            </c:dLbl>
            <c:dLbl>
              <c:idx val="1"/>
              <c:layout>
                <c:manualLayout>
                  <c:x val="-4.7012081958239957E-2"/>
                  <c:y val="2.7541581842625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ED-4AA2-B866-43AB43509882}"/>
                </c:ext>
              </c:extLst>
            </c:dLbl>
            <c:dLbl>
              <c:idx val="2"/>
              <c:layout>
                <c:manualLayout>
                  <c:x val="-4.7376299356696149E-2"/>
                  <c:y val="3.1327025100271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ED-4AA2-B866-43AB43509882}"/>
                </c:ext>
              </c:extLst>
            </c:dLbl>
            <c:dLbl>
              <c:idx val="3"/>
              <c:layout>
                <c:manualLayout>
                  <c:x val="-4.5380519276773959E-2"/>
                  <c:y val="4.1982761200479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ED-4AA2-B866-43AB43509882}"/>
                </c:ext>
              </c:extLst>
            </c:dLbl>
            <c:dLbl>
              <c:idx val="4"/>
              <c:layout>
                <c:manualLayout>
                  <c:x val="-4.6433227072036357E-2"/>
                  <c:y val="3.4364888762225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ED-4AA2-B866-43AB435098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MC5k_L3K2M16_Time!$P$35:$P$40</c:f>
              <c:strCache>
                <c:ptCount val="5"/>
                <c:pt idx="0">
                  <c:v>Linear-DL-Disjoint</c:v>
                </c:pt>
                <c:pt idx="1">
                  <c:v>Linear-II-DL</c:v>
                </c:pt>
                <c:pt idx="2">
                  <c:v>Linear-II-Rate</c:v>
                </c:pt>
                <c:pt idx="3">
                  <c:v>Linear-IIS-Rate</c:v>
                </c:pt>
                <c:pt idx="4">
                  <c:v>Semi-linear-II-Rate</c:v>
                </c:pt>
              </c:strCache>
              <c:extLst/>
            </c:strRef>
          </c:cat>
          <c:val>
            <c:numRef>
              <c:f>(MC5k_L3K2M16_Time!$N$2,MC5k_L3K2M16_Time!$N$6,MC5k_L3K2M16_Time!$N$3,MC5k_L3K2M16_Time!$N$9,MC5k_L3K2M16_Time!$N$12,MC5k_L3K2M16_Time!$N$15)</c:f>
              <c:numCache>
                <c:formatCode>h:mm</c:formatCode>
                <c:ptCount val="5"/>
                <c:pt idx="0">
                  <c:v>3.346759259259259E-3</c:v>
                </c:pt>
                <c:pt idx="1">
                  <c:v>3.7418981481481483E-3</c:v>
                </c:pt>
                <c:pt idx="2">
                  <c:v>4.2965277777777785E-3</c:v>
                </c:pt>
                <c:pt idx="3">
                  <c:v>5.5405092592592589E-3</c:v>
                </c:pt>
                <c:pt idx="4">
                  <c:v>8.4560185185185172E-3</c:v>
                </c:pt>
              </c:numCache>
              <c:extLst/>
            </c:numRef>
          </c:val>
          <c:smooth val="0"/>
          <c:extLst>
            <c:ext xmlns:c16="http://schemas.microsoft.com/office/drawing/2014/chart" uri="{C3380CC4-5D6E-409C-BE32-E72D297353CC}">
              <c16:uniqueId val="{0000000C-5AED-4AA2-B866-43AB43509882}"/>
            </c:ext>
          </c:extLst>
        </c:ser>
        <c:dLbls>
          <c:dLblPos val="t"/>
          <c:showLegendKey val="0"/>
          <c:showVal val="1"/>
          <c:showCatName val="0"/>
          <c:showSerName val="0"/>
          <c:showPercent val="0"/>
          <c:showBubbleSize val="0"/>
        </c:dLbls>
        <c:marker val="1"/>
        <c:smooth val="0"/>
        <c:axId val="1931126815"/>
        <c:axId val="1940886127"/>
      </c:lineChart>
      <c:catAx>
        <c:axId val="1931126815"/>
        <c:scaling>
          <c:orientation val="minMax"/>
        </c:scaling>
        <c:delete val="0"/>
        <c:axPos val="b"/>
        <c:title>
          <c:tx>
            <c:strRef>
              <c:f>MC5k_L3K2M16_Time!$P$44</c:f>
              <c:strCache>
                <c:ptCount val="1"/>
                <c:pt idx="0">
                  <c:v>Beam selection algorithm</c:v>
                </c:pt>
              </c:strCache>
            </c:strRef>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SE"/>
          </a:p>
        </c:txPr>
        <c:crossAx val="1940886127"/>
        <c:crosses val="autoZero"/>
        <c:auto val="1"/>
        <c:lblAlgn val="ctr"/>
        <c:lblOffset val="100"/>
        <c:noMultiLvlLbl val="0"/>
      </c:catAx>
      <c:valAx>
        <c:axId val="1940886127"/>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strRef>
              <c:f>MC5k_L3K2M16_Time!$P$42</c:f>
              <c:strCache>
                <c:ptCount val="1"/>
                <c:pt idx="0">
                  <c:v>Simulation duration (hh:mm)</c:v>
                </c:pt>
              </c:strCache>
            </c:strRef>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SE"/>
            </a:p>
          </c:txPr>
        </c:title>
        <c:numFmt formatCode="h:mm"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SE"/>
          </a:p>
        </c:txPr>
        <c:crossAx val="19311268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MC30k_10k_st!$I$22</c:f>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0"/>
                  <c:y val="1.3364055461180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FA-4B13-BB83-E10178C0834E}"/>
                </c:ext>
              </c:extLst>
            </c:dLbl>
            <c:dLbl>
              <c:idx val="3"/>
              <c:layout>
                <c:manualLayout>
                  <c:x val="-1.1133507188454217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FA-4B13-BB83-E10178C0834E}"/>
                </c:ext>
              </c:extLst>
            </c:dLbl>
            <c:dLbl>
              <c:idx val="4"/>
              <c:layout>
                <c:manualLayout>
                  <c:x val="-1.9713943191886733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FA-4B13-BB83-E10178C0834E}"/>
                </c:ext>
              </c:extLst>
            </c:dLbl>
            <c:dLbl>
              <c:idx val="5"/>
              <c:layout>
                <c:manualLayout>
                  <c:x val="-3.8967204506078934E-2"/>
                  <c:y val="4.6296296296296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FA-4B13-BB83-E10178C0834E}"/>
                </c:ext>
              </c:extLst>
            </c:dLbl>
            <c:dLbl>
              <c:idx val="6"/>
              <c:layout>
                <c:manualLayout>
                  <c:x val="-1.9805955109323956E-2"/>
                  <c:y val="4.6296296296296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FA-4B13-BB83-E10178C0834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MC30k_10k_st!$Q$41:$Q$47</c:f>
              <c:strCache>
                <c:ptCount val="7"/>
                <c:pt idx="0">
                  <c:v>LSVM</c:v>
                </c:pt>
                <c:pt idx="1">
                  <c:v>GSVM</c:v>
                </c:pt>
                <c:pt idx="2">
                  <c:v>MLP</c:v>
                </c:pt>
                <c:pt idx="3">
                  <c:v>RF &amp; DL</c:v>
                </c:pt>
                <c:pt idx="4">
                  <c:v>RF (init=1, iter=1)</c:v>
                </c:pt>
                <c:pt idx="5">
                  <c:v>RF</c:v>
                </c:pt>
                <c:pt idx="6">
                  <c:v>RF &amp; Sel.</c:v>
                </c:pt>
              </c:strCache>
            </c:strRef>
          </c:cat>
          <c:val>
            <c:numRef>
              <c:f>(MC30k_10k_st!$L$10,MC30k_10k_st!$L$9,MC30k_10k_st!$L$7,MC30k_10k_st!$L$11,MC30k_10k_st!$L$2,MC30k_10k_st!$L$3,MC30k_10k_st!$L$6)</c:f>
              <c:numCache>
                <c:formatCode>General</c:formatCode>
                <c:ptCount val="7"/>
                <c:pt idx="0">
                  <c:v>8.1660515113520944</c:v>
                </c:pt>
                <c:pt idx="1">
                  <c:v>12.85143198153474</c:v>
                </c:pt>
                <c:pt idx="2">
                  <c:v>19.357301823851149</c:v>
                </c:pt>
                <c:pt idx="3">
                  <c:v>20.966908477667619</c:v>
                </c:pt>
                <c:pt idx="4">
                  <c:v>21.68983985074669</c:v>
                </c:pt>
                <c:pt idx="5">
                  <c:v>21.769882763419339</c:v>
                </c:pt>
                <c:pt idx="6">
                  <c:v>21.80232475135319</c:v>
                </c:pt>
              </c:numCache>
            </c:numRef>
          </c:val>
          <c:smooth val="0"/>
          <c:extLst>
            <c:ext xmlns:c16="http://schemas.microsoft.com/office/drawing/2014/chart" uri="{C3380CC4-5D6E-409C-BE32-E72D297353CC}">
              <c16:uniqueId val="{00000005-35FA-4B13-BB83-E10178C0834E}"/>
            </c:ext>
          </c:extLst>
        </c:ser>
        <c:ser>
          <c:idx val="1"/>
          <c:order val="1"/>
          <c:spPr>
            <a:ln w="28575" cap="rnd">
              <a:solidFill>
                <a:schemeClr val="tx1"/>
              </a:solidFill>
              <a:prstDash val="sysDash"/>
              <a:round/>
            </a:ln>
            <a:effectLst/>
          </c:spPr>
          <c:marker>
            <c:symbol val="none"/>
          </c:marker>
          <c:dLbls>
            <c:dLbl>
              <c:idx val="0"/>
              <c:layout>
                <c:manualLayout>
                  <c:x val="-8.2191922669697201E-2"/>
                  <c:y val="3.5637481229815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FA-4B13-BB83-E10178C0834E}"/>
                </c:ext>
              </c:extLst>
            </c:dLbl>
            <c:dLbl>
              <c:idx val="1"/>
              <c:delete val="1"/>
              <c:extLst>
                <c:ext xmlns:c15="http://schemas.microsoft.com/office/drawing/2012/chart" uri="{CE6537A1-D6FC-4f65-9D91-7224C49458BB}"/>
                <c:ext xmlns:c16="http://schemas.microsoft.com/office/drawing/2014/chart" uri="{C3380CC4-5D6E-409C-BE32-E72D297353CC}">
                  <c16:uniqueId val="{00000007-35FA-4B13-BB83-E10178C0834E}"/>
                </c:ext>
              </c:extLst>
            </c:dLbl>
            <c:dLbl>
              <c:idx val="2"/>
              <c:delete val="1"/>
              <c:extLst>
                <c:ext xmlns:c15="http://schemas.microsoft.com/office/drawing/2012/chart" uri="{CE6537A1-D6FC-4f65-9D91-7224C49458BB}"/>
                <c:ext xmlns:c16="http://schemas.microsoft.com/office/drawing/2014/chart" uri="{C3380CC4-5D6E-409C-BE32-E72D297353CC}">
                  <c16:uniqueId val="{00000008-35FA-4B13-BB83-E10178C0834E}"/>
                </c:ext>
              </c:extLst>
            </c:dLbl>
            <c:dLbl>
              <c:idx val="3"/>
              <c:delete val="1"/>
              <c:extLst>
                <c:ext xmlns:c15="http://schemas.microsoft.com/office/drawing/2012/chart" uri="{CE6537A1-D6FC-4f65-9D91-7224C49458BB}"/>
                <c:ext xmlns:c16="http://schemas.microsoft.com/office/drawing/2014/chart" uri="{C3380CC4-5D6E-409C-BE32-E72D297353CC}">
                  <c16:uniqueId val="{00000009-35FA-4B13-BB83-E10178C0834E}"/>
                </c:ext>
              </c:extLst>
            </c:dLbl>
            <c:dLbl>
              <c:idx val="4"/>
              <c:delete val="1"/>
              <c:extLst>
                <c:ext xmlns:c15="http://schemas.microsoft.com/office/drawing/2012/chart" uri="{CE6537A1-D6FC-4f65-9D91-7224C49458BB}"/>
                <c:ext xmlns:c16="http://schemas.microsoft.com/office/drawing/2014/chart" uri="{C3380CC4-5D6E-409C-BE32-E72D297353CC}">
                  <c16:uniqueId val="{0000000A-35FA-4B13-BB83-E10178C0834E}"/>
                </c:ext>
              </c:extLst>
            </c:dLbl>
            <c:dLbl>
              <c:idx val="5"/>
              <c:delete val="1"/>
              <c:extLst>
                <c:ext xmlns:c15="http://schemas.microsoft.com/office/drawing/2012/chart" uri="{CE6537A1-D6FC-4f65-9D91-7224C49458BB}"/>
                <c:ext xmlns:c16="http://schemas.microsoft.com/office/drawing/2014/chart" uri="{C3380CC4-5D6E-409C-BE32-E72D297353CC}">
                  <c16:uniqueId val="{0000000B-35FA-4B13-BB83-E10178C0834E}"/>
                </c:ext>
              </c:extLst>
            </c:dLbl>
            <c:dLbl>
              <c:idx val="6"/>
              <c:delete val="1"/>
              <c:extLst>
                <c:ext xmlns:c15="http://schemas.microsoft.com/office/drawing/2012/chart" uri="{CE6537A1-D6FC-4f65-9D91-7224C49458BB}"/>
                <c:ext xmlns:c16="http://schemas.microsoft.com/office/drawing/2014/chart" uri="{C3380CC4-5D6E-409C-BE32-E72D297353CC}">
                  <c16:uniqueId val="{0000000C-35FA-4B13-BB83-E10178C0834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MC30k_10k_st!$Q$41:$Q$47</c:f>
              <c:strCache>
                <c:ptCount val="7"/>
                <c:pt idx="0">
                  <c:v>LSVM</c:v>
                </c:pt>
                <c:pt idx="1">
                  <c:v>GSVM</c:v>
                </c:pt>
                <c:pt idx="2">
                  <c:v>MLP</c:v>
                </c:pt>
                <c:pt idx="3">
                  <c:v>RF &amp; DL</c:v>
                </c:pt>
                <c:pt idx="4">
                  <c:v>RF (init=1, iter=1)</c:v>
                </c:pt>
                <c:pt idx="5">
                  <c:v>RF</c:v>
                </c:pt>
                <c:pt idx="6">
                  <c:v>RF &amp; Sel.</c:v>
                </c:pt>
              </c:strCache>
            </c:strRef>
          </c:cat>
          <c:val>
            <c:numRef>
              <c:f>(MC30k_10k_st!$M$3,MC30k_10k_st!$M$4,MC30k_10k_st!$M$5,MC30k_10k_st!$M$7,MC30k_10k_st!$M$8,MC30k_10k_st!$M$9,MC30k_10k_st!$M$10)</c:f>
              <c:numCache>
                <c:formatCode>General</c:formatCode>
                <c:ptCount val="7"/>
                <c:pt idx="0">
                  <c:v>21.947033686414539</c:v>
                </c:pt>
                <c:pt idx="1">
                  <c:v>21.947033686414535</c:v>
                </c:pt>
                <c:pt idx="2">
                  <c:v>21.947033686414535</c:v>
                </c:pt>
                <c:pt idx="3">
                  <c:v>21.947033686414539</c:v>
                </c:pt>
                <c:pt idx="4">
                  <c:v>21.947033686414535</c:v>
                </c:pt>
                <c:pt idx="5">
                  <c:v>21.947033686414539</c:v>
                </c:pt>
                <c:pt idx="6">
                  <c:v>21.947033686414539</c:v>
                </c:pt>
              </c:numCache>
            </c:numRef>
          </c:val>
          <c:smooth val="0"/>
          <c:extLst>
            <c:ext xmlns:c16="http://schemas.microsoft.com/office/drawing/2014/chart" uri="{C3380CC4-5D6E-409C-BE32-E72D297353CC}">
              <c16:uniqueId val="{0000000D-35FA-4B13-BB83-E10178C0834E}"/>
            </c:ext>
          </c:extLst>
        </c:ser>
        <c:dLbls>
          <c:showLegendKey val="0"/>
          <c:showVal val="0"/>
          <c:showCatName val="0"/>
          <c:showSerName val="0"/>
          <c:showPercent val="0"/>
          <c:showBubbleSize val="0"/>
        </c:dLbls>
        <c:marker val="1"/>
        <c:smooth val="0"/>
        <c:axId val="657579232"/>
        <c:axId val="1883170880"/>
      </c:lineChart>
      <c:catAx>
        <c:axId val="657579232"/>
        <c:scaling>
          <c:orientation val="minMax"/>
        </c:scaling>
        <c:delete val="0"/>
        <c:axPos val="b"/>
        <c:title>
          <c:tx>
            <c:strRef>
              <c:f>MC30k_10k_st!$Q$39</c:f>
              <c:strCache>
                <c:ptCount val="1"/>
                <c:pt idx="0">
                  <c:v>ML algorithm</c:v>
                </c:pt>
              </c:strCache>
            </c:strRef>
          </c:tx>
          <c:layout>
            <c:manualLayout>
              <c:xMode val="edge"/>
              <c:yMode val="edge"/>
              <c:x val="0.41727024445049649"/>
              <c:y val="0.8913128930817609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SE"/>
          </a:p>
        </c:txPr>
        <c:crossAx val="1883170880"/>
        <c:crosses val="autoZero"/>
        <c:auto val="1"/>
        <c:lblAlgn val="ctr"/>
        <c:lblOffset val="100"/>
        <c:noMultiLvlLbl val="0"/>
      </c:catAx>
      <c:valAx>
        <c:axId val="1883170880"/>
        <c:scaling>
          <c:orientation val="minMax"/>
          <c:max val="22"/>
          <c:min val="8"/>
        </c:scaling>
        <c:delete val="0"/>
        <c:axPos val="l"/>
        <c:majorGridlines>
          <c:spPr>
            <a:ln w="9525" cap="flat" cmpd="sng" algn="ctr">
              <a:solidFill>
                <a:schemeClr val="tx1">
                  <a:lumMod val="15000"/>
                  <a:lumOff val="85000"/>
                </a:schemeClr>
              </a:solidFill>
              <a:round/>
            </a:ln>
            <a:effectLst/>
          </c:spPr>
        </c:majorGridlines>
        <c:title>
          <c:tx>
            <c:strRef>
              <c:f>MC30k_10k_st!$Q$38</c:f>
              <c:strCache>
                <c:ptCount val="1"/>
                <c:pt idx="0">
                  <c:v>Sum-rate</c:v>
                </c:pt>
              </c:strCache>
            </c:strRef>
          </c:tx>
          <c:layout>
            <c:manualLayout>
              <c:xMode val="edge"/>
              <c:yMode val="edge"/>
              <c:x val="1.5179442697603816E-2"/>
              <c:y val="0.3306665676224435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SE"/>
          </a:p>
        </c:txPr>
        <c:crossAx val="65757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393F87-7E73-4428-B6B9-0801E42D8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90A977-8471-4978-8987-D3EC8F26C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CE52A0-99AC-425A-877C-14B71E4A1A6B}" type="datetimeFigureOut">
              <a:rPr lang="en-US" smtClean="0"/>
              <a:t>11/13/2020</a:t>
            </a:fld>
            <a:endParaRPr lang="en-US"/>
          </a:p>
        </p:txBody>
      </p:sp>
      <p:sp>
        <p:nvSpPr>
          <p:cNvPr id="4" name="Footer Placeholder 3">
            <a:extLst>
              <a:ext uri="{FF2B5EF4-FFF2-40B4-BE49-F238E27FC236}">
                <a16:creationId xmlns:a16="http://schemas.microsoft.com/office/drawing/2014/main" id="{4D2BE637-D9A4-44FE-98CA-610BA15FA8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CD05A0-262C-4443-8E09-1E5A4898AE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1ECAB9-E7B1-463E-AADA-81EACC79E1FD}" type="slidenum">
              <a:rPr lang="en-US" sz="1800" smtClean="0"/>
              <a:t>‹#›</a:t>
            </a:fld>
            <a:endParaRPr lang="en-US" sz="1800" dirty="0"/>
          </a:p>
        </p:txBody>
      </p:sp>
    </p:spTree>
    <p:extLst>
      <p:ext uri="{BB962C8B-B14F-4D97-AF65-F5344CB8AC3E}">
        <p14:creationId xmlns:p14="http://schemas.microsoft.com/office/powerpoint/2010/main" val="59243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4AD54-C55A-496C-B07A-7A4CA9B67AAA}" type="datetimeFigureOut">
              <a:rPr lang="en-US" smtClean="0"/>
              <a:t>11/13/2020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94D2D-388A-4C14-B659-82948C595DB2}" type="slidenum">
              <a:rPr lang="en-US" smtClean="0"/>
              <a:t>‹#›</a:t>
            </a:fld>
            <a:endParaRPr lang="en-US"/>
          </a:p>
        </p:txBody>
      </p:sp>
    </p:spTree>
    <p:extLst>
      <p:ext uri="{BB962C8B-B14F-4D97-AF65-F5344CB8AC3E}">
        <p14:creationId xmlns:p14="http://schemas.microsoft.com/office/powerpoint/2010/main" val="220495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 I will talk about 2 elements in 5G networks, beam selection and channel estimation</a:t>
            </a:r>
          </a:p>
          <a:p>
            <a:pPr marL="171450" indent="-171450">
              <a:buFont typeface="Arial" panose="020B0604020202020204" pitchFamily="34" charset="0"/>
              <a:buChar char="•"/>
            </a:pPr>
            <a:r>
              <a:rPr lang="en-US" dirty="0"/>
              <a:t>Beam selection is also about channel estimation, we will see that in the next slides</a:t>
            </a:r>
          </a:p>
          <a:p>
            <a:pPr marL="171450" indent="-171450">
              <a:buFont typeface="Arial" panose="020B0604020202020204" pitchFamily="34" charset="0"/>
              <a:buChar char="•"/>
            </a:pPr>
            <a:r>
              <a:rPr lang="en-US" dirty="0"/>
              <a:t>This is the second version of the slides. I uploaded this version on Dropbox as well </a:t>
            </a:r>
          </a:p>
          <a:p>
            <a:pPr marL="171450" indent="-171450">
              <a:buFont typeface="Arial" panose="020B0604020202020204" pitchFamily="34" charset="0"/>
              <a:buChar char="•"/>
            </a:pPr>
            <a:r>
              <a:rPr lang="en-US" dirty="0"/>
              <a:t>In this version, I tailored the talk even more for the Control department to cover the fundamental concepts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 hope you will find the slides interesting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 I cannot cover all the slides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a:t>
            </a:r>
            <a:r>
              <a:rPr lang="en-GB" dirty="0"/>
              <a:t>for those who are interested further, </a:t>
            </a:r>
            <a:r>
              <a:rPr lang="en-US" dirty="0"/>
              <a:t>you can check this link on Monday. There, you will find a video of me going through the slides that I have not covered today</a:t>
            </a:r>
          </a:p>
          <a:p>
            <a:pPr marL="171450" indent="-171450">
              <a:buFont typeface="Arial" panose="020B0604020202020204" pitchFamily="34" charset="0"/>
              <a:buChar char="•"/>
            </a:pPr>
            <a:r>
              <a:rPr lang="en-US" dirty="0"/>
              <a:t>Today, we might have guest students (of Prof. </a:t>
            </a:r>
            <a:r>
              <a:rPr lang="en-US" dirty="0" err="1"/>
              <a:t>Bernhardsson</a:t>
            </a:r>
            <a:r>
              <a:rPr lang="en-US" dirty="0"/>
              <a:t>) from the electronics department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4694D2D-388A-4C14-B659-82948C595DB2}" type="slidenum">
              <a:rPr lang="en-US" smtClean="0"/>
              <a:t>1</a:t>
            </a:fld>
            <a:endParaRPr lang="en-US"/>
          </a:p>
        </p:txBody>
      </p:sp>
    </p:spTree>
    <p:extLst>
      <p:ext uri="{BB962C8B-B14F-4D97-AF65-F5344CB8AC3E}">
        <p14:creationId xmlns:p14="http://schemas.microsoft.com/office/powerpoint/2010/main" val="112378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In 5G, we will have mmWave signals in addition to microwave signals that we currently have in 4G </a:t>
            </a:r>
          </a:p>
          <a:p>
            <a:pPr marL="171450" lvl="0" indent="-171450">
              <a:buFont typeface="Arial" panose="020B0604020202020204" pitchFamily="34" charset="0"/>
              <a:buChar char="•"/>
            </a:pPr>
            <a:r>
              <a:rPr lang="en-US" dirty="0"/>
              <a:t>What is a microwave or mmWave signal?</a:t>
            </a:r>
          </a:p>
          <a:p>
            <a:pPr marL="171450" lvl="0" indent="-171450">
              <a:buFont typeface="Arial" panose="020B0604020202020204" pitchFamily="34" charset="0"/>
              <a:buChar char="•"/>
            </a:pPr>
            <a:r>
              <a:rPr lang="en-US" dirty="0"/>
              <a:t>The wavelength of your wave (signal) is given as, lambda=… It is a period in spatial domain (space domain) in meters </a:t>
            </a:r>
          </a:p>
          <a:p>
            <a:pPr marL="171450" lvl="0" indent="-171450">
              <a:buFont typeface="Arial" panose="020B0604020202020204" pitchFamily="34" charset="0"/>
              <a:buChar char="•"/>
            </a:pPr>
            <a:r>
              <a:rPr lang="en-US" dirty="0"/>
              <a:t>Like the periods of sinusoidal waves we are used to see in the time domain. The only difference is this is in the space (spatial) domain because we have speed parameter here, c. If there is no c, this will be the time domain, and this will be the period of the signal in seconds </a:t>
            </a:r>
          </a:p>
          <a:p>
            <a:pPr marL="171450" lvl="0" indent="-171450">
              <a:buFont typeface="Arial" panose="020B0604020202020204" pitchFamily="34" charset="0"/>
              <a:buChar char="•"/>
            </a:pPr>
            <a:r>
              <a:rPr lang="en-US" dirty="0"/>
              <a:t>For 3/4G microwave frequencies, you can talk about 800 MHz, 1.8 GHz, and 2.1 GHz frequencies for instance</a:t>
            </a:r>
          </a:p>
          <a:p>
            <a:pPr marL="171450" lvl="0" indent="-171450">
              <a:buFont typeface="Arial" panose="020B0604020202020204" pitchFamily="34" charset="0"/>
              <a:buChar char="•"/>
            </a:pPr>
            <a:r>
              <a:rPr lang="en-US" dirty="0"/>
              <a:t>For 5G mmWave frequencies, you can talk about 30 GHz ranges</a:t>
            </a:r>
          </a:p>
          <a:p>
            <a:pPr marL="171450" lvl="0" indent="-171450">
              <a:buFont typeface="Arial" panose="020B0604020202020204" pitchFamily="34" charset="0"/>
              <a:buChar char="•"/>
            </a:pPr>
            <a:r>
              <a:rPr lang="en-US" dirty="0"/>
              <a:t>So when you look at the wavelengths of these signals, they are both in the order of 1 mm, not in the order of 1 micrometer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for some reason, you can Google this, people ask the same question also, if the wavelength is larger than 10 mm it is called microwave (Perhaps one reason is micro in Greek language might mean small, but I am not sure)</a:t>
            </a:r>
          </a:p>
          <a:p>
            <a:pPr marL="171450" lvl="0" indent="-171450">
              <a:buFont typeface="Arial" panose="020B0604020202020204" pitchFamily="34" charset="0"/>
              <a:buChar char="•"/>
            </a:pPr>
            <a:r>
              <a:rPr lang="en-US" dirty="0"/>
              <a:t>And if the wavelength is between 10 mm and 1 mm, it is called mmWave</a:t>
            </a:r>
          </a:p>
        </p:txBody>
      </p:sp>
      <p:sp>
        <p:nvSpPr>
          <p:cNvPr id="4" name="Slide Number Placeholder 3"/>
          <p:cNvSpPr>
            <a:spLocks noGrp="1"/>
          </p:cNvSpPr>
          <p:nvPr>
            <p:ph type="sldNum" sz="quarter" idx="5"/>
          </p:nvPr>
        </p:nvSpPr>
        <p:spPr/>
        <p:txBody>
          <a:bodyPr/>
          <a:lstStyle/>
          <a:p>
            <a:fld id="{94694D2D-388A-4C14-B659-82948C595DB2}" type="slidenum">
              <a:rPr lang="en-US" smtClean="0"/>
              <a:t>10</a:t>
            </a:fld>
            <a:endParaRPr lang="en-US"/>
          </a:p>
        </p:txBody>
      </p:sp>
    </p:spTree>
    <p:extLst>
      <p:ext uri="{BB962C8B-B14F-4D97-AF65-F5344CB8AC3E}">
        <p14:creationId xmlns:p14="http://schemas.microsoft.com/office/powerpoint/2010/main" val="380818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As seen in this figure, and as we know from the wavelength formula, as the frequency increases, the wavelength of the signal decreases</a:t>
            </a:r>
          </a:p>
          <a:p>
            <a:pPr marL="171450" lvl="0" indent="-171450">
              <a:buFont typeface="Arial" panose="020B0604020202020204" pitchFamily="34" charset="0"/>
              <a:buChar char="•"/>
            </a:pPr>
            <a:r>
              <a:rPr lang="en-US" dirty="0"/>
              <a:t>What does this mean?</a:t>
            </a:r>
          </a:p>
          <a:p>
            <a:pPr marL="171450" lvl="0" indent="-171450">
              <a:buFont typeface="Arial" panose="020B0604020202020204" pitchFamily="34" charset="0"/>
              <a:buChar char="•"/>
            </a:pPr>
            <a:r>
              <a:rPr lang="en-US" dirty="0"/>
              <a:t>You can say that the frequency is approximately equal to inverse of time t. </a:t>
            </a:r>
          </a:p>
          <a:p>
            <a:pPr marL="171450" lvl="0" indent="-171450">
              <a:buFont typeface="Arial" panose="020B0604020202020204" pitchFamily="34" charset="0"/>
              <a:buChar char="•"/>
            </a:pPr>
            <a:r>
              <a:rPr lang="en-US" dirty="0"/>
              <a:t>Then the wavelength equation is like a distance formula traveled by a car which is given by x=</a:t>
            </a:r>
            <a:r>
              <a:rPr lang="en-US" dirty="0" err="1"/>
              <a:t>vt</a:t>
            </a:r>
            <a:r>
              <a:rPr lang="en-US" dirty="0"/>
              <a:t>, as you know</a:t>
            </a:r>
          </a:p>
          <a:p>
            <a:pPr marL="171450" lvl="0" indent="-171450">
              <a:buFont typeface="Arial" panose="020B0604020202020204" pitchFamily="34" charset="0"/>
              <a:buChar char="•"/>
            </a:pPr>
            <a:r>
              <a:rPr lang="en-US" dirty="0"/>
              <a:t>Then the wavelength is the distance a signal can travel in a full cycle</a:t>
            </a:r>
          </a:p>
          <a:p>
            <a:pPr marL="171450" lvl="0" indent="-171450">
              <a:buFont typeface="Arial" panose="020B0604020202020204" pitchFamily="34" charset="0"/>
              <a:buChar char="•"/>
            </a:pPr>
            <a:r>
              <a:rPr lang="en-US" dirty="0"/>
              <a:t>Therefore, when the frequency is higher, the wavelength of your signal is smaller which means that your signal can travel less distance in space (or spatial domain)</a:t>
            </a:r>
          </a:p>
        </p:txBody>
      </p:sp>
      <p:sp>
        <p:nvSpPr>
          <p:cNvPr id="4" name="Slide Number Placeholder 3"/>
          <p:cNvSpPr>
            <a:spLocks noGrp="1"/>
          </p:cNvSpPr>
          <p:nvPr>
            <p:ph type="sldNum" sz="quarter" idx="5"/>
          </p:nvPr>
        </p:nvSpPr>
        <p:spPr/>
        <p:txBody>
          <a:bodyPr/>
          <a:lstStyle/>
          <a:p>
            <a:fld id="{94694D2D-388A-4C14-B659-82948C595DB2}" type="slidenum">
              <a:rPr lang="en-US" smtClean="0"/>
              <a:t>11</a:t>
            </a:fld>
            <a:endParaRPr lang="en-US"/>
          </a:p>
        </p:txBody>
      </p:sp>
    </p:spTree>
    <p:extLst>
      <p:ext uri="{BB962C8B-B14F-4D97-AF65-F5344CB8AC3E}">
        <p14:creationId xmlns:p14="http://schemas.microsoft.com/office/powerpoint/2010/main" val="159660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So, this is a disadvantage, the signal can travel less distance</a:t>
            </a:r>
          </a:p>
          <a:p>
            <a:pPr marL="171450" lvl="0" indent="-171450">
              <a:buFont typeface="Arial" panose="020B0604020202020204" pitchFamily="34" charset="0"/>
              <a:buChar char="•"/>
            </a:pPr>
            <a:r>
              <a:rPr lang="en-US" dirty="0"/>
              <a:t>Or, to travel the same distance at a higher frequency, you need to send the signal from the transmitter with a higher power. So this is also a disadvantage</a:t>
            </a:r>
          </a:p>
          <a:p>
            <a:pPr marL="171450" lvl="0" indent="-171450">
              <a:buFont typeface="Arial" panose="020B0604020202020204" pitchFamily="34" charset="0"/>
              <a:buChar char="•"/>
            </a:pPr>
            <a:r>
              <a:rPr lang="en-US" dirty="0"/>
              <a:t>Also, equipment can be more costly and less stable at higher frequencies</a:t>
            </a:r>
          </a:p>
          <a:p>
            <a:pPr marL="171450" lvl="0" indent="-171450">
              <a:buFont typeface="Arial" panose="020B0604020202020204" pitchFamily="34" charset="0"/>
              <a:buChar char="•"/>
            </a:pPr>
            <a:r>
              <a:rPr lang="en-US" dirty="0"/>
              <a:t>So what is the advantage of higher frequencies then?</a:t>
            </a:r>
          </a:p>
          <a:p>
            <a:pPr marL="171450" lvl="0" indent="-171450">
              <a:buFont typeface="Arial" panose="020B0604020202020204" pitchFamily="34" charset="0"/>
              <a:buChar char="•"/>
            </a:pPr>
            <a:r>
              <a:rPr lang="en-US" dirty="0"/>
              <a:t>At higher frequencies, the spectrum is less crowded and the bandwidth ... I will talk about these two new terms in the next slide</a:t>
            </a:r>
          </a:p>
          <a:p>
            <a:pPr marL="171450" lvl="0" indent="-171450">
              <a:buFont typeface="Arial" panose="020B0604020202020204" pitchFamily="34" charset="0"/>
              <a:buChar char="•"/>
            </a:pPr>
            <a:r>
              <a:rPr lang="en-US" dirty="0"/>
              <a:t>Another advantage is that more antennas can be packed in the same area because the antenna length and the distance that must be between the two antennas are inversely proportional with f </a:t>
            </a:r>
          </a:p>
          <a:p>
            <a:pPr marL="171450" lvl="0" indent="-171450">
              <a:buFont typeface="Arial" panose="020B0604020202020204" pitchFamily="34" charset="0"/>
              <a:buChar char="•"/>
            </a:pPr>
            <a:r>
              <a:rPr lang="en-US" dirty="0"/>
              <a:t>Here you see a phone that can have 4 antennas at the edges</a:t>
            </a:r>
          </a:p>
          <a:p>
            <a:pPr marL="171450" lvl="0" indent="-171450">
              <a:buFont typeface="Arial" panose="020B0604020202020204" pitchFamily="34" charset="0"/>
              <a:buChar char="•"/>
            </a:pPr>
            <a:r>
              <a:rPr lang="en-US" dirty="0"/>
              <a:t>In fact, in future, it will be very different from today. Ericsson plans to have radio stripes. This is a long plastic like looking antenna which can </a:t>
            </a:r>
            <a:r>
              <a:rPr lang="tr-TR" dirty="0"/>
              <a:t>be </a:t>
            </a:r>
            <a:r>
              <a:rPr lang="en-SE" noProof="0" dirty="0"/>
              <a:t>placed</a:t>
            </a:r>
            <a:r>
              <a:rPr lang="tr-TR" dirty="0"/>
              <a:t> </a:t>
            </a:r>
            <a:r>
              <a:rPr lang="en-SE" noProof="0" dirty="0"/>
              <a:t>along</a:t>
            </a:r>
            <a:r>
              <a:rPr lang="tr-TR" dirty="0"/>
              <a:t> </a:t>
            </a:r>
            <a:r>
              <a:rPr lang="en-SE" noProof="0" dirty="0"/>
              <a:t>the</a:t>
            </a:r>
            <a:r>
              <a:rPr lang="en-GB" dirty="0"/>
              <a:t> walls at a stadium, university etc.</a:t>
            </a:r>
          </a:p>
          <a:p>
            <a:pPr marL="171450" lvl="0" indent="-171450">
              <a:buFont typeface="Arial" panose="020B0604020202020204" pitchFamily="34" charset="0"/>
              <a:buChar char="•"/>
            </a:pPr>
            <a:r>
              <a:rPr lang="en-GB" dirty="0"/>
              <a:t>The cellular BSs will be also different, I will show them later</a:t>
            </a: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12</a:t>
            </a:fld>
            <a:endParaRPr lang="en-US"/>
          </a:p>
        </p:txBody>
      </p:sp>
    </p:spTree>
    <p:extLst>
      <p:ext uri="{BB962C8B-B14F-4D97-AF65-F5344CB8AC3E}">
        <p14:creationId xmlns:p14="http://schemas.microsoft.com/office/powerpoint/2010/main" val="3592759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Let’s see the meanings of spectrum and bandwidth</a:t>
            </a:r>
          </a:p>
          <a:p>
            <a:pPr marL="171450" indent="-171450">
              <a:buFont typeface="Arial" panose="020B0604020202020204" pitchFamily="34" charset="0"/>
              <a:buChar char="•"/>
            </a:pPr>
            <a:r>
              <a:rPr lang="en-GB" dirty="0"/>
              <a:t>Our voice is also a signal, so let’s explain these terms on a voice signal</a:t>
            </a:r>
          </a:p>
          <a:p>
            <a:pPr marL="171450" indent="-171450">
              <a:buFont typeface="Arial" panose="020B0604020202020204" pitchFamily="34" charset="0"/>
              <a:buChar char="•"/>
            </a:pPr>
            <a:r>
              <a:rPr lang="en-GB" dirty="0"/>
              <a:t>Spectrum: …</a:t>
            </a:r>
          </a:p>
          <a:p>
            <a:pPr marL="171450" indent="-171450">
              <a:buFont typeface="Arial" panose="020B0604020202020204" pitchFamily="34" charset="0"/>
              <a:buChar char="•"/>
            </a:pPr>
            <a:r>
              <a:rPr lang="en-GB" dirty="0"/>
              <a:t>Bandwidth: …The max-min frequency difference</a:t>
            </a:r>
          </a:p>
          <a:p>
            <a:pPr marL="171450" indent="-171450">
              <a:buFont typeface="Arial" panose="020B0604020202020204" pitchFamily="34" charset="0"/>
              <a:buChar char="•"/>
            </a:pPr>
            <a:r>
              <a:rPr lang="en-GB" dirty="0"/>
              <a:t>So the spectrum is the whole figure whereas BW is only this distance</a:t>
            </a:r>
          </a:p>
          <a:p>
            <a:pPr marL="171450" indent="-171450">
              <a:buFont typeface="Arial" panose="020B0604020202020204" pitchFamily="34" charset="0"/>
              <a:buChar char="•"/>
            </a:pPr>
            <a:r>
              <a:rPr lang="en-GB" dirty="0"/>
              <a:t>In a spectrum, you have the amplitude information per frequency, BW, and the </a:t>
            </a:r>
            <a:r>
              <a:rPr lang="en-GB" dirty="0" err="1"/>
              <a:t>center</a:t>
            </a:r>
            <a:r>
              <a:rPr lang="en-GB" dirty="0"/>
              <a:t> frequency of your signal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13</a:t>
            </a:fld>
            <a:endParaRPr lang="en-US"/>
          </a:p>
        </p:txBody>
      </p:sp>
    </p:spTree>
    <p:extLst>
      <p:ext uri="{BB962C8B-B14F-4D97-AF65-F5344CB8AC3E}">
        <p14:creationId xmlns:p14="http://schemas.microsoft.com/office/powerpoint/2010/main" val="415231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At lower frequencies, the spectrum is congested. Therefore, you cannot have contiguous wide bandwidths at lower frequencies</a:t>
            </a:r>
          </a:p>
          <a:p>
            <a:pPr marL="171450" indent="-171450">
              <a:buFont typeface="Arial" panose="020B0604020202020204" pitchFamily="34" charset="0"/>
              <a:buChar char="•"/>
            </a:pPr>
            <a:r>
              <a:rPr lang="en-US" dirty="0"/>
              <a:t>As examples, WLANs operate at …</a:t>
            </a:r>
          </a:p>
          <a:p>
            <a:pPr marL="171450" indent="-171450">
              <a:buFont typeface="Arial" panose="020B0604020202020204" pitchFamily="34" charset="0"/>
              <a:buChar char="•"/>
            </a:pPr>
            <a:r>
              <a:rPr lang="en-US" dirty="0"/>
              <a:t>The handset and the main part of DECT phones talk to each other</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reason we have now 5 GHz as an additional option to 2.4 GHz for our </a:t>
            </a:r>
            <a:r>
              <a:rPr lang="en-US" dirty="0" err="1"/>
              <a:t>WiFi</a:t>
            </a:r>
            <a:r>
              <a:rPr lang="en-US" dirty="0"/>
              <a:t> routers at home is same because </a:t>
            </a:r>
            <a:r>
              <a:rPr lang="en-US" dirty="0" err="1"/>
              <a:t>WiFi</a:t>
            </a:r>
            <a:r>
              <a:rPr lang="en-US" dirty="0"/>
              <a:t> signals at 2.4 GHz are congested as you see in this figure</a:t>
            </a:r>
          </a:p>
          <a:p>
            <a:pPr marL="171450" lvl="0" indent="-171450">
              <a:buFont typeface="Arial" panose="020B0604020202020204" pitchFamily="34" charset="0"/>
              <a:buChar char="•"/>
            </a:pPr>
            <a:r>
              <a:rPr lang="en-US" dirty="0"/>
              <a:t>This figure shows the </a:t>
            </a:r>
            <a:r>
              <a:rPr lang="en-US" dirty="0" err="1"/>
              <a:t>WiFi</a:t>
            </a:r>
            <a:r>
              <a:rPr lang="en-US" dirty="0"/>
              <a:t> spots around some test location</a:t>
            </a:r>
          </a:p>
          <a:p>
            <a:pPr marL="171450" lvl="0" indent="-171450">
              <a:buFont typeface="Arial" panose="020B0604020202020204" pitchFamily="34" charset="0"/>
              <a:buChar char="•"/>
            </a:pPr>
            <a:r>
              <a:rPr lang="en-US" dirty="0"/>
              <a:t>You can get a similar plot by yourselves at your home with your PC and router after downloading a generic free software</a:t>
            </a:r>
          </a:p>
          <a:p>
            <a:pPr marL="171450" lvl="0" indent="-171450">
              <a:buFont typeface="Arial" panose="020B0604020202020204" pitchFamily="34" charset="0"/>
              <a:buChar char="•"/>
            </a:pPr>
            <a:r>
              <a:rPr lang="en-US" dirty="0"/>
              <a:t>If you live in a congested area, you might prefer 5 GHz because perhaps</a:t>
            </a:r>
          </a:p>
          <a:p>
            <a:pPr marL="628650" lvl="1" indent="-171450">
              <a:buFont typeface="Arial" panose="020B0604020202020204" pitchFamily="34" charset="0"/>
              <a:buChar char="•"/>
            </a:pPr>
            <a:r>
              <a:rPr lang="en-US" dirty="0"/>
              <a:t>some people are still using old routers (now nearly impossible) that have only 2.4 GHz</a:t>
            </a:r>
          </a:p>
          <a:p>
            <a:pPr marL="628650" lvl="1" indent="-171450">
              <a:buFont typeface="Arial" panose="020B0604020202020204" pitchFamily="34" charset="0"/>
              <a:buChar char="•"/>
            </a:pPr>
            <a:r>
              <a:rPr lang="en-US" dirty="0"/>
              <a:t>As I said, at high frequencies such 5 GHz, signals cannot travel (also cannot penetrate, e.g., the walls) much, so some people might want to insist to use 2.4 GHz</a:t>
            </a:r>
          </a:p>
          <a:p>
            <a:pPr marL="628650" lvl="1" indent="-171450">
              <a:buFont typeface="Arial" panose="020B0604020202020204" pitchFamily="34" charset="0"/>
              <a:buChar char="•"/>
            </a:pPr>
            <a:r>
              <a:rPr lang="en-US" dirty="0"/>
              <a:t>Some people may not know anything about 5 GHz option</a:t>
            </a:r>
          </a:p>
          <a:p>
            <a:pPr marL="171450" lvl="0" indent="-171450">
              <a:buFont typeface="Arial" panose="020B0604020202020204" pitchFamily="34" charset="0"/>
              <a:buChar char="•"/>
            </a:pPr>
            <a:r>
              <a:rPr lang="en-US" dirty="0"/>
              <a:t>What if everyone chooses 5 GHz option? </a:t>
            </a:r>
          </a:p>
          <a:p>
            <a:pPr marL="628650" lvl="1" indent="-171450">
              <a:buFont typeface="Arial" panose="020B0604020202020204" pitchFamily="34" charset="0"/>
              <a:buChar char="•"/>
            </a:pPr>
            <a:r>
              <a:rPr lang="en-US" dirty="0"/>
              <a:t>Then, the bandwidth effect comes in the picture. At higher center frequencies, you can have larger bandwidths as I explained</a:t>
            </a:r>
          </a:p>
          <a:p>
            <a:pPr marL="628650" lvl="1" indent="-171450">
              <a:buFont typeface="Arial" panose="020B0604020202020204" pitchFamily="34" charset="0"/>
              <a:buChar char="•"/>
            </a:pPr>
            <a:r>
              <a:rPr lang="en-US" dirty="0"/>
              <a:t>Because it is like metropolitan area versus desert. Bandwidth is scarcer (more precious) at lower frequencies than higher frequencies. So at higher center frequencies, we can have larger bandwidths so that we can all share this wide bandwidth </a:t>
            </a:r>
          </a:p>
        </p:txBody>
      </p:sp>
      <p:sp>
        <p:nvSpPr>
          <p:cNvPr id="4" name="Slide Number Placeholder 3"/>
          <p:cNvSpPr>
            <a:spLocks noGrp="1"/>
          </p:cNvSpPr>
          <p:nvPr>
            <p:ph type="sldNum" sz="quarter" idx="5"/>
          </p:nvPr>
        </p:nvSpPr>
        <p:spPr/>
        <p:txBody>
          <a:bodyPr/>
          <a:lstStyle/>
          <a:p>
            <a:fld id="{94694D2D-388A-4C14-B659-82948C595DB2}" type="slidenum">
              <a:rPr lang="en-US" smtClean="0"/>
              <a:t>14</a:t>
            </a:fld>
            <a:endParaRPr lang="en-US"/>
          </a:p>
        </p:txBody>
      </p:sp>
    </p:spTree>
    <p:extLst>
      <p:ext uri="{BB962C8B-B14F-4D97-AF65-F5344CB8AC3E}">
        <p14:creationId xmlns:p14="http://schemas.microsoft.com/office/powerpoint/2010/main" val="3828597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Here is a table for 4 and 5G networks</a:t>
            </a:r>
          </a:p>
          <a:p>
            <a:pPr marL="171450" indent="-171450">
              <a:buFont typeface="Arial" panose="020B0604020202020204" pitchFamily="34" charset="0"/>
              <a:buChar char="•"/>
            </a:pPr>
            <a:r>
              <a:rPr lang="en-GB" dirty="0"/>
              <a:t>In 5G, we still use the same bands from 4G networks, </a:t>
            </a:r>
          </a:p>
          <a:p>
            <a:pPr marL="628650" lvl="1" indent="-171450">
              <a:buFont typeface="Arial" panose="020B0604020202020204" pitchFamily="34" charset="0"/>
              <a:buChar char="•"/>
            </a:pPr>
            <a:r>
              <a:rPr lang="en-GB" dirty="0"/>
              <a:t>There are some new additional bands</a:t>
            </a:r>
          </a:p>
          <a:p>
            <a:pPr marL="628650" lvl="1" indent="-171450">
              <a:buFont typeface="Arial" panose="020B0604020202020204" pitchFamily="34" charset="0"/>
              <a:buChar char="•"/>
            </a:pPr>
            <a:r>
              <a:rPr lang="en-GB" dirty="0"/>
              <a:t>The already existing bands are renamed with n and then the band number</a:t>
            </a:r>
          </a:p>
          <a:p>
            <a:pPr marL="171450" indent="-171450">
              <a:buFont typeface="Arial" panose="020B0604020202020204" pitchFamily="34" charset="0"/>
              <a:buChar char="•"/>
            </a:pPr>
            <a:r>
              <a:rPr lang="en-GB" dirty="0"/>
              <a:t>So the first two tables are nearly same</a:t>
            </a:r>
          </a:p>
          <a:p>
            <a:pPr marL="171450" indent="-171450">
              <a:buFont typeface="Arial" panose="020B0604020202020204" pitchFamily="34" charset="0"/>
              <a:buChar char="•"/>
            </a:pPr>
            <a:r>
              <a:rPr lang="en-GB" dirty="0"/>
              <a:t>But in the last table, we have the additional mmWave frequencies</a:t>
            </a:r>
          </a:p>
          <a:p>
            <a:pPr marL="171450" indent="-171450">
              <a:buFont typeface="Arial" panose="020B0604020202020204" pitchFamily="34" charset="0"/>
              <a:buChar char="•"/>
            </a:pPr>
            <a:r>
              <a:rPr lang="en-GB" dirty="0"/>
              <a:t>It is called FR-1 (existing + few more bands), FR-2 mmWave frequencies</a:t>
            </a:r>
          </a:p>
          <a:p>
            <a:pPr marL="171450" indent="-171450">
              <a:buFont typeface="Arial" panose="020B0604020202020204" pitchFamily="34" charset="0"/>
              <a:buChar char="•"/>
            </a:pPr>
            <a:r>
              <a:rPr lang="en-GB" dirty="0"/>
              <a:t>These are the band numbers, just n is added </a:t>
            </a:r>
          </a:p>
          <a:p>
            <a:pPr marL="171450" indent="-171450">
              <a:buFont typeface="Arial" panose="020B0604020202020204" pitchFamily="34" charset="0"/>
              <a:buChar char="•"/>
            </a:pPr>
            <a:r>
              <a:rPr lang="en-GB" dirty="0"/>
              <a:t>The list is longer of course, I cut a part of it</a:t>
            </a:r>
          </a:p>
          <a:p>
            <a:pPr marL="171450" indent="-171450">
              <a:buFont typeface="Arial" panose="020B0604020202020204" pitchFamily="34" charset="0"/>
              <a:buChar char="•"/>
            </a:pPr>
            <a:r>
              <a:rPr lang="en-GB" dirty="0"/>
              <a:t>This column indicates the </a:t>
            </a:r>
            <a:r>
              <a:rPr lang="en-GB" dirty="0" err="1"/>
              <a:t>center</a:t>
            </a:r>
            <a:r>
              <a:rPr lang="en-GB" dirty="0"/>
              <a:t> frequencies. Here it is MHz and here it is GHz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column indicates the bandwidths. Both are MHz values but here you see values of 100, 200, and 400, whereas here, you see a  maximum value of 50 Hz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short, in 5G, we use the existing microwave frequencies from 4G plus the new mmWave frequencies</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15</a:t>
            </a:fld>
            <a:endParaRPr lang="en-US"/>
          </a:p>
        </p:txBody>
      </p:sp>
    </p:spTree>
    <p:extLst>
      <p:ext uri="{BB962C8B-B14F-4D97-AF65-F5344CB8AC3E}">
        <p14:creationId xmlns:p14="http://schemas.microsoft.com/office/powerpoint/2010/main" val="386568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Here you see speed… comparison of 4 and 5G networks</a:t>
            </a:r>
          </a:p>
          <a:p>
            <a:pPr marL="171450" indent="-171450">
              <a:buFont typeface="Arial" panose="020B0604020202020204" pitchFamily="34" charset="0"/>
              <a:buChar char="•"/>
            </a:pPr>
            <a:r>
              <a:rPr lang="en-GB" dirty="0"/>
              <a:t>The speed is high as one of the reasons being said that we have large bandwidths in 5GLatency is also low in 5G networks for which I will give one of the reasons soon</a:t>
            </a:r>
          </a:p>
          <a:p>
            <a:pPr marL="171450" indent="-171450">
              <a:buFont typeface="Arial" panose="020B0604020202020204" pitchFamily="34" charset="0"/>
              <a:buChar char="•"/>
            </a:pPr>
            <a:r>
              <a:rPr lang="en-GB" dirty="0"/>
              <a:t>The distance and penetration disadvantages are similar concepts</a:t>
            </a:r>
          </a:p>
          <a:p>
            <a:pPr marL="171450" indent="-171450">
              <a:buFont typeface="Arial" panose="020B0604020202020204" pitchFamily="34" charset="0"/>
              <a:buChar char="•"/>
            </a:pPr>
            <a:r>
              <a:rPr lang="en-GB" dirty="0"/>
              <a:t>The range (distance) is low because the signal cannot travel far as I explained</a:t>
            </a:r>
          </a:p>
          <a:p>
            <a:pPr marL="171450" indent="-171450">
              <a:buFont typeface="Arial" panose="020B0604020202020204" pitchFamily="34" charset="0"/>
              <a:buChar char="•"/>
            </a:pPr>
            <a:r>
              <a:rPr lang="en-GB" dirty="0"/>
              <a:t>Also, the smaller wavelength means the signal is more susceptible to even rain and fog </a:t>
            </a:r>
          </a:p>
          <a:p>
            <a:pPr marL="171450" indent="-171450">
              <a:buFont typeface="Arial" panose="020B0604020202020204" pitchFamily="34" charset="0"/>
              <a:buChar char="•"/>
            </a:pPr>
            <a:r>
              <a:rPr lang="en-GB" dirty="0"/>
              <a:t>Penetrating through the walls is also more difficult</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As a remedy to the disadvantages of mmWave signals, the 5G signals will be very directional in contrast to 4G </a:t>
            </a:r>
            <a:endParaRPr lang="tr-TR" dirty="0"/>
          </a:p>
          <a:p>
            <a:pPr marL="171450" indent="-171450">
              <a:buFont typeface="Arial" panose="020B0604020202020204" pitchFamily="34" charset="0"/>
              <a:buChar char="•"/>
            </a:pPr>
            <a:r>
              <a:rPr lang="en-GB" dirty="0"/>
              <a:t>Assume these are all mmWave signals, if you can make your beam focused rather than wide, you can reach the receiver before your signal fades away (since mmWave signals cannot travel far)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 you see here, this focused signal can reach further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Focusing is achieved by using more antenna elements. (As I said earlier, we can pack more antennas in the same area at mmWave frequencies)</a:t>
            </a:r>
          </a:p>
          <a:p>
            <a:pPr marL="171450" indent="-171450">
              <a:buFont typeface="Arial" panose="020B0604020202020204" pitchFamily="34" charset="0"/>
              <a:buChar char="•"/>
            </a:pPr>
            <a:r>
              <a:rPr lang="en-GB" dirty="0"/>
              <a:t>However, being focused brings another disadvantage. For instance, even the slightest movements of our heads become a problem at mmWave because the waves are very directional</a:t>
            </a:r>
          </a:p>
          <a:p>
            <a:pPr marL="171450" indent="-171450">
              <a:buFont typeface="Arial" panose="020B0604020202020204" pitchFamily="34" charset="0"/>
              <a:buChar char="•"/>
            </a:pPr>
            <a:r>
              <a:rPr lang="en-GB" dirty="0"/>
              <a:t>So you can track the user by using all these four antennas. Or you can switch to the other beam if the user moves in this direction. Here, the two antennas generate two beams at two different frequencies (not to interference each other)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As you see here, the antennas will be in an array structure. The antenna can be an array of size 64x64, 128x128 etc.</a:t>
            </a:r>
          </a:p>
          <a:p>
            <a:pPr marL="171450" indent="-171450">
              <a:buFont typeface="Arial" panose="020B0604020202020204" pitchFamily="34" charset="0"/>
              <a:buChar char="•"/>
            </a:pPr>
            <a:r>
              <a:rPr lang="en-GB" dirty="0"/>
              <a:t>Each of this small circle or rectangle is an antenna</a:t>
            </a:r>
          </a:p>
          <a:p>
            <a:pPr marL="171450" indent="-171450">
              <a:buFont typeface="Arial" panose="020B0604020202020204" pitchFamily="34" charset="0"/>
              <a:buChar char="•"/>
            </a:pPr>
            <a:r>
              <a:rPr lang="en-GB" dirty="0"/>
              <a:t>These are the generations of base stations. At 5G, we move to this active antenna era. Here you see a BS with a single antenna, multiple antennas, more multiple antennas, then eventually BSs with many antenna elements in array structures. These both BSs can be called massive MIMO, it is up to you where you draw the line for the number of antennas to be called a massive MIMO system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 in short, in 4G, waves are wider whereas in 5G, they are very directional</a:t>
            </a:r>
          </a:p>
          <a:p>
            <a:pPr marL="171450" indent="-171450">
              <a:buFont typeface="Arial" panose="020B0604020202020204" pitchFamily="34" charset="0"/>
              <a:buChar char="•"/>
            </a:pPr>
            <a:r>
              <a:rPr lang="en-US" dirty="0"/>
              <a:t>Since 5G signals cannot travel far, the mini-BSs will be everywhere, perhaps every 100, 500 meters, we will have mini-BSs</a:t>
            </a:r>
          </a:p>
          <a:p>
            <a:pPr marL="171450" indent="-171450">
              <a:buFont typeface="Arial" panose="020B0604020202020204" pitchFamily="34" charset="0"/>
              <a:buChar char="•"/>
            </a:pPr>
            <a:r>
              <a:rPr lang="en-US" dirty="0"/>
              <a:t>So this is one reason latency will be low in 5G networks</a:t>
            </a:r>
          </a:p>
          <a:p>
            <a:pPr marL="171450" indent="-171450">
              <a:buFont typeface="Arial" panose="020B0604020202020204" pitchFamily="34" charset="0"/>
              <a:buChar char="•"/>
            </a:pPr>
            <a:r>
              <a:rPr lang="en-US" dirty="0"/>
              <a:t>So in the initial phase, 5G will not be everywhere but in the shopping malls…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 as a joke, if you plan to commit a criminal activity, you need to think twice this time because they will know your precise location almost : )</a:t>
            </a:r>
          </a:p>
          <a:p>
            <a:pPr marL="171450" indent="-171450">
              <a:buFont typeface="Arial" panose="020B0604020202020204" pitchFamily="34" charset="0"/>
              <a:buChar char="•"/>
            </a:pPr>
            <a:r>
              <a:rPr lang="en-US" dirty="0"/>
              <a:t>Whereas in 4G, they can know your whereabouts. If you are in downtown, it can be more precise, because there are more base stations in downtowns, but in 5G, it can be always precise</a:t>
            </a:r>
          </a:p>
        </p:txBody>
      </p:sp>
      <p:sp>
        <p:nvSpPr>
          <p:cNvPr id="4" name="Slide Number Placeholder 3"/>
          <p:cNvSpPr>
            <a:spLocks noGrp="1"/>
          </p:cNvSpPr>
          <p:nvPr>
            <p:ph type="sldNum" sz="quarter" idx="5"/>
          </p:nvPr>
        </p:nvSpPr>
        <p:spPr/>
        <p:txBody>
          <a:bodyPr/>
          <a:lstStyle/>
          <a:p>
            <a:fld id="{94694D2D-388A-4C14-B659-82948C595DB2}" type="slidenum">
              <a:rPr lang="en-US" smtClean="0"/>
              <a:t>16</a:t>
            </a:fld>
            <a:endParaRPr lang="en-US"/>
          </a:p>
        </p:txBody>
      </p:sp>
    </p:spTree>
    <p:extLst>
      <p:ext uri="{BB962C8B-B14F-4D97-AF65-F5344CB8AC3E}">
        <p14:creationId xmlns:p14="http://schemas.microsoft.com/office/powerpoint/2010/main" val="2795950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Thanks to this presentation, I just realized there are amazing conspiracies on 5G networks such as the famous virus can travel on 5G waves as noted on WHOs (world health organization’s) website saying that this is not true</a:t>
            </a:r>
          </a:p>
          <a:p>
            <a:pPr marL="171450" indent="-171450">
              <a:buFont typeface="Arial" panose="020B0604020202020204" pitchFamily="34" charset="0"/>
              <a:buChar char="•"/>
            </a:pPr>
            <a:r>
              <a:rPr lang="en-GB" dirty="0"/>
              <a:t>I am not sure about 5G yet, but as you also know, it is good to stay away from 4G BSs</a:t>
            </a:r>
          </a:p>
          <a:p>
            <a:pPr marL="171450" indent="-171450">
              <a:buFont typeface="Arial" panose="020B0604020202020204" pitchFamily="34" charset="0"/>
              <a:buChar char="•"/>
            </a:pPr>
            <a:r>
              <a:rPr lang="en-GB" dirty="0"/>
              <a:t>Probably it is the same in Sweden I guess, sometimes telecom operators offer some residential buildings a rental fee in return to put their BSs on top of the buildings. Although the price might be convincing, you really do not want to live on the last two floors of the building</a:t>
            </a:r>
          </a:p>
          <a:p>
            <a:pPr marL="171450" indent="-171450">
              <a:buFont typeface="Arial" panose="020B0604020202020204" pitchFamily="34" charset="0"/>
              <a:buChar char="•"/>
            </a:pPr>
            <a:r>
              <a:rPr lang="en-GB" dirty="0"/>
              <a:t>It is the same idea with microwave ovens. </a:t>
            </a:r>
          </a:p>
          <a:p>
            <a:pPr marL="171450" indent="-171450">
              <a:buFont typeface="Arial" panose="020B0604020202020204" pitchFamily="34" charset="0"/>
              <a:buChar char="•"/>
            </a:pPr>
            <a:r>
              <a:rPr lang="en-GB" dirty="0"/>
              <a:t>If you put your hand in it, it is no good</a:t>
            </a:r>
          </a:p>
          <a:p>
            <a:pPr marL="171450" indent="-171450">
              <a:buFont typeface="Arial" panose="020B0604020202020204" pitchFamily="34" charset="0"/>
              <a:buChar char="•"/>
            </a:pPr>
            <a:r>
              <a:rPr lang="en-GB" dirty="0"/>
              <a:t>If you power it sometimes and try to stay away from it, it is good</a:t>
            </a:r>
          </a:p>
          <a:p>
            <a:pPr marL="171450" indent="-171450">
              <a:buFont typeface="Arial" panose="020B0604020202020204" pitchFamily="34" charset="0"/>
              <a:buChar char="•"/>
            </a:pPr>
            <a:r>
              <a:rPr lang="en-GB" dirty="0"/>
              <a:t>But if you power it 24/7 and stay next to it, it is no good at all</a:t>
            </a: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17</a:t>
            </a:fld>
            <a:endParaRPr lang="en-US"/>
          </a:p>
        </p:txBody>
      </p:sp>
    </p:spTree>
    <p:extLst>
      <p:ext uri="{BB962C8B-B14F-4D97-AF65-F5344CB8AC3E}">
        <p14:creationId xmlns:p14="http://schemas.microsoft.com/office/powerpoint/2010/main" val="4278547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work, it was 3 of us.</a:t>
            </a:r>
          </a:p>
          <a:p>
            <a:pPr marL="171450" indent="-171450">
              <a:buFont typeface="Arial" panose="020B0604020202020204" pitchFamily="34" charset="0"/>
              <a:buChar char="•"/>
            </a:pPr>
            <a:r>
              <a:rPr lang="en-US" dirty="0"/>
              <a:t>We proposed a …</a:t>
            </a:r>
          </a:p>
          <a:p>
            <a:pPr marL="171450" indent="-171450">
              <a:buFont typeface="Arial" panose="020B0604020202020204" pitchFamily="34" charset="0"/>
              <a:buChar char="•"/>
            </a:pPr>
            <a:r>
              <a:rPr lang="en-US" dirty="0"/>
              <a:t>Components 1, 2, …</a:t>
            </a:r>
          </a:p>
          <a:p>
            <a:pPr marL="171450" indent="-171450">
              <a:buFont typeface="Arial" panose="020B0604020202020204" pitchFamily="34" charset="0"/>
              <a:buChar char="•"/>
            </a:pPr>
            <a:r>
              <a:rPr lang="en-US" dirty="0"/>
              <a:t>We proposed more advanced nonetheless still simple beam selection algorithms because the complexity can increase very quickly as I said</a:t>
            </a:r>
          </a:p>
          <a:p>
            <a:pPr marL="171450" indent="-171450">
              <a:buFont typeface="Arial" panose="020B0604020202020204" pitchFamily="34" charset="0"/>
              <a:buChar char="•"/>
            </a:pPr>
            <a:r>
              <a:rPr lang="en-US" dirty="0"/>
              <a:t>Even though we propose effective and simpler beam selection algorithms, the complexity can still be high when the network size grows, such as large number of APs, users, antennas, and large number of symbols we want to transmit per user</a:t>
            </a:r>
          </a:p>
          <a:p>
            <a:pPr marL="171450" indent="-171450">
              <a:buFont typeface="Arial" panose="020B0604020202020204" pitchFamily="34" charset="0"/>
              <a:buChar char="•"/>
            </a:pPr>
            <a:r>
              <a:rPr lang="en-US" dirty="0"/>
              <a:t>So we also propose ML algorithms which are trained off-line by our proposed beam selection algorithms</a:t>
            </a:r>
          </a:p>
        </p:txBody>
      </p:sp>
      <p:sp>
        <p:nvSpPr>
          <p:cNvPr id="4" name="Slide Number Placeholder 3"/>
          <p:cNvSpPr>
            <a:spLocks noGrp="1"/>
          </p:cNvSpPr>
          <p:nvPr>
            <p:ph type="sldNum" sz="quarter" idx="5"/>
          </p:nvPr>
        </p:nvSpPr>
        <p:spPr/>
        <p:txBody>
          <a:bodyPr/>
          <a:lstStyle/>
          <a:p>
            <a:fld id="{94694D2D-388A-4C14-B659-82948C595DB2}" type="slidenum">
              <a:rPr lang="en-US" smtClean="0"/>
              <a:t>18</a:t>
            </a:fld>
            <a:endParaRPr lang="en-US"/>
          </a:p>
        </p:txBody>
      </p:sp>
    </p:spTree>
    <p:extLst>
      <p:ext uri="{BB962C8B-B14F-4D97-AF65-F5344CB8AC3E}">
        <p14:creationId xmlns:p14="http://schemas.microsoft.com/office/powerpoint/2010/main" val="51843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Unfortunately, I will skip these slides because there is no time</a:t>
            </a: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19</a:t>
            </a:fld>
            <a:endParaRPr lang="en-US"/>
          </a:p>
        </p:txBody>
      </p:sp>
    </p:spTree>
    <p:extLst>
      <p:ext uri="{BB962C8B-B14F-4D97-AF65-F5344CB8AC3E}">
        <p14:creationId xmlns:p14="http://schemas.microsoft.com/office/powerpoint/2010/main" val="77211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talk is composed of 3 parts</a:t>
            </a:r>
          </a:p>
          <a:p>
            <a:pPr marL="171450" indent="-171450">
              <a:buFont typeface="Arial" panose="020B0604020202020204" pitchFamily="34" charset="0"/>
              <a:buChar char="•"/>
            </a:pPr>
            <a:r>
              <a:rPr lang="en-GB" dirty="0"/>
              <a:t>Part I is the basics, which will take up most of the time in this talk</a:t>
            </a: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2</a:t>
            </a:fld>
            <a:endParaRPr lang="en-US"/>
          </a:p>
        </p:txBody>
      </p:sp>
    </p:spTree>
    <p:extLst>
      <p:ext uri="{BB962C8B-B14F-4D97-AF65-F5344CB8AC3E}">
        <p14:creationId xmlns:p14="http://schemas.microsoft.com/office/powerpoint/2010/main" val="3190986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Here you see the sum-rate results and corresponding simulation durations of some advanced beam searching algorithms for some network size</a:t>
            </a:r>
          </a:p>
          <a:p>
            <a:pPr marL="171450" indent="-171450">
              <a:buFont typeface="Arial" panose="020B0604020202020204" pitchFamily="34" charset="0"/>
              <a:buChar char="•"/>
            </a:pPr>
            <a:r>
              <a:rPr lang="en-GB" dirty="0"/>
              <a:t>Sum-rates are in b/s/Hz </a:t>
            </a:r>
          </a:p>
          <a:p>
            <a:pPr marL="171450" indent="-171450">
              <a:buFont typeface="Arial" panose="020B0604020202020204" pitchFamily="34" charset="0"/>
              <a:buChar char="•"/>
            </a:pPr>
            <a:r>
              <a:rPr lang="en-GB" dirty="0"/>
              <a:t>The lowest sum-rate and the lowest run time here and here belong to that trivial linear search algorithm </a:t>
            </a:r>
          </a:p>
          <a:p>
            <a:pPr marL="171450" indent="-171450">
              <a:buFont typeface="Arial" panose="020B0604020202020204" pitchFamily="34" charset="0"/>
              <a:buChar char="•"/>
            </a:pPr>
            <a:r>
              <a:rPr lang="en-GB" dirty="0"/>
              <a:t>If you can consider this grey line only, you can say that you can either choose this or this algorithm</a:t>
            </a:r>
          </a:p>
          <a:p>
            <a:pPr marL="171450" indent="-171450">
              <a:buFont typeface="Arial" panose="020B0604020202020204" pitchFamily="34" charset="0"/>
              <a:buChar char="•"/>
            </a:pPr>
            <a:r>
              <a:rPr lang="en-GB" dirty="0"/>
              <a:t>Because there is a substantial increase in the sum-rate with a little increase in the simulation duration for these two algorithms</a:t>
            </a:r>
          </a:p>
          <a:p>
            <a:pPr marL="171450" indent="-171450">
              <a:buFont typeface="Arial" panose="020B0604020202020204" pitchFamily="34" charset="0"/>
              <a:buChar char="•"/>
            </a:pPr>
            <a:r>
              <a:rPr lang="en-GB" dirty="0"/>
              <a:t>However, after this point, sum-rate does not advance much while the simulation time starts steeping up</a:t>
            </a:r>
          </a:p>
          <a:p>
            <a:pPr marL="171450" indent="-171450">
              <a:buFont typeface="Arial" panose="020B0604020202020204" pitchFamily="34" charset="0"/>
              <a:buChar char="•"/>
            </a:pPr>
            <a:r>
              <a:rPr lang="en-GB" dirty="0"/>
              <a:t>The other two more colourful results are for random number of initializations and iterations</a:t>
            </a:r>
          </a:p>
          <a:p>
            <a:pPr marL="171450" indent="-171450">
              <a:buFont typeface="Arial" panose="020B0604020202020204" pitchFamily="34" charset="0"/>
              <a:buChar char="•"/>
            </a:pPr>
            <a:r>
              <a:rPr lang="en-GB" dirty="0"/>
              <a:t>Whereas for the grey plot, the number of  initializations and iterations is 1 for each</a:t>
            </a:r>
          </a:p>
          <a:p>
            <a:pPr marL="171450" indent="-171450">
              <a:buFont typeface="Arial" panose="020B0604020202020204" pitchFamily="34" charset="0"/>
              <a:buChar char="•"/>
            </a:pPr>
            <a:r>
              <a:rPr lang="en-US" dirty="0"/>
              <a:t>For the beam searching algorithm, you need to make random beam initializations for all users before the algorithm starts</a:t>
            </a:r>
          </a:p>
          <a:p>
            <a:pPr marL="628650" lvl="1" indent="-171450">
              <a:buFont typeface="Arial" panose="020B0604020202020204" pitchFamily="34" charset="0"/>
              <a:buChar char="•"/>
            </a:pPr>
            <a:r>
              <a:rPr lang="en-US" dirty="0"/>
              <a:t>Random initializations are not needed for the algorithms that use direct link metric but needed for the advanced algorithms</a:t>
            </a:r>
          </a:p>
          <a:p>
            <a:pPr marL="628650" lvl="1" indent="-171450">
              <a:buFont typeface="Arial" panose="020B0604020202020204" pitchFamily="34" charset="0"/>
              <a:buChar char="•"/>
            </a:pPr>
            <a:r>
              <a:rPr lang="en-US" dirty="0"/>
              <a:t>By random initializations, you may find a better point to start with so that perhaps you end up at a better local optimum</a:t>
            </a:r>
          </a:p>
          <a:p>
            <a:pPr marL="171450" lvl="0" indent="-171450">
              <a:buFont typeface="Arial" panose="020B0604020202020204" pitchFamily="34" charset="0"/>
              <a:buChar char="•"/>
            </a:pPr>
            <a:r>
              <a:rPr lang="en-US" dirty="0"/>
              <a:t>The number of iterations equals to 2 for instance means that in the first iteration, you select beams for all APs, but you do one more iteration, and select beams for all APs one more time</a:t>
            </a:r>
          </a:p>
          <a:p>
            <a:pPr marL="171450" lvl="0" indent="-171450">
              <a:buFont typeface="Arial" panose="020B0604020202020204" pitchFamily="34" charset="0"/>
              <a:buChar char="•"/>
            </a:pPr>
            <a:r>
              <a:rPr lang="en-US" dirty="0"/>
              <a:t>The number of initializations and iterations are not helping much to increase the sum-rate because we assume single-antenna users here. </a:t>
            </a:r>
          </a:p>
          <a:p>
            <a:pPr marL="171450" lvl="0" indent="-171450">
              <a:buFont typeface="Arial" panose="020B0604020202020204" pitchFamily="34" charset="0"/>
              <a:buChar char="•"/>
            </a:pPr>
            <a:r>
              <a:rPr lang="en-US" dirty="0"/>
              <a:t>If we assume multiple antenna users, the selection complexity increases a lot suddenly, which may require GPUs rather than CPUs for the simulations. Therefore, in this work, we only investigated only single antenna user cases</a:t>
            </a:r>
          </a:p>
        </p:txBody>
      </p:sp>
      <p:sp>
        <p:nvSpPr>
          <p:cNvPr id="4" name="Slide Number Placeholder 3"/>
          <p:cNvSpPr>
            <a:spLocks noGrp="1"/>
          </p:cNvSpPr>
          <p:nvPr>
            <p:ph type="sldNum" sz="quarter" idx="5"/>
          </p:nvPr>
        </p:nvSpPr>
        <p:spPr/>
        <p:txBody>
          <a:bodyPr/>
          <a:lstStyle/>
          <a:p>
            <a:fld id="{94694D2D-388A-4C14-B659-82948C595DB2}" type="slidenum">
              <a:rPr lang="en-US" smtClean="0"/>
              <a:t>24</a:t>
            </a:fld>
            <a:endParaRPr lang="en-US" dirty="0"/>
          </a:p>
        </p:txBody>
      </p:sp>
    </p:spTree>
    <p:extLst>
      <p:ext uri="{BB962C8B-B14F-4D97-AF65-F5344CB8AC3E}">
        <p14:creationId xmlns:p14="http://schemas.microsoft.com/office/powerpoint/2010/main" val="3930721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Here we see the sum-rate results of machine learning algorithms</a:t>
            </a:r>
          </a:p>
          <a:p>
            <a:pPr marL="171450" indent="-171450">
              <a:buFont typeface="Arial" panose="020B0604020202020204" pitchFamily="34" charset="0"/>
              <a:buChar char="•"/>
            </a:pPr>
            <a:r>
              <a:rPr lang="en-US" dirty="0"/>
              <a:t>We use normal support vector machines, SVMs with Gaussian kernels, multi-layer perceptron, and random forests algorithms</a:t>
            </a:r>
          </a:p>
          <a:p>
            <a:pPr marL="171450" indent="-171450">
              <a:buFont typeface="Arial" panose="020B0604020202020204" pitchFamily="34" charset="0"/>
              <a:buChar char="•"/>
            </a:pPr>
            <a:r>
              <a:rPr lang="en-US" dirty="0"/>
              <a:t>RF gives the best results</a:t>
            </a:r>
          </a:p>
          <a:p>
            <a:pPr marL="171450" indent="-171450">
              <a:buFont typeface="Arial" panose="020B0604020202020204" pitchFamily="34" charset="0"/>
              <a:buChar char="•"/>
            </a:pPr>
            <a:r>
              <a:rPr lang="en-US" dirty="0"/>
              <a:t>This straight dashed line is the beam selection algorithm that is used to train these ML algorithms</a:t>
            </a:r>
          </a:p>
          <a:p>
            <a:pPr marL="171450" indent="-171450">
              <a:buFont typeface="Arial" panose="020B0604020202020204" pitchFamily="34" charset="0"/>
              <a:buChar char="•"/>
            </a:pPr>
            <a:r>
              <a:rPr lang="en-US" dirty="0"/>
              <a:t>As you see, RF algorithms can achieve </a:t>
            </a:r>
            <a:r>
              <a:rPr lang="en-GB" dirty="0"/>
              <a:t>sum-rates between 96-99% of the original results</a:t>
            </a: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25</a:t>
            </a:fld>
            <a:endParaRPr lang="en-US" dirty="0"/>
          </a:p>
        </p:txBody>
      </p:sp>
    </p:spTree>
    <p:extLst>
      <p:ext uri="{BB962C8B-B14F-4D97-AF65-F5344CB8AC3E}">
        <p14:creationId xmlns:p14="http://schemas.microsoft.com/office/powerpoint/2010/main" val="135992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dirty="0"/>
              <a:t>In this work about channel estimation, it was 4 of us</a:t>
            </a:r>
          </a:p>
          <a:p>
            <a:pPr marL="171450" indent="-171450">
              <a:buFont typeface="Wingdings" panose="05000000000000000000" pitchFamily="2" charset="2"/>
              <a:buChar char="§"/>
            </a:pPr>
            <a:r>
              <a:rPr lang="en-GB" dirty="0"/>
              <a:t>This year, we have noticed that there is a competition organized by a European union called ITU.</a:t>
            </a:r>
          </a:p>
          <a:p>
            <a:pPr marL="171450" indent="-171450">
              <a:buFont typeface="Wingdings" panose="05000000000000000000" pitchFamily="2" charset="2"/>
              <a:buChar char="§"/>
            </a:pPr>
            <a:r>
              <a:rPr lang="en-GB" dirty="0"/>
              <a:t>It was about AI and ML in 5G networks</a:t>
            </a:r>
          </a:p>
          <a:p>
            <a:pPr marL="171450" indent="-171450">
              <a:buFont typeface="Wingdings" panose="05000000000000000000" pitchFamily="2" charset="2"/>
              <a:buChar char="§"/>
            </a:pPr>
            <a:r>
              <a:rPr lang="en-US" dirty="0"/>
              <a:t>You can compete almost about any topic in wireless networks, from coding/decoding, beam selection to channel estimation</a:t>
            </a:r>
          </a:p>
          <a:p>
            <a:pPr marL="171450" indent="-171450">
              <a:buFont typeface="Wingdings" panose="05000000000000000000" pitchFamily="2" charset="2"/>
              <a:buChar char="§"/>
            </a:pPr>
            <a:r>
              <a:rPr lang="en-US" dirty="0"/>
              <a:t>I also have noticed there is a competition for </a:t>
            </a:r>
            <a:r>
              <a:rPr lang="en-US" dirty="0" err="1"/>
              <a:t>ungrad</a:t>
            </a:r>
            <a:r>
              <a:rPr lang="en-US" dirty="0"/>
              <a:t> and grad students, if I am not wrong</a:t>
            </a:r>
          </a:p>
          <a:p>
            <a:pPr marL="171450" indent="-171450">
              <a:buFont typeface="Wingdings" panose="05000000000000000000" pitchFamily="2" charset="2"/>
              <a:buChar char="§"/>
            </a:pPr>
            <a:r>
              <a:rPr lang="en-US" dirty="0"/>
              <a:t>This competition is live. Teams with 5-6 members sit at a desk with computers, etc. Then they try to solve a given challenging problem in 4-5 hours</a:t>
            </a:r>
          </a:p>
          <a:p>
            <a:pPr marL="171450" indent="-171450">
              <a:buFont typeface="Wingdings" panose="05000000000000000000" pitchFamily="2" charset="2"/>
              <a:buChar char="§"/>
            </a:pPr>
            <a:r>
              <a:rPr lang="en-US" dirty="0"/>
              <a:t>In this work, we propose a sparse … Then we again use this algorithm for ML training</a:t>
            </a:r>
          </a:p>
          <a:p>
            <a:pPr marL="171450" indent="-171450">
              <a:buFont typeface="Wingdings" panose="05000000000000000000" pitchFamily="2" charset="2"/>
              <a:buChar char="§"/>
            </a:pPr>
            <a:r>
              <a:rPr lang="en-US" dirty="0"/>
              <a:t>We use an existing algorithm called …</a:t>
            </a:r>
          </a:p>
          <a:p>
            <a:pPr marL="171450" indent="-171450">
              <a:buFont typeface="Wingdings" panose="05000000000000000000" pitchFamily="2" charset="2"/>
              <a:buChar char="§"/>
            </a:pPr>
            <a:r>
              <a:rPr lang="en-US" dirty="0"/>
              <a:t>We use existing libraries written in </a:t>
            </a:r>
            <a:r>
              <a:rPr lang="en-US" dirty="0" err="1"/>
              <a:t>Matlab</a:t>
            </a:r>
            <a:r>
              <a:rPr lang="en-US" dirty="0"/>
              <a:t> for the estimation algorithm and TensorFlow for the ML algorithm</a:t>
            </a:r>
          </a:p>
        </p:txBody>
      </p:sp>
      <p:sp>
        <p:nvSpPr>
          <p:cNvPr id="4" name="Slide Number Placeholder 3"/>
          <p:cNvSpPr>
            <a:spLocks noGrp="1"/>
          </p:cNvSpPr>
          <p:nvPr>
            <p:ph type="sldNum" sz="quarter" idx="5"/>
          </p:nvPr>
        </p:nvSpPr>
        <p:spPr/>
        <p:txBody>
          <a:bodyPr/>
          <a:lstStyle/>
          <a:p>
            <a:fld id="{94694D2D-388A-4C14-B659-82948C595DB2}" type="slidenum">
              <a:rPr lang="en-US" smtClean="0"/>
              <a:t>26</a:t>
            </a:fld>
            <a:endParaRPr lang="en-US"/>
          </a:p>
        </p:txBody>
      </p:sp>
    </p:spTree>
    <p:extLst>
      <p:ext uri="{BB962C8B-B14F-4D97-AF65-F5344CB8AC3E}">
        <p14:creationId xmlns:p14="http://schemas.microsoft.com/office/powerpoint/2010/main" val="99957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dirty="0"/>
              <a:t>It is again a mmWave channel</a:t>
            </a:r>
          </a:p>
          <a:p>
            <a:pPr marL="171450" indent="-171450">
              <a:buFont typeface="Wingdings" panose="05000000000000000000" pitchFamily="2" charset="2"/>
              <a:buChar char="§"/>
            </a:pPr>
            <a:r>
              <a:rPr lang="en-GB" dirty="0"/>
              <a:t>As I mentioned earlier, you can do either beam or channel training</a:t>
            </a:r>
          </a:p>
          <a:p>
            <a:pPr marL="171450" indent="-171450">
              <a:buFont typeface="Wingdings" panose="05000000000000000000" pitchFamily="2" charset="2"/>
              <a:buChar char="§"/>
            </a:pPr>
            <a:r>
              <a:rPr lang="en-GB" dirty="0"/>
              <a:t>This time we are interested in channel training</a:t>
            </a:r>
          </a:p>
          <a:p>
            <a:pPr marL="171450" indent="-171450">
              <a:buFont typeface="Wingdings" panose="05000000000000000000" pitchFamily="2" charset="2"/>
              <a:buChar char="§"/>
            </a:pPr>
            <a:r>
              <a:rPr lang="en-GB" dirty="0"/>
              <a:t>Array signal processing means conventional channel estimation algorithms</a:t>
            </a:r>
          </a:p>
          <a:p>
            <a:pPr marL="171450" indent="-171450">
              <a:buFont typeface="Wingdings" panose="05000000000000000000" pitchFamily="2" charset="2"/>
              <a:buChar char="§"/>
            </a:pPr>
            <a:r>
              <a:rPr lang="en-GB" dirty="0"/>
              <a:t>However, due to the mmWave channel characteristics, compressed sensing (CS) based sparse channel estimation algorithm perform better</a:t>
            </a: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27</a:t>
            </a:fld>
            <a:endParaRPr lang="en-US"/>
          </a:p>
        </p:txBody>
      </p:sp>
    </p:spTree>
    <p:extLst>
      <p:ext uri="{BB962C8B-B14F-4D97-AF65-F5344CB8AC3E}">
        <p14:creationId xmlns:p14="http://schemas.microsoft.com/office/powerpoint/2010/main" val="320006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dirty="0"/>
              <a:t>In this figure, CS algorithms are unfolded</a:t>
            </a:r>
          </a:p>
          <a:p>
            <a:pPr marL="171450" indent="-171450">
              <a:buFont typeface="Wingdings" panose="05000000000000000000" pitchFamily="2" charset="2"/>
              <a:buChar char="§"/>
            </a:pPr>
            <a:r>
              <a:rPr lang="en-US" dirty="0"/>
              <a:t>In this talk, I will go through greedy iterative algorithms since they are simpler</a:t>
            </a:r>
          </a:p>
          <a:p>
            <a:pPr marL="171450" indent="-171450">
              <a:buFont typeface="Wingdings" panose="05000000000000000000" pitchFamily="2" charset="2"/>
              <a:buChar char="§"/>
            </a:pPr>
            <a:r>
              <a:rPr lang="en-US" dirty="0"/>
              <a:t>However, in our work, we use the combination of belief propagation algorithms (also called message passing algorithms) with sparse Bayesian learning algorithms</a:t>
            </a:r>
          </a:p>
        </p:txBody>
      </p:sp>
      <p:sp>
        <p:nvSpPr>
          <p:cNvPr id="4" name="Slide Number Placeholder 3"/>
          <p:cNvSpPr>
            <a:spLocks noGrp="1"/>
          </p:cNvSpPr>
          <p:nvPr>
            <p:ph type="sldNum" sz="quarter" idx="5"/>
          </p:nvPr>
        </p:nvSpPr>
        <p:spPr/>
        <p:txBody>
          <a:bodyPr/>
          <a:lstStyle/>
          <a:p>
            <a:fld id="{94694D2D-388A-4C14-B659-82948C595DB2}" type="slidenum">
              <a:rPr lang="en-US" smtClean="0"/>
              <a:t>28</a:t>
            </a:fld>
            <a:endParaRPr lang="en-US"/>
          </a:p>
        </p:txBody>
      </p:sp>
    </p:spTree>
    <p:extLst>
      <p:ext uri="{BB962C8B-B14F-4D97-AF65-F5344CB8AC3E}">
        <p14:creationId xmlns:p14="http://schemas.microsoft.com/office/powerpoint/2010/main" val="82001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mmWave frequencies …</a:t>
            </a:r>
          </a:p>
          <a:p>
            <a:pPr marL="171450" indent="-171450">
              <a:buFont typeface="Arial" panose="020B0604020202020204" pitchFamily="34" charset="0"/>
              <a:buChar char="•"/>
            </a:pPr>
            <a:r>
              <a:rPr lang="en-GB" dirty="0"/>
              <a:t>That is, there are more zeros in the H matrix</a:t>
            </a:r>
          </a:p>
          <a:p>
            <a:pPr marL="171450" indent="-171450">
              <a:buFont typeface="Arial" panose="020B0604020202020204" pitchFamily="34" charset="0"/>
              <a:buChar char="•"/>
            </a:pPr>
            <a:r>
              <a:rPr lang="en-GB" dirty="0"/>
              <a:t>Hence, the channel estimation … I explain this later</a:t>
            </a:r>
          </a:p>
          <a:p>
            <a:pPr marL="171450" indent="-171450">
              <a:buFont typeface="Arial" panose="020B0604020202020204" pitchFamily="34" charset="0"/>
              <a:buChar char="•"/>
            </a:pPr>
            <a:r>
              <a:rPr lang="en-GB" dirty="0"/>
              <a:t>Sparsity manifests in …</a:t>
            </a:r>
          </a:p>
          <a:p>
            <a:pPr marL="171450" indent="-171450">
              <a:buFont typeface="Arial" panose="020B0604020202020204" pitchFamily="34" charset="0"/>
              <a:buChar char="•"/>
            </a:pPr>
            <a:r>
              <a:rPr lang="en-GB" dirty="0"/>
              <a:t>Here you see the sum of channel matrix elements. This is called antenna domain because if you remember, we said there a random complex number between each pair of antennas</a:t>
            </a:r>
          </a:p>
          <a:p>
            <a:pPr marL="171450" indent="-171450">
              <a:buFont typeface="Arial" panose="020B0604020202020204" pitchFamily="34" charset="0"/>
              <a:buChar char="•"/>
            </a:pPr>
            <a:r>
              <a:rPr lang="en-GB" dirty="0"/>
              <a:t>So, when you move to the angle domain, we can observe the sparsity</a:t>
            </a:r>
          </a:p>
          <a:p>
            <a:pPr marL="171450" indent="-171450">
              <a:buFont typeface="Arial" panose="020B0604020202020204" pitchFamily="34" charset="0"/>
              <a:buChar char="•"/>
            </a:pPr>
            <a:r>
              <a:rPr lang="en-GB" dirty="0"/>
              <a:t>As you see here, values are only gather around two areas</a:t>
            </a:r>
          </a:p>
          <a:p>
            <a:pPr marL="171450" indent="-171450">
              <a:buFont typeface="Arial" panose="020B0604020202020204" pitchFamily="34" charset="0"/>
              <a:buChar char="•"/>
            </a:pPr>
            <a:r>
              <a:rPr lang="en-GB" dirty="0"/>
              <a:t>The reason for this sparsity is that, at mmWave frequencies, the signals do not scatter much</a:t>
            </a:r>
          </a:p>
          <a:p>
            <a:pPr marL="171450" indent="-171450">
              <a:buFont typeface="Arial" panose="020B0604020202020204" pitchFamily="34" charset="0"/>
              <a:buChar char="•"/>
            </a:pPr>
            <a:r>
              <a:rPr lang="en-GB" dirty="0"/>
              <a:t>Scattering means, your signal can multiply while traveling in the air, </a:t>
            </a:r>
            <a:r>
              <a:rPr lang="en-GB" noProof="0" dirty="0"/>
              <a:t>for</a:t>
            </a:r>
            <a:r>
              <a:rPr lang="tr-TR" dirty="0"/>
              <a:t> </a:t>
            </a:r>
            <a:r>
              <a:rPr lang="en-GB" noProof="0" dirty="0"/>
              <a:t>instance</a:t>
            </a:r>
            <a:r>
              <a:rPr lang="tr-TR" dirty="0"/>
              <a:t> </a:t>
            </a:r>
            <a:r>
              <a:rPr lang="en-GB" dirty="0"/>
              <a:t>by bouncing off the walls, desks etc.</a:t>
            </a:r>
          </a:p>
          <a:p>
            <a:pPr marL="171450" indent="-171450">
              <a:buFont typeface="Arial" panose="020B0604020202020204" pitchFamily="34" charset="0"/>
              <a:buChar char="•"/>
            </a:pPr>
            <a:r>
              <a:rPr lang="en-GB" dirty="0"/>
              <a:t>Scattering is a good thing actually, not a bad thing because we can benefit from scattering by using multiple antennas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Sparsity can also manifest in frequency domain. Perhaps this is easier to understand.</a:t>
            </a:r>
          </a:p>
          <a:p>
            <a:pPr marL="171450" indent="-171450">
              <a:buFont typeface="Arial" panose="020B0604020202020204" pitchFamily="34" charset="0"/>
              <a:buChar char="•"/>
            </a:pPr>
            <a:r>
              <a:rPr lang="en-GB" dirty="0"/>
              <a:t>If you have 8 sinusoidal signals with 200 samples for each, when you take the Fourier transform (FT) of them, you will have only 8 values, and the rest of the 200 values are zero</a:t>
            </a:r>
          </a:p>
          <a:p>
            <a:pPr marL="171450" indent="-171450">
              <a:buFont typeface="Arial" panose="020B0604020202020204" pitchFamily="34" charset="0"/>
              <a:buChar char="•"/>
            </a:pPr>
            <a:r>
              <a:rPr lang="en-GB" dirty="0"/>
              <a:t>If you remember, FT of a sinusoidal signal gives you two </a:t>
            </a:r>
            <a:r>
              <a:rPr lang="en-GB" dirty="0" err="1"/>
              <a:t>dirac</a:t>
            </a:r>
            <a:r>
              <a:rPr lang="en-GB" dirty="0"/>
              <a:t> functions, one at +- frequency value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 as you see here, in general, by moving from one domain to another domain, we can find a sparse representation of a signal. </a:t>
            </a:r>
          </a:p>
          <a:p>
            <a:pPr marL="171450" indent="-171450">
              <a:buFont typeface="Arial" panose="020B0604020202020204" pitchFamily="34" charset="0"/>
              <a:buChar char="•"/>
            </a:pPr>
            <a:r>
              <a:rPr lang="en-GB" dirty="0"/>
              <a:t>I said signal but as you know we are interested in channel today. We want to do sparse channel estimation</a:t>
            </a:r>
          </a:p>
        </p:txBody>
      </p:sp>
      <p:sp>
        <p:nvSpPr>
          <p:cNvPr id="4" name="Slide Number Placeholder 3"/>
          <p:cNvSpPr>
            <a:spLocks noGrp="1"/>
          </p:cNvSpPr>
          <p:nvPr>
            <p:ph type="sldNum" sz="quarter" idx="5"/>
          </p:nvPr>
        </p:nvSpPr>
        <p:spPr/>
        <p:txBody>
          <a:bodyPr/>
          <a:lstStyle/>
          <a:p>
            <a:fld id="{94694D2D-388A-4C14-B659-82948C595DB2}" type="slidenum">
              <a:rPr lang="en-US" smtClean="0"/>
              <a:t>29</a:t>
            </a:fld>
            <a:endParaRPr lang="en-US"/>
          </a:p>
        </p:txBody>
      </p:sp>
    </p:spTree>
    <p:extLst>
      <p:ext uri="{BB962C8B-B14F-4D97-AF65-F5344CB8AC3E}">
        <p14:creationId xmlns:p14="http://schemas.microsoft.com/office/powerpoint/2010/main" val="2727491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CS has 3 main steps: Sparse representation (or sparse approximation), CS measurement, and CS reconstruction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 just talked about the sparse representation in the previous slide in general terms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You can also do sparse approximation. If you have a signal vector with values [2.5 3 0.1 0.3 6] for instance, you can just assume those small values 0.1 and 0.3 as zeros. So you approximate the original signal vector [2.5 3 0.1 0.3 6] by a sparse signal [2.5 3 0 0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Now, let’s write y=</a:t>
            </a:r>
            <a:r>
              <a:rPr lang="en-GB" dirty="0" err="1"/>
              <a:t>Ax+n</a:t>
            </a:r>
            <a:endParaRPr lang="en-SE" dirty="0"/>
          </a:p>
          <a:p>
            <a:pPr marL="171450" indent="-171450">
              <a:buFont typeface="Arial" panose="020B0604020202020204" pitchFamily="34" charset="0"/>
              <a:buChar char="•"/>
            </a:pPr>
            <a:r>
              <a:rPr lang="en-GB" dirty="0"/>
              <a:t>The maximum number of non-zero elements in x is S</a:t>
            </a:r>
          </a:p>
          <a:p>
            <a:pPr marL="171450" indent="-171450">
              <a:buFont typeface="Arial" panose="020B0604020202020204" pitchFamily="34" charset="0"/>
              <a:buChar char="•"/>
            </a:pPr>
            <a:r>
              <a:rPr lang="en-GB" dirty="0"/>
              <a:t>Another assumption is that this is an underdetermined system. That is, M is much smaller than N</a:t>
            </a:r>
          </a:p>
          <a:p>
            <a:pPr marL="171450" indent="-171450">
              <a:buFont typeface="Arial" panose="020B0604020202020204" pitchFamily="34" charset="0"/>
              <a:buChar char="•"/>
            </a:pPr>
            <a:r>
              <a:rPr lang="en-GB" dirty="0"/>
              <a:t>Or in other words, the number of observations is much smaller than the length of the signal x to be recovered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Let’s look at the first step, sparse representation</a:t>
            </a:r>
          </a:p>
          <a:p>
            <a:pPr marL="171450" indent="-171450">
              <a:buFont typeface="Arial" panose="020B0604020202020204" pitchFamily="34" charset="0"/>
              <a:buChar char="•"/>
            </a:pPr>
            <a:r>
              <a:rPr lang="en-GB" dirty="0"/>
              <a:t>In a sparse representation, the signal is represented as a projection on a suitable basis, i.e., a linear combination of only S basis vectors, with S ≪ N</a:t>
            </a:r>
            <a:r>
              <a:rPr lang="en-GB"/>
              <a:t>. </a:t>
            </a:r>
            <a:endParaRPr lang="en-GB" dirty="0"/>
          </a:p>
          <a:p>
            <a:pPr marL="171450" indent="-171450">
              <a:buFont typeface="Arial" panose="020B0604020202020204" pitchFamily="34" charset="0"/>
              <a:buChar char="•"/>
            </a:pPr>
            <a:r>
              <a:rPr lang="en-GB" dirty="0"/>
              <a:t>In other words, the original signal h (N×1 column vector) can be represented with a basis of N×1 vectors {</a:t>
            </a:r>
            <a:r>
              <a:rPr lang="en-GB" dirty="0" err="1"/>
              <a:t>ψ_i</a:t>
            </a:r>
            <a:r>
              <a:rPr lang="en-GB" dirty="0"/>
              <a:t>}</a:t>
            </a:r>
          </a:p>
          <a:p>
            <a:pPr marL="171450" indent="-171450">
              <a:buFont typeface="Arial" panose="020B0604020202020204" pitchFamily="34" charset="0"/>
              <a:buChar char="•"/>
            </a:pPr>
            <a:endParaRPr lang="en-SE" dirty="0"/>
          </a:p>
        </p:txBody>
      </p:sp>
      <p:sp>
        <p:nvSpPr>
          <p:cNvPr id="4" name="Slide Number Placeholder 3"/>
          <p:cNvSpPr>
            <a:spLocks noGrp="1"/>
          </p:cNvSpPr>
          <p:nvPr>
            <p:ph type="sldNum" sz="quarter" idx="5"/>
          </p:nvPr>
        </p:nvSpPr>
        <p:spPr/>
        <p:txBody>
          <a:bodyPr/>
          <a:lstStyle/>
          <a:p>
            <a:fld id="{94694D2D-388A-4C14-B659-82948C595DB2}" type="slidenum">
              <a:rPr lang="en-US" smtClean="0"/>
              <a:t>30</a:t>
            </a:fld>
            <a:endParaRPr lang="en-US"/>
          </a:p>
        </p:txBody>
      </p:sp>
    </p:spTree>
    <p:extLst>
      <p:ext uri="{BB962C8B-B14F-4D97-AF65-F5344CB8AC3E}">
        <p14:creationId xmlns:p14="http://schemas.microsoft.com/office/powerpoint/2010/main" val="1345985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SE" dirty="0"/>
          </a:p>
        </p:txBody>
      </p:sp>
      <p:sp>
        <p:nvSpPr>
          <p:cNvPr id="4" name="Slide Number Placeholder 3"/>
          <p:cNvSpPr>
            <a:spLocks noGrp="1"/>
          </p:cNvSpPr>
          <p:nvPr>
            <p:ph type="sldNum" sz="quarter" idx="5"/>
          </p:nvPr>
        </p:nvSpPr>
        <p:spPr/>
        <p:txBody>
          <a:bodyPr/>
          <a:lstStyle/>
          <a:p>
            <a:fld id="{94694D2D-388A-4C14-B659-82948C595DB2}" type="slidenum">
              <a:rPr lang="en-US" smtClean="0"/>
              <a:t>31</a:t>
            </a:fld>
            <a:endParaRPr lang="en-US"/>
          </a:p>
        </p:txBody>
      </p:sp>
    </p:spTree>
    <p:extLst>
      <p:ext uri="{BB962C8B-B14F-4D97-AF65-F5344CB8AC3E}">
        <p14:creationId xmlns:p14="http://schemas.microsoft.com/office/powerpoint/2010/main" val="3614253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SE" dirty="0"/>
          </a:p>
        </p:txBody>
      </p:sp>
      <p:sp>
        <p:nvSpPr>
          <p:cNvPr id="4" name="Slide Number Placeholder 3"/>
          <p:cNvSpPr>
            <a:spLocks noGrp="1"/>
          </p:cNvSpPr>
          <p:nvPr>
            <p:ph type="sldNum" sz="quarter" idx="5"/>
          </p:nvPr>
        </p:nvSpPr>
        <p:spPr/>
        <p:txBody>
          <a:bodyPr/>
          <a:lstStyle/>
          <a:p>
            <a:fld id="{94694D2D-388A-4C14-B659-82948C595DB2}" type="slidenum">
              <a:rPr lang="en-US" smtClean="0"/>
              <a:t>32</a:t>
            </a:fld>
            <a:endParaRPr lang="en-US"/>
          </a:p>
        </p:txBody>
      </p:sp>
    </p:spTree>
    <p:extLst>
      <p:ext uri="{BB962C8B-B14F-4D97-AF65-F5344CB8AC3E}">
        <p14:creationId xmlns:p14="http://schemas.microsoft.com/office/powerpoint/2010/main" val="2798149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40</a:t>
            </a:fld>
            <a:endParaRPr lang="en-US" dirty="0"/>
          </a:p>
        </p:txBody>
      </p:sp>
    </p:spTree>
    <p:extLst>
      <p:ext uri="{BB962C8B-B14F-4D97-AF65-F5344CB8AC3E}">
        <p14:creationId xmlns:p14="http://schemas.microsoft.com/office/powerpoint/2010/main" val="322280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Part II is about our beam selection paper which I will go through briefly</a:t>
            </a: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3</a:t>
            </a:fld>
            <a:endParaRPr lang="en-US"/>
          </a:p>
        </p:txBody>
      </p:sp>
    </p:spTree>
    <p:extLst>
      <p:ext uri="{BB962C8B-B14F-4D97-AF65-F5344CB8AC3E}">
        <p14:creationId xmlns:p14="http://schemas.microsoft.com/office/powerpoint/2010/main" val="180145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Part III is about channel estimation. I will not have time to go through this section unfortunately</a:t>
            </a:r>
          </a:p>
          <a:p>
            <a:pPr marL="171450" indent="-171450">
              <a:buFont typeface="Arial" panose="020B0604020202020204" pitchFamily="34" charset="0"/>
              <a:buChar char="•"/>
            </a:pPr>
            <a:r>
              <a:rPr lang="en-GB" dirty="0"/>
              <a:t>As I said, you can check the link on Monday</a:t>
            </a:r>
          </a:p>
          <a:p>
            <a:pPr marL="171450" indent="-171450">
              <a:buFont typeface="Arial" panose="020B0604020202020204" pitchFamily="34" charset="0"/>
              <a:buChar char="•"/>
            </a:pPr>
            <a:r>
              <a:rPr lang="en-GB" dirty="0"/>
              <a:t>As a future note, I plan to prepare one more talk about only the message passing algorithms. So, I will record again or let you know the Zoom link when the talk is available. I will email about this to the department</a:t>
            </a: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4</a:t>
            </a:fld>
            <a:endParaRPr lang="en-US"/>
          </a:p>
        </p:txBody>
      </p:sp>
    </p:spTree>
    <p:extLst>
      <p:ext uri="{BB962C8B-B14F-4D97-AF65-F5344CB8AC3E}">
        <p14:creationId xmlns:p14="http://schemas.microsoft.com/office/powerpoint/2010/main" val="87158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slide is from the last year’s presentation as a recap. This is the equation that we are interested in </a:t>
            </a:r>
          </a:p>
          <a:p>
            <a:pPr marL="171450" indent="-171450">
              <a:buFont typeface="Arial" panose="020B0604020202020204" pitchFamily="34" charset="0"/>
              <a:buChar char="•"/>
            </a:pPr>
            <a:r>
              <a:rPr lang="en-GB" dirty="0"/>
              <a:t>y is the received signal vector … </a:t>
            </a:r>
          </a:p>
          <a:p>
            <a:pPr marL="171450" indent="-171450">
              <a:buFont typeface="Arial" panose="020B0604020202020204" pitchFamily="34" charset="0"/>
              <a:buChar char="•"/>
            </a:pPr>
            <a:r>
              <a:rPr lang="en-GB" dirty="0"/>
              <a:t>There is a random complex number between each pair of antennas. We stack these numbers in a matrix called channel matrix</a:t>
            </a:r>
          </a:p>
          <a:p>
            <a:pPr marL="171450" indent="-171450">
              <a:buFont typeface="Arial" panose="020B0604020202020204" pitchFamily="34" charset="0"/>
              <a:buChar char="•"/>
            </a:pPr>
            <a:r>
              <a:rPr lang="en-GB" dirty="0"/>
              <a:t>The transmitted signal x is U times s. s is the vector of transmitted symbols which we eventually want to decode (or in other words estimate) at the receiver. These symbols can be like 1s and 0s as in computer systems, or 1+, 1-js if we use QPSK constellation </a:t>
            </a:r>
          </a:p>
          <a:p>
            <a:pPr marL="171450" indent="-171450">
              <a:buFont typeface="Arial" panose="020B0604020202020204" pitchFamily="34" charset="0"/>
              <a:buChar char="•"/>
            </a:pPr>
            <a:r>
              <a:rPr lang="en-GB" dirty="0"/>
              <a:t>The U matrix is called beamforming matrix. Each of its column affects a symbol, the 1</a:t>
            </a:r>
            <a:r>
              <a:rPr lang="en-GB" baseline="30000" dirty="0"/>
              <a:t>st</a:t>
            </a:r>
            <a:r>
              <a:rPr lang="en-GB" dirty="0"/>
              <a:t> column affects the 1</a:t>
            </a:r>
            <a:r>
              <a:rPr lang="en-GB" baseline="30000" dirty="0"/>
              <a:t>st</a:t>
            </a:r>
            <a:r>
              <a:rPr lang="en-GB" dirty="0"/>
              <a:t> symbol, the 2</a:t>
            </a:r>
            <a:r>
              <a:rPr lang="en-GB" baseline="30000" dirty="0"/>
              <a:t>nd</a:t>
            </a:r>
            <a:r>
              <a:rPr lang="en-GB" dirty="0"/>
              <a:t>…, and so on. </a:t>
            </a:r>
          </a:p>
          <a:p>
            <a:pPr marL="171450" indent="-171450">
              <a:buFont typeface="Arial" panose="020B0604020202020204" pitchFamily="34" charset="0"/>
              <a:buChar char="•"/>
            </a:pPr>
            <a:r>
              <a:rPr lang="en-GB" dirty="0"/>
              <a:t>By designing the U matrix, you form a beam to transmit a symbol on the beam, you can say so. Sometimes the word stream is used instead of symbol because we keep sending/streaming the symbols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U matrix must be designed during the training phase which is right before the data transmission phase</a:t>
            </a:r>
          </a:p>
          <a:p>
            <a:pPr marL="171450" indent="-171450">
              <a:buFont typeface="Arial" panose="020B0604020202020204" pitchFamily="34" charset="0"/>
              <a:buChar char="•"/>
            </a:pPr>
            <a:endParaRPr lang="en-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4C757-BAF1-4A68-99DD-7563416A54F6}"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01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 we must have a training phase before the data transmission phase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lang="en-GB" b="1" smtClean="0">
                        <a:solidFill>
                          <a:prstClr val="black"/>
                        </a:solidFill>
                        <a:latin typeface="Cambria Math" panose="02040503050406030204" pitchFamily="18" charset="0"/>
                      </a:rPr>
                      <m:t>𝐔</m:t>
                    </m:r>
                  </m:oMath>
                </a14:m>
                <a:r>
                  <a:rPr lang="en-GB" b="1" dirty="0">
                    <a:solidFill>
                      <a:prstClr val="black"/>
                    </a:solidFill>
                    <a:latin typeface="Cambria Math" panose="02040503050406030204" pitchFamily="18" charset="0"/>
                  </a:rPr>
                  <a:t> </a:t>
                </a:r>
                <a:r>
                  <a:rPr lang="en-GB" sz="1200" dirty="0">
                    <a:latin typeface="Cambria Math" panose="02040503050406030204" pitchFamily="18" charset="0"/>
                    <a:ea typeface="Calibri" panose="020F0502020204030204" pitchFamily="34" charset="0"/>
                    <a:cs typeface="Times New Roman" panose="02020603050405020304" pitchFamily="18" charset="0"/>
                  </a:rPr>
                  <a:t>must be designed during the training phase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U matrix can be designed based on a function of the channel matrix. In general,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Or, the U matrix can be designed based on something else, not based on the channel. This is called no CSIT in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the first option, for instance, you can do channel estimation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Then you optimize the U matrix based on the estimated channel values, which can be called imperfect CSIT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Sometimes, you can assume you know the exact H, which is called perfect CSIT, which is not a realistic assumption of course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the second option, for instance, you can do beam selection. Here, a beamforming vector is shortly called as a beam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can be also called beam training. As you know, selection algorithms are usually called greedy approaches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this approach, first, you create a set of beamforming options based on some reasoning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Then you select each of your beamforming vectors (beams) out of this set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this option, clearly, you are avoiding to do a channel estimation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indent="-171450">
                  <a:buFont typeface="Arial" panose="020B0604020202020204" pitchFamily="34" charset="0"/>
                  <a:buChar char="•"/>
                </a:pPr>
                <a:endParaRPr lang="en-SE" dirty="0"/>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 we must have a training phase before the data transmission phase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a:solidFill>
                      <a:prstClr val="black"/>
                    </a:solidFill>
                    <a:latin typeface="Cambria Math" panose="02040503050406030204" pitchFamily="18" charset="0"/>
                  </a:rPr>
                  <a:t>𝐔</a:t>
                </a:r>
                <a:r>
                  <a:rPr lang="en-GB" b="1" dirty="0">
                    <a:solidFill>
                      <a:prstClr val="black"/>
                    </a:solidFill>
                    <a:latin typeface="Cambria Math" panose="02040503050406030204" pitchFamily="18" charset="0"/>
                  </a:rPr>
                  <a:t> </a:t>
                </a:r>
                <a:r>
                  <a:rPr lang="en-GB" sz="1200" dirty="0">
                    <a:latin typeface="Cambria Math" panose="02040503050406030204" pitchFamily="18" charset="0"/>
                    <a:ea typeface="Calibri" panose="020F0502020204030204" pitchFamily="34" charset="0"/>
                    <a:cs typeface="Times New Roman" panose="02020603050405020304" pitchFamily="18" charset="0"/>
                  </a:rPr>
                  <a:t>must be designed during the training phase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U matrix can be designed based on a function of the channel matrix. In general,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Or, the U matrix can be designed based on something else, not based on the channel. This is called no CSIT in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the first option, for instance, you can do channel estimation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Then you optimize the U matrix based on the estimated channel values, which can be called imperfect CSIT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Sometimes, you can assume you know the exact H, which is called perfect CSIT, which is not a realistic assumption of course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the second option, for instance, you can do beam selection. Here, a beamforming vector is shortly called as a beam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can be also called beam training. As you know, selection algorithms are usually called greedy approaches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this approach, first, you create a set of beamforming options based on something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Then you select each of your beamforming vectors (beams) out of this set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this option, clearly, you are avoiding to do a channel estimation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indent="-171450">
                  <a:buFont typeface="Arial" panose="020B0604020202020204" pitchFamily="34" charset="0"/>
                  <a:buChar char="•"/>
                </a:pPr>
                <a:endParaRPr lang="en-SE"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4C757-BAF1-4A68-99DD-7563416A54F6}"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38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To repeat, before the data transmission phase, we need a training phase to design the U matrix with or without CSIT</a:t>
            </a:r>
          </a:p>
          <a:p>
            <a:pPr marL="171450" indent="-171450">
              <a:buFont typeface="Arial" panose="020B0604020202020204" pitchFamily="34" charset="0"/>
              <a:buChar char="•"/>
            </a:pPr>
            <a:r>
              <a:rPr lang="en-GB" dirty="0"/>
              <a:t>Here the assumption is that, during the …, does not change</a:t>
            </a:r>
          </a:p>
          <a:p>
            <a:pPr marL="628650" lvl="1" indent="-171450">
              <a:buFont typeface="Arial" panose="020B0604020202020204" pitchFamily="34" charset="0"/>
              <a:buChar char="•"/>
            </a:pPr>
            <a:r>
              <a:rPr lang="en-GB" dirty="0"/>
              <a:t>For both training options, either you do channel or beam training, the training and data transmission phases must be cyclic </a:t>
            </a:r>
          </a:p>
          <a:p>
            <a:pPr marL="628650" lvl="1" indent="-171450">
              <a:buFont typeface="Arial" panose="020B0604020202020204" pitchFamily="34" charset="0"/>
              <a:buChar char="•"/>
            </a:pPr>
            <a:r>
              <a:rPr lang="en-GB" dirty="0"/>
              <a:t>That is, each time the channel changes, you need to do a training before the data transmission phase</a:t>
            </a:r>
          </a:p>
          <a:p>
            <a:pPr marL="171450" indent="-171450">
              <a:buFont typeface="Arial" panose="020B0604020202020204" pitchFamily="34" charset="0"/>
              <a:buChar char="•"/>
            </a:pPr>
            <a:r>
              <a:rPr lang="en-GB" dirty="0"/>
              <a:t>So, again, for the training phase, we can prefer the channel training option which is a conventional approach </a:t>
            </a:r>
          </a:p>
          <a:p>
            <a:pPr marL="171450" indent="-171450">
              <a:buFont typeface="Arial" panose="020B0604020202020204" pitchFamily="34" charset="0"/>
              <a:buChar char="•"/>
            </a:pPr>
            <a:r>
              <a:rPr lang="en-GB" dirty="0"/>
              <a:t>Or, we can choose the beam training approach which is introduced and preferred for 5G networks where we have many antennas</a:t>
            </a:r>
          </a:p>
          <a:p>
            <a:pPr marL="171450" indent="-171450">
              <a:buFont typeface="Arial" panose="020B0604020202020204" pitchFamily="34" charset="0"/>
              <a:buChar char="•"/>
            </a:pPr>
            <a:r>
              <a:rPr lang="en-GB" dirty="0"/>
              <a:t>Here, channel estimation is avoided because channel estimation can be challenging with many antennas in terms of</a:t>
            </a:r>
          </a:p>
          <a:p>
            <a:pPr marL="0" indent="0">
              <a:buFont typeface="Arial" panose="020B0604020202020204" pitchFamily="34" charset="0"/>
              <a:buNone/>
            </a:pPr>
            <a:r>
              <a:rPr lang="en-GB" dirty="0"/>
              <a:t>     computational complexity and hardware</a:t>
            </a:r>
          </a:p>
          <a:p>
            <a:pPr marL="171450" indent="-171450">
              <a:buFont typeface="Arial" panose="020B0604020202020204" pitchFamily="34" charset="0"/>
              <a:buChar char="•"/>
            </a:pPr>
            <a:r>
              <a:rPr lang="en-GB" dirty="0"/>
              <a:t>In fact, a proper beam selection can also be computationally complex and costly in hardware since the </a:t>
            </a:r>
            <a:r>
              <a:rPr lang="en-GB" i="1" dirty="0"/>
              <a:t>B </a:t>
            </a:r>
            <a:r>
              <a:rPr lang="en-GB" i="0" dirty="0"/>
              <a:t>number, the number of beam options to select from can become a large number easily</a:t>
            </a:r>
          </a:p>
          <a:p>
            <a:pPr marL="171450" indent="-171450">
              <a:buFont typeface="Arial" panose="020B0604020202020204" pitchFamily="34" charset="0"/>
              <a:buChar char="•"/>
            </a:pPr>
            <a:r>
              <a:rPr lang="en-GB" dirty="0"/>
              <a:t>However, a simple and trivial linear beam selection algorithm is observed to …</a:t>
            </a:r>
          </a:p>
          <a:p>
            <a:pPr marL="171450" indent="-171450">
              <a:buFont typeface="Arial" panose="020B0604020202020204" pitchFamily="34" charset="0"/>
              <a:buChar char="•"/>
            </a:pPr>
            <a:r>
              <a:rPr lang="en-GB" dirty="0"/>
              <a:t>So, currently, beam selection is selected in the 5G standards</a:t>
            </a:r>
          </a:p>
          <a:p>
            <a:pPr marL="171450" indent="-171450">
              <a:buFont typeface="Arial" panose="020B0604020202020204" pitchFamily="34" charset="0"/>
              <a:buChar char="•"/>
            </a:pPr>
            <a:endParaRPr lang="en-SE" dirty="0"/>
          </a:p>
        </p:txBody>
      </p:sp>
      <p:sp>
        <p:nvSpPr>
          <p:cNvPr id="4" name="Slide Number Placeholder 3"/>
          <p:cNvSpPr>
            <a:spLocks noGrp="1"/>
          </p:cNvSpPr>
          <p:nvPr>
            <p:ph type="sldNum" sz="quarter" idx="5"/>
          </p:nvPr>
        </p:nvSpPr>
        <p:spPr/>
        <p:txBody>
          <a:bodyPr/>
          <a:lstStyle/>
          <a:p>
            <a:fld id="{94694D2D-388A-4C14-B659-82948C595DB2}" type="slidenum">
              <a:rPr lang="en-US" smtClean="0"/>
              <a:t>7</a:t>
            </a:fld>
            <a:endParaRPr lang="en-US"/>
          </a:p>
        </p:txBody>
      </p:sp>
    </p:spTree>
    <p:extLst>
      <p:ext uri="{BB962C8B-B14F-4D97-AF65-F5344CB8AC3E}">
        <p14:creationId xmlns:p14="http://schemas.microsoft.com/office/powerpoint/2010/main" val="15011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Let’s have a look at the linear beam approach, which is very straightforward</a:t>
            </a:r>
          </a:p>
          <a:p>
            <a:pPr marL="171450" indent="-171450">
              <a:buFont typeface="Arial" panose="020B0604020202020204" pitchFamily="34" charset="0"/>
              <a:buChar char="•"/>
            </a:pPr>
            <a:r>
              <a:rPr lang="en-GB" dirty="0"/>
              <a:t>Here is a case where we have 3 transmitters, and 2 receivers. </a:t>
            </a:r>
          </a:p>
          <a:p>
            <a:pPr marL="171450" indent="-171450">
              <a:buFont typeface="Arial" panose="020B0604020202020204" pitchFamily="34" charset="0"/>
              <a:buChar char="•"/>
            </a:pPr>
            <a:r>
              <a:rPr lang="en-GB" dirty="0"/>
              <a:t>We assume we have only two beam options to select from for simplicity</a:t>
            </a:r>
          </a:p>
          <a:p>
            <a:pPr marL="171450" indent="-171450">
              <a:buFont typeface="Arial" panose="020B0604020202020204" pitchFamily="34" charset="0"/>
              <a:buChar char="•"/>
            </a:pPr>
            <a:r>
              <a:rPr lang="en-GB" dirty="0"/>
              <a:t>First, we can start with receiver-1 (sometimes it is called user-1)</a:t>
            </a:r>
          </a:p>
          <a:p>
            <a:pPr marL="171450" indent="-171450">
              <a:buFont typeface="Arial" panose="020B0604020202020204" pitchFamily="34" charset="0"/>
              <a:buChar char="•"/>
            </a:pPr>
            <a:r>
              <a:rPr lang="en-GB" dirty="0"/>
              <a:t>While all other APs are silent, AP-1 tests each of the beams to see which beam achieves the best performance</a:t>
            </a:r>
          </a:p>
          <a:p>
            <a:pPr marL="628650" lvl="1" indent="-171450">
              <a:buFont typeface="Arial" panose="020B0604020202020204" pitchFamily="34" charset="0"/>
              <a:buChar char="•"/>
            </a:pPr>
            <a:r>
              <a:rPr lang="en-GB" dirty="0"/>
              <a:t>Here, your performance metric is the received signal power, which can be called the direct link power</a:t>
            </a:r>
          </a:p>
          <a:p>
            <a:pPr marL="628650" lvl="1" indent="-171450">
              <a:buFont typeface="Arial" panose="020B0604020202020204" pitchFamily="34" charset="0"/>
              <a:buChar char="•"/>
            </a:pPr>
            <a:r>
              <a:rPr lang="en-GB" dirty="0"/>
              <a:t>Basically, you select the beam which is more directed towards the user</a:t>
            </a:r>
          </a:p>
          <a:p>
            <a:pPr marL="171450" lvl="0" indent="-171450">
              <a:buFont typeface="Arial" panose="020B0604020202020204" pitchFamily="34" charset="0"/>
              <a:buChar char="•"/>
            </a:pPr>
            <a:r>
              <a:rPr lang="en-GB" dirty="0"/>
              <a:t>Then while all other APs are silent, this time AP-2 tests the beam options …</a:t>
            </a:r>
          </a:p>
          <a:p>
            <a:pPr marL="171450" lvl="0" indent="-171450">
              <a:buFont typeface="Arial" panose="020B0604020202020204" pitchFamily="34" charset="0"/>
              <a:buChar char="•"/>
            </a:pPr>
            <a:r>
              <a:rPr lang="en-GB" dirty="0"/>
              <a:t>Each AP selects a beam for user-1, the algorithm continues with user-2</a:t>
            </a:r>
          </a:p>
          <a:p>
            <a:pPr marL="171450" indent="-171450">
              <a:buFont typeface="Arial" panose="020B0604020202020204" pitchFamily="34" charset="0"/>
              <a:buChar char="•"/>
            </a:pPr>
            <a:r>
              <a:rPr lang="en-GB" dirty="0"/>
              <a:t>This is the trivial algorithm accepted in 5G standards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4694D2D-388A-4C14-B659-82948C595DB2}" type="slidenum">
              <a:rPr lang="en-US" smtClean="0"/>
              <a:t>8</a:t>
            </a:fld>
            <a:endParaRPr lang="en-US" dirty="0"/>
          </a:p>
        </p:txBody>
      </p:sp>
    </p:spTree>
    <p:extLst>
      <p:ext uri="{BB962C8B-B14F-4D97-AF65-F5344CB8AC3E}">
        <p14:creationId xmlns:p14="http://schemas.microsoft.com/office/powerpoint/2010/main" val="394086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 will not get into the details of channel estimation</a:t>
            </a:r>
          </a:p>
          <a:p>
            <a:pPr marL="171450" indent="-171450">
              <a:buFont typeface="Arial" panose="020B0604020202020204" pitchFamily="34" charset="0"/>
              <a:buChar char="•"/>
            </a:pPr>
            <a:r>
              <a:rPr lang="en-GB" dirty="0"/>
              <a:t>Let me mention this point briefly</a:t>
            </a:r>
          </a:p>
          <a:p>
            <a:pPr marL="171450" indent="-171450">
              <a:buFont typeface="Arial" panose="020B0604020202020204" pitchFamily="34" charset="0"/>
              <a:buChar char="•"/>
            </a:pPr>
            <a:r>
              <a:rPr lang="en-GB" dirty="0"/>
              <a:t>Since now your unknown is the H matrix because you want to estimate the H matrix now, you do not transmit x anymore but transmit p, which stands for the pilot signal</a:t>
            </a:r>
          </a:p>
          <a:p>
            <a:pPr marL="171450" indent="-171450">
              <a:buFont typeface="Arial" panose="020B0604020202020204" pitchFamily="34" charset="0"/>
              <a:buChar char="•"/>
            </a:pPr>
            <a:r>
              <a:rPr lang="en-GB" dirty="0"/>
              <a:t>Pilot symbols are known by both transmitters and receivers so that your unknown is H this time, so that you can estimate H or in other words, you can do channel estimation</a:t>
            </a:r>
            <a:endParaRPr lang="en-SE" dirty="0"/>
          </a:p>
        </p:txBody>
      </p:sp>
      <p:sp>
        <p:nvSpPr>
          <p:cNvPr id="4" name="Slide Number Placeholder 3"/>
          <p:cNvSpPr>
            <a:spLocks noGrp="1"/>
          </p:cNvSpPr>
          <p:nvPr>
            <p:ph type="sldNum" sz="quarter" idx="5"/>
          </p:nvPr>
        </p:nvSpPr>
        <p:spPr/>
        <p:txBody>
          <a:bodyPr/>
          <a:lstStyle/>
          <a:p>
            <a:fld id="{94694D2D-388A-4C14-B659-82948C595DB2}" type="slidenum">
              <a:rPr lang="en-US" smtClean="0"/>
              <a:t>9</a:t>
            </a:fld>
            <a:endParaRPr lang="en-US"/>
          </a:p>
        </p:txBody>
      </p:sp>
    </p:spTree>
    <p:extLst>
      <p:ext uri="{BB962C8B-B14F-4D97-AF65-F5344CB8AC3E}">
        <p14:creationId xmlns:p14="http://schemas.microsoft.com/office/powerpoint/2010/main" val="417224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F198-3428-4735-923B-35724ED90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F3B8EE-68D7-4092-AB45-C7388D7A12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CC0AF-A1A0-4883-8E58-D0F7D2F42778}"/>
              </a:ext>
            </a:extLst>
          </p:cNvPr>
          <p:cNvSpPr>
            <a:spLocks noGrp="1"/>
          </p:cNvSpPr>
          <p:nvPr>
            <p:ph type="dt" sz="half" idx="10"/>
          </p:nvPr>
        </p:nvSpPr>
        <p:spPr/>
        <p:txBody>
          <a:bodyPr/>
          <a:lstStyle/>
          <a:p>
            <a:fld id="{56F59AE8-AD96-48DA-B1D5-50B693F257C1}" type="datetime1">
              <a:rPr lang="en-US" smtClean="0"/>
              <a:t>11/13/2020</a:t>
            </a:fld>
            <a:endParaRPr lang="en-US"/>
          </a:p>
        </p:txBody>
      </p:sp>
      <p:sp>
        <p:nvSpPr>
          <p:cNvPr id="5" name="Footer Placeholder 4">
            <a:extLst>
              <a:ext uri="{FF2B5EF4-FFF2-40B4-BE49-F238E27FC236}">
                <a16:creationId xmlns:a16="http://schemas.microsoft.com/office/drawing/2014/main" id="{CFA5148A-2926-4BFA-B440-DF65BF548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02B43-72EA-4121-8094-7DE179E49957}"/>
              </a:ext>
            </a:extLst>
          </p:cNvPr>
          <p:cNvSpPr>
            <a:spLocks noGrp="1"/>
          </p:cNvSpPr>
          <p:nvPr>
            <p:ph type="sldNum" sz="quarter" idx="12"/>
          </p:nvPr>
        </p:nvSpPr>
        <p:spPr/>
        <p:txBody>
          <a:bodyPr/>
          <a:lstStyle/>
          <a:p>
            <a:fld id="{96C155CA-F9E4-4B7B-8778-BBE3591DE223}" type="slidenum">
              <a:rPr lang="en-US" smtClean="0"/>
              <a:t>‹#›</a:t>
            </a:fld>
            <a:endParaRPr lang="en-US"/>
          </a:p>
        </p:txBody>
      </p:sp>
    </p:spTree>
    <p:extLst>
      <p:ext uri="{BB962C8B-B14F-4D97-AF65-F5344CB8AC3E}">
        <p14:creationId xmlns:p14="http://schemas.microsoft.com/office/powerpoint/2010/main" val="9526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EE8E-42FB-42F0-9D06-6745D1AE4C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638CF5-BA41-4DFD-B073-8D8F4DFD9E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450DD-4294-4CFF-A536-8116512659AF}"/>
              </a:ext>
            </a:extLst>
          </p:cNvPr>
          <p:cNvSpPr>
            <a:spLocks noGrp="1"/>
          </p:cNvSpPr>
          <p:nvPr>
            <p:ph type="dt" sz="half" idx="10"/>
          </p:nvPr>
        </p:nvSpPr>
        <p:spPr/>
        <p:txBody>
          <a:bodyPr/>
          <a:lstStyle/>
          <a:p>
            <a:fld id="{35B5C7AB-28D8-460B-B82F-C0E41541E407}" type="datetime1">
              <a:rPr lang="en-US" smtClean="0"/>
              <a:t>11/13/2020</a:t>
            </a:fld>
            <a:endParaRPr lang="en-US"/>
          </a:p>
        </p:txBody>
      </p:sp>
      <p:sp>
        <p:nvSpPr>
          <p:cNvPr id="5" name="Footer Placeholder 4">
            <a:extLst>
              <a:ext uri="{FF2B5EF4-FFF2-40B4-BE49-F238E27FC236}">
                <a16:creationId xmlns:a16="http://schemas.microsoft.com/office/drawing/2014/main" id="{6105ABCD-062F-4CE5-B2EF-D66DB04C9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1A96C-FBC2-4443-AD8D-64438D675823}"/>
              </a:ext>
            </a:extLst>
          </p:cNvPr>
          <p:cNvSpPr>
            <a:spLocks noGrp="1"/>
          </p:cNvSpPr>
          <p:nvPr>
            <p:ph type="sldNum" sz="quarter" idx="12"/>
          </p:nvPr>
        </p:nvSpPr>
        <p:spPr/>
        <p:txBody>
          <a:bodyPr/>
          <a:lstStyle/>
          <a:p>
            <a:fld id="{96C155CA-F9E4-4B7B-8778-BBE3591DE223}" type="slidenum">
              <a:rPr lang="en-US" smtClean="0"/>
              <a:t>‹#›</a:t>
            </a:fld>
            <a:endParaRPr lang="en-US"/>
          </a:p>
        </p:txBody>
      </p:sp>
    </p:spTree>
    <p:extLst>
      <p:ext uri="{BB962C8B-B14F-4D97-AF65-F5344CB8AC3E}">
        <p14:creationId xmlns:p14="http://schemas.microsoft.com/office/powerpoint/2010/main" val="240453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64F1F-41F6-4810-ACF6-43009E66A6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5F2F17-71AA-4C26-95E9-568B41B4EF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BFEBE-4E68-487A-816A-2A8EAF84EE3A}"/>
              </a:ext>
            </a:extLst>
          </p:cNvPr>
          <p:cNvSpPr>
            <a:spLocks noGrp="1"/>
          </p:cNvSpPr>
          <p:nvPr>
            <p:ph type="dt" sz="half" idx="10"/>
          </p:nvPr>
        </p:nvSpPr>
        <p:spPr/>
        <p:txBody>
          <a:bodyPr/>
          <a:lstStyle/>
          <a:p>
            <a:fld id="{19828482-3DDD-4277-BEF8-6366931B7EF7}" type="datetime1">
              <a:rPr lang="en-US" smtClean="0"/>
              <a:t>11/13/2020</a:t>
            </a:fld>
            <a:endParaRPr lang="en-US"/>
          </a:p>
        </p:txBody>
      </p:sp>
      <p:sp>
        <p:nvSpPr>
          <p:cNvPr id="5" name="Footer Placeholder 4">
            <a:extLst>
              <a:ext uri="{FF2B5EF4-FFF2-40B4-BE49-F238E27FC236}">
                <a16:creationId xmlns:a16="http://schemas.microsoft.com/office/drawing/2014/main" id="{0591E92D-8AFD-4231-9CE7-59D8E8278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2F656-9BF9-4AD2-BA40-4517511B1A69}"/>
              </a:ext>
            </a:extLst>
          </p:cNvPr>
          <p:cNvSpPr>
            <a:spLocks noGrp="1"/>
          </p:cNvSpPr>
          <p:nvPr>
            <p:ph type="sldNum" sz="quarter" idx="12"/>
          </p:nvPr>
        </p:nvSpPr>
        <p:spPr/>
        <p:txBody>
          <a:bodyPr/>
          <a:lstStyle/>
          <a:p>
            <a:fld id="{96C155CA-F9E4-4B7B-8778-BBE3591DE223}" type="slidenum">
              <a:rPr lang="en-US" smtClean="0"/>
              <a:t>‹#›</a:t>
            </a:fld>
            <a:endParaRPr lang="en-US"/>
          </a:p>
        </p:txBody>
      </p:sp>
    </p:spTree>
    <p:extLst>
      <p:ext uri="{BB962C8B-B14F-4D97-AF65-F5344CB8AC3E}">
        <p14:creationId xmlns:p14="http://schemas.microsoft.com/office/powerpoint/2010/main" val="43913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F4A8-7110-48F9-8843-87D95486A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0055A1D4-20C6-4985-A538-7A2C4405E1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CAFEF913-2E81-4FB8-A170-FFFB83C1E2CB}"/>
              </a:ext>
            </a:extLst>
          </p:cNvPr>
          <p:cNvSpPr>
            <a:spLocks noGrp="1"/>
          </p:cNvSpPr>
          <p:nvPr>
            <p:ph type="dt" sz="half" idx="10"/>
          </p:nvPr>
        </p:nvSpPr>
        <p:spPr/>
        <p:txBody>
          <a:bodyPr/>
          <a:lstStyle/>
          <a:p>
            <a:fld id="{B7E56DD1-9558-47BE-952A-A37F2C0586F9}" type="datetime8">
              <a:rPr lang="en-SE" smtClean="0"/>
              <a:t>2020-11-13 14:38</a:t>
            </a:fld>
            <a:endParaRPr lang="en-SE"/>
          </a:p>
        </p:txBody>
      </p:sp>
      <p:sp>
        <p:nvSpPr>
          <p:cNvPr id="5" name="Footer Placeholder 4">
            <a:extLst>
              <a:ext uri="{FF2B5EF4-FFF2-40B4-BE49-F238E27FC236}">
                <a16:creationId xmlns:a16="http://schemas.microsoft.com/office/drawing/2014/main" id="{F989D7E6-024B-4B39-B721-5C399B69CFF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D7DBC46B-20C8-47DA-B6A6-729786EE9CB4}"/>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3806079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BE3A-E9E6-4725-A4E8-6174B9C8DA7B}"/>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9B0E3D72-E25B-4059-97DB-49C9EAAD7D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015BCB51-933A-4691-A70C-0976DF18EFB9}"/>
              </a:ext>
            </a:extLst>
          </p:cNvPr>
          <p:cNvSpPr>
            <a:spLocks noGrp="1"/>
          </p:cNvSpPr>
          <p:nvPr>
            <p:ph type="dt" sz="half" idx="10"/>
          </p:nvPr>
        </p:nvSpPr>
        <p:spPr/>
        <p:txBody>
          <a:bodyPr/>
          <a:lstStyle/>
          <a:p>
            <a:fld id="{AD57B38B-2878-462F-B42D-1F12DD164DBD}" type="datetime8">
              <a:rPr lang="en-SE" smtClean="0"/>
              <a:t>2020-11-13 14:38</a:t>
            </a:fld>
            <a:endParaRPr lang="en-SE"/>
          </a:p>
        </p:txBody>
      </p:sp>
      <p:sp>
        <p:nvSpPr>
          <p:cNvPr id="5" name="Footer Placeholder 4">
            <a:extLst>
              <a:ext uri="{FF2B5EF4-FFF2-40B4-BE49-F238E27FC236}">
                <a16:creationId xmlns:a16="http://schemas.microsoft.com/office/drawing/2014/main" id="{0B5C8CC1-23A7-4C76-A981-479B06C2FC8E}"/>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35FA7B2-003C-43B9-B4DC-EC7A70CF7D28}"/>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286189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2BA7-CC91-43CF-B3EF-CF1B12517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FEA2CB33-320B-4009-8345-FC1EDF15A8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E3B2DE-98C8-48BF-BE16-CA5661F01F20}"/>
              </a:ext>
            </a:extLst>
          </p:cNvPr>
          <p:cNvSpPr>
            <a:spLocks noGrp="1"/>
          </p:cNvSpPr>
          <p:nvPr>
            <p:ph type="dt" sz="half" idx="10"/>
          </p:nvPr>
        </p:nvSpPr>
        <p:spPr/>
        <p:txBody>
          <a:bodyPr/>
          <a:lstStyle/>
          <a:p>
            <a:fld id="{75E77F40-B59C-4E8F-8547-9C32D44FA29C}" type="datetime8">
              <a:rPr lang="en-SE" smtClean="0"/>
              <a:t>2020-11-13 14:38</a:t>
            </a:fld>
            <a:endParaRPr lang="en-SE"/>
          </a:p>
        </p:txBody>
      </p:sp>
      <p:sp>
        <p:nvSpPr>
          <p:cNvPr id="5" name="Footer Placeholder 4">
            <a:extLst>
              <a:ext uri="{FF2B5EF4-FFF2-40B4-BE49-F238E27FC236}">
                <a16:creationId xmlns:a16="http://schemas.microsoft.com/office/drawing/2014/main" id="{D15F3520-7846-479E-B691-E11C4649AA3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AEA1ED0-E129-4395-AEE3-5CB799811DEA}"/>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833911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A571-4C60-4057-B4D1-43546B60CDEB}"/>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8385309C-FCA1-40D5-B0DA-4D5AC4C12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3A4DCD4D-E707-4F9B-B407-FAE005CD17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99D6172B-1887-4ED4-8478-1AEDD1F0FF85}"/>
              </a:ext>
            </a:extLst>
          </p:cNvPr>
          <p:cNvSpPr>
            <a:spLocks noGrp="1"/>
          </p:cNvSpPr>
          <p:nvPr>
            <p:ph type="dt" sz="half" idx="10"/>
          </p:nvPr>
        </p:nvSpPr>
        <p:spPr/>
        <p:txBody>
          <a:bodyPr/>
          <a:lstStyle/>
          <a:p>
            <a:fld id="{23305B0F-23CA-4A97-8CF4-CF1D96FC6CA9}" type="datetime8">
              <a:rPr lang="en-SE" smtClean="0"/>
              <a:t>2020-11-13 14:38</a:t>
            </a:fld>
            <a:endParaRPr lang="en-SE"/>
          </a:p>
        </p:txBody>
      </p:sp>
      <p:sp>
        <p:nvSpPr>
          <p:cNvPr id="6" name="Footer Placeholder 5">
            <a:extLst>
              <a:ext uri="{FF2B5EF4-FFF2-40B4-BE49-F238E27FC236}">
                <a16:creationId xmlns:a16="http://schemas.microsoft.com/office/drawing/2014/main" id="{A5FF9FAD-89AF-4709-9838-A731831F08AC}"/>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AC4FF32-024C-4BFC-BBC6-DFBA3A778E0A}"/>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1754636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EDC6-7379-41E0-AA95-8B345BA35D17}"/>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A8065729-390B-4DDF-A220-0B972791D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385DD-07DD-4C8A-8FF7-84A91444A6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B13B787C-6E54-495C-8782-67B80A7E4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547207-EE14-4FAC-9AE3-9D01E7BC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034FAA78-4BCF-4494-87C9-753095E5C4E8}"/>
              </a:ext>
            </a:extLst>
          </p:cNvPr>
          <p:cNvSpPr>
            <a:spLocks noGrp="1"/>
          </p:cNvSpPr>
          <p:nvPr>
            <p:ph type="dt" sz="half" idx="10"/>
          </p:nvPr>
        </p:nvSpPr>
        <p:spPr/>
        <p:txBody>
          <a:bodyPr/>
          <a:lstStyle/>
          <a:p>
            <a:fld id="{1C3645DB-F71D-48AC-9432-4599ABD34F15}" type="datetime8">
              <a:rPr lang="en-SE" smtClean="0"/>
              <a:t>2020-11-13 14:38</a:t>
            </a:fld>
            <a:endParaRPr lang="en-SE"/>
          </a:p>
        </p:txBody>
      </p:sp>
      <p:sp>
        <p:nvSpPr>
          <p:cNvPr id="8" name="Footer Placeholder 7">
            <a:extLst>
              <a:ext uri="{FF2B5EF4-FFF2-40B4-BE49-F238E27FC236}">
                <a16:creationId xmlns:a16="http://schemas.microsoft.com/office/drawing/2014/main" id="{62B1CEF5-E5B8-44F2-A1F5-A6553BE49560}"/>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8F0BAE0E-0C31-41B5-90F2-0E1C5699FE81}"/>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210098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4739-4C1E-4F36-B8A1-6BD331431C8E}"/>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455B0D87-6FB6-4E9A-A342-D23A2B4C3493}"/>
              </a:ext>
            </a:extLst>
          </p:cNvPr>
          <p:cNvSpPr>
            <a:spLocks noGrp="1"/>
          </p:cNvSpPr>
          <p:nvPr>
            <p:ph type="dt" sz="half" idx="10"/>
          </p:nvPr>
        </p:nvSpPr>
        <p:spPr/>
        <p:txBody>
          <a:bodyPr/>
          <a:lstStyle/>
          <a:p>
            <a:fld id="{B871A7F1-ADA9-496A-86FA-AE946A1C44D7}" type="datetime8">
              <a:rPr lang="en-SE" smtClean="0"/>
              <a:t>2020-11-13 14:38</a:t>
            </a:fld>
            <a:endParaRPr lang="en-SE"/>
          </a:p>
        </p:txBody>
      </p:sp>
      <p:sp>
        <p:nvSpPr>
          <p:cNvPr id="4" name="Footer Placeholder 3">
            <a:extLst>
              <a:ext uri="{FF2B5EF4-FFF2-40B4-BE49-F238E27FC236}">
                <a16:creationId xmlns:a16="http://schemas.microsoft.com/office/drawing/2014/main" id="{3166EC6E-415A-4D40-B8CF-F3A3D6C93759}"/>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23096E68-D685-4800-883F-0F79ABA67918}"/>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2216988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C587AF-04EB-471E-A2DA-8CF0417826AC}"/>
              </a:ext>
            </a:extLst>
          </p:cNvPr>
          <p:cNvSpPr>
            <a:spLocks noGrp="1"/>
          </p:cNvSpPr>
          <p:nvPr>
            <p:ph type="dt" sz="half" idx="10"/>
          </p:nvPr>
        </p:nvSpPr>
        <p:spPr/>
        <p:txBody>
          <a:bodyPr/>
          <a:lstStyle/>
          <a:p>
            <a:fld id="{F09D5CB6-1DC3-42C6-BC5B-EAF003E86695}" type="datetime8">
              <a:rPr lang="en-SE" smtClean="0"/>
              <a:t>2020-11-13 14:38</a:t>
            </a:fld>
            <a:endParaRPr lang="en-SE"/>
          </a:p>
        </p:txBody>
      </p:sp>
      <p:sp>
        <p:nvSpPr>
          <p:cNvPr id="3" name="Footer Placeholder 2">
            <a:extLst>
              <a:ext uri="{FF2B5EF4-FFF2-40B4-BE49-F238E27FC236}">
                <a16:creationId xmlns:a16="http://schemas.microsoft.com/office/drawing/2014/main" id="{AA0ACBA5-1EC9-445E-8665-6A0EE049ED09}"/>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192BC144-F9C9-4A08-959D-72526AC70804}"/>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319125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C029-94DE-42EF-9286-47F509543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1A8E94F9-AD24-4025-B684-8CF068ADD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BCD717B8-4B28-4E5F-A8F3-A447D0B7F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A61669-22FF-487B-A7ED-90FB3AFD1FA4}"/>
              </a:ext>
            </a:extLst>
          </p:cNvPr>
          <p:cNvSpPr>
            <a:spLocks noGrp="1"/>
          </p:cNvSpPr>
          <p:nvPr>
            <p:ph type="dt" sz="half" idx="10"/>
          </p:nvPr>
        </p:nvSpPr>
        <p:spPr/>
        <p:txBody>
          <a:bodyPr/>
          <a:lstStyle/>
          <a:p>
            <a:fld id="{637ACD66-D7CB-45E9-857B-CB6B834FE8AE}" type="datetime8">
              <a:rPr lang="en-SE" smtClean="0"/>
              <a:t>2020-11-13 14:38</a:t>
            </a:fld>
            <a:endParaRPr lang="en-SE"/>
          </a:p>
        </p:txBody>
      </p:sp>
      <p:sp>
        <p:nvSpPr>
          <p:cNvPr id="6" name="Footer Placeholder 5">
            <a:extLst>
              <a:ext uri="{FF2B5EF4-FFF2-40B4-BE49-F238E27FC236}">
                <a16:creationId xmlns:a16="http://schemas.microsoft.com/office/drawing/2014/main" id="{9764AA4C-426A-4F9C-9747-B44803900082}"/>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7D45F1CF-E722-4415-A170-7C74D95914E8}"/>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296220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D8DE-3CB4-43C2-80A2-4ADA8AD0A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19F21-9C10-4600-BBCA-9620AB92EF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6457F-A498-472C-9CF4-257970935300}"/>
              </a:ext>
            </a:extLst>
          </p:cNvPr>
          <p:cNvSpPr>
            <a:spLocks noGrp="1"/>
          </p:cNvSpPr>
          <p:nvPr>
            <p:ph type="dt" sz="half" idx="10"/>
          </p:nvPr>
        </p:nvSpPr>
        <p:spPr/>
        <p:txBody>
          <a:bodyPr/>
          <a:lstStyle/>
          <a:p>
            <a:fld id="{74B992F9-8086-4AF3-AF24-08B3471A7699}" type="datetime1">
              <a:rPr lang="en-US" smtClean="0"/>
              <a:t>11/13/2020</a:t>
            </a:fld>
            <a:endParaRPr lang="en-US"/>
          </a:p>
        </p:txBody>
      </p:sp>
      <p:sp>
        <p:nvSpPr>
          <p:cNvPr id="5" name="Footer Placeholder 4">
            <a:extLst>
              <a:ext uri="{FF2B5EF4-FFF2-40B4-BE49-F238E27FC236}">
                <a16:creationId xmlns:a16="http://schemas.microsoft.com/office/drawing/2014/main" id="{13DD49D1-64CE-403E-A94B-BCE51AE4E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7B453-1009-41EB-8141-BD5D968F3C4E}"/>
              </a:ext>
            </a:extLst>
          </p:cNvPr>
          <p:cNvSpPr>
            <a:spLocks noGrp="1"/>
          </p:cNvSpPr>
          <p:nvPr>
            <p:ph type="sldNum" sz="quarter" idx="12"/>
          </p:nvPr>
        </p:nvSpPr>
        <p:spPr/>
        <p:txBody>
          <a:bodyPr/>
          <a:lstStyle>
            <a:lvl1pPr>
              <a:defRPr sz="1800"/>
            </a:lvl1pPr>
          </a:lstStyle>
          <a:p>
            <a:fld id="{96C155CA-F9E4-4B7B-8778-BBE3591DE223}" type="slidenum">
              <a:rPr lang="en-US" smtClean="0"/>
              <a:pPr/>
              <a:t>‹#›</a:t>
            </a:fld>
            <a:endParaRPr lang="en-US" sz="1800" dirty="0"/>
          </a:p>
        </p:txBody>
      </p:sp>
    </p:spTree>
    <p:extLst>
      <p:ext uri="{BB962C8B-B14F-4D97-AF65-F5344CB8AC3E}">
        <p14:creationId xmlns:p14="http://schemas.microsoft.com/office/powerpoint/2010/main" val="170610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4863-8D76-409A-B88C-9F293334D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5F7BCC8A-E863-45C9-85C4-4DF14E80E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2A1C2FDB-E5D1-4A06-B120-5B390CDD8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A6C1F-A318-4EBA-AFC7-24A2BDB92118}"/>
              </a:ext>
            </a:extLst>
          </p:cNvPr>
          <p:cNvSpPr>
            <a:spLocks noGrp="1"/>
          </p:cNvSpPr>
          <p:nvPr>
            <p:ph type="dt" sz="half" idx="10"/>
          </p:nvPr>
        </p:nvSpPr>
        <p:spPr/>
        <p:txBody>
          <a:bodyPr/>
          <a:lstStyle/>
          <a:p>
            <a:fld id="{84ADD14C-9C8B-4C39-90F5-B2C61ABD3074}" type="datetime8">
              <a:rPr lang="en-SE" smtClean="0"/>
              <a:t>2020-11-13 14:38</a:t>
            </a:fld>
            <a:endParaRPr lang="en-SE"/>
          </a:p>
        </p:txBody>
      </p:sp>
      <p:sp>
        <p:nvSpPr>
          <p:cNvPr id="6" name="Footer Placeholder 5">
            <a:extLst>
              <a:ext uri="{FF2B5EF4-FFF2-40B4-BE49-F238E27FC236}">
                <a16:creationId xmlns:a16="http://schemas.microsoft.com/office/drawing/2014/main" id="{91C29043-20C4-4597-9875-00205D0B1BDD}"/>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0F2786DD-8BE1-4120-9D88-46F64B05FD5C}"/>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936580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116F-1CFF-4107-8967-F9C348B01231}"/>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C9804B9A-6772-41D0-ADD1-1C64B6AC54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781FF23-FB7E-4876-9FD3-C1693491AA6D}"/>
              </a:ext>
            </a:extLst>
          </p:cNvPr>
          <p:cNvSpPr>
            <a:spLocks noGrp="1"/>
          </p:cNvSpPr>
          <p:nvPr>
            <p:ph type="dt" sz="half" idx="10"/>
          </p:nvPr>
        </p:nvSpPr>
        <p:spPr/>
        <p:txBody>
          <a:bodyPr/>
          <a:lstStyle/>
          <a:p>
            <a:fld id="{CE4FE3F8-FC37-4963-B90B-B8C5C53830E1}" type="datetime8">
              <a:rPr lang="en-SE" smtClean="0"/>
              <a:t>2020-11-13 14:38</a:t>
            </a:fld>
            <a:endParaRPr lang="en-SE"/>
          </a:p>
        </p:txBody>
      </p:sp>
      <p:sp>
        <p:nvSpPr>
          <p:cNvPr id="5" name="Footer Placeholder 4">
            <a:extLst>
              <a:ext uri="{FF2B5EF4-FFF2-40B4-BE49-F238E27FC236}">
                <a16:creationId xmlns:a16="http://schemas.microsoft.com/office/drawing/2014/main" id="{880BE334-F659-4AFD-A3C7-CDC222538414}"/>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8DA3BDD1-D5A8-40D1-9ED9-84A0294B7D22}"/>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403431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301DF-0984-4FB7-95ED-263F64CB07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7E95BFE0-F7DC-4B1B-B0C9-D34721F427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37E3FA77-5BE0-4E3B-9EDF-ECEA74E45AB9}"/>
              </a:ext>
            </a:extLst>
          </p:cNvPr>
          <p:cNvSpPr>
            <a:spLocks noGrp="1"/>
          </p:cNvSpPr>
          <p:nvPr>
            <p:ph type="dt" sz="half" idx="10"/>
          </p:nvPr>
        </p:nvSpPr>
        <p:spPr/>
        <p:txBody>
          <a:bodyPr/>
          <a:lstStyle/>
          <a:p>
            <a:fld id="{F0B54CB1-638F-4A01-8377-E0352396AB05}" type="datetime8">
              <a:rPr lang="en-SE" smtClean="0"/>
              <a:t>2020-11-13 14:38</a:t>
            </a:fld>
            <a:endParaRPr lang="en-SE"/>
          </a:p>
        </p:txBody>
      </p:sp>
      <p:sp>
        <p:nvSpPr>
          <p:cNvPr id="5" name="Footer Placeholder 4">
            <a:extLst>
              <a:ext uri="{FF2B5EF4-FFF2-40B4-BE49-F238E27FC236}">
                <a16:creationId xmlns:a16="http://schemas.microsoft.com/office/drawing/2014/main" id="{2E9ECF15-156A-478A-99E5-F5EC2DFF2A14}"/>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B8FE589A-6747-409B-9235-F35657D7BF93}"/>
              </a:ext>
            </a:extLst>
          </p:cNvPr>
          <p:cNvSpPr>
            <a:spLocks noGrp="1"/>
          </p:cNvSpPr>
          <p:nvPr>
            <p:ph type="sldNum" sz="quarter" idx="12"/>
          </p:nvPr>
        </p:nvSpPr>
        <p:spPr/>
        <p:txBody>
          <a:bodyPr/>
          <a:lstStyle/>
          <a:p>
            <a:fld id="{A8CDD3AB-BB01-451D-9459-2611D7B1F606}" type="slidenum">
              <a:rPr lang="en-SE" smtClean="0"/>
              <a:t>‹#›</a:t>
            </a:fld>
            <a:endParaRPr lang="en-SE"/>
          </a:p>
        </p:txBody>
      </p:sp>
    </p:spTree>
    <p:extLst>
      <p:ext uri="{BB962C8B-B14F-4D97-AF65-F5344CB8AC3E}">
        <p14:creationId xmlns:p14="http://schemas.microsoft.com/office/powerpoint/2010/main" val="827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C539-CCBE-4793-821E-9AE7B54BA6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9443F0-BAAD-4FAC-979A-901852B34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4A093-C6B5-42E5-9E0D-3DD5403A1DB7}"/>
              </a:ext>
            </a:extLst>
          </p:cNvPr>
          <p:cNvSpPr>
            <a:spLocks noGrp="1"/>
          </p:cNvSpPr>
          <p:nvPr>
            <p:ph type="dt" sz="half" idx="10"/>
          </p:nvPr>
        </p:nvSpPr>
        <p:spPr/>
        <p:txBody>
          <a:bodyPr/>
          <a:lstStyle/>
          <a:p>
            <a:fld id="{69E044B3-5837-4FB6-A7F7-405CD60F6E78}" type="datetime1">
              <a:rPr lang="en-US" smtClean="0"/>
              <a:t>11/13/2020</a:t>
            </a:fld>
            <a:endParaRPr lang="en-US"/>
          </a:p>
        </p:txBody>
      </p:sp>
      <p:sp>
        <p:nvSpPr>
          <p:cNvPr id="5" name="Footer Placeholder 4">
            <a:extLst>
              <a:ext uri="{FF2B5EF4-FFF2-40B4-BE49-F238E27FC236}">
                <a16:creationId xmlns:a16="http://schemas.microsoft.com/office/drawing/2014/main" id="{4E565E5E-F8E6-4131-80C2-D234E1FD6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274D8-DD22-492B-BB43-CC30918954F0}"/>
              </a:ext>
            </a:extLst>
          </p:cNvPr>
          <p:cNvSpPr>
            <a:spLocks noGrp="1"/>
          </p:cNvSpPr>
          <p:nvPr>
            <p:ph type="sldNum" sz="quarter" idx="12"/>
          </p:nvPr>
        </p:nvSpPr>
        <p:spPr/>
        <p:txBody>
          <a:bodyPr/>
          <a:lstStyle/>
          <a:p>
            <a:fld id="{96C155CA-F9E4-4B7B-8778-BBE3591DE223}" type="slidenum">
              <a:rPr lang="en-US" smtClean="0"/>
              <a:t>‹#›</a:t>
            </a:fld>
            <a:endParaRPr lang="en-US"/>
          </a:p>
        </p:txBody>
      </p:sp>
    </p:spTree>
    <p:extLst>
      <p:ext uri="{BB962C8B-B14F-4D97-AF65-F5344CB8AC3E}">
        <p14:creationId xmlns:p14="http://schemas.microsoft.com/office/powerpoint/2010/main" val="242223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BD3A-D2F9-45A9-9360-9F5771FD4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831F9-1268-4AC5-B858-2D1738FD57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D14D0-2F5A-4A74-9276-E32AEB68C4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4DFE36-3883-4B9E-976E-1F8B83DC5800}"/>
              </a:ext>
            </a:extLst>
          </p:cNvPr>
          <p:cNvSpPr>
            <a:spLocks noGrp="1"/>
          </p:cNvSpPr>
          <p:nvPr>
            <p:ph type="dt" sz="half" idx="10"/>
          </p:nvPr>
        </p:nvSpPr>
        <p:spPr/>
        <p:txBody>
          <a:bodyPr/>
          <a:lstStyle/>
          <a:p>
            <a:fld id="{361FA096-3987-45BF-825F-76832593D590}" type="datetime1">
              <a:rPr lang="en-US" smtClean="0"/>
              <a:t>11/13/2020</a:t>
            </a:fld>
            <a:endParaRPr lang="en-US"/>
          </a:p>
        </p:txBody>
      </p:sp>
      <p:sp>
        <p:nvSpPr>
          <p:cNvPr id="6" name="Footer Placeholder 5">
            <a:extLst>
              <a:ext uri="{FF2B5EF4-FFF2-40B4-BE49-F238E27FC236}">
                <a16:creationId xmlns:a16="http://schemas.microsoft.com/office/drawing/2014/main" id="{D8D4A614-28EF-4044-96A0-1F7452D33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D9278-4E53-41AF-8C1D-6DAD95732B61}"/>
              </a:ext>
            </a:extLst>
          </p:cNvPr>
          <p:cNvSpPr>
            <a:spLocks noGrp="1"/>
          </p:cNvSpPr>
          <p:nvPr>
            <p:ph type="sldNum" sz="quarter" idx="12"/>
          </p:nvPr>
        </p:nvSpPr>
        <p:spPr/>
        <p:txBody>
          <a:bodyPr/>
          <a:lstStyle/>
          <a:p>
            <a:fld id="{96C155CA-F9E4-4B7B-8778-BBE3591DE223}" type="slidenum">
              <a:rPr lang="en-US" smtClean="0"/>
              <a:t>‹#›</a:t>
            </a:fld>
            <a:endParaRPr lang="en-US"/>
          </a:p>
        </p:txBody>
      </p:sp>
    </p:spTree>
    <p:extLst>
      <p:ext uri="{BB962C8B-B14F-4D97-AF65-F5344CB8AC3E}">
        <p14:creationId xmlns:p14="http://schemas.microsoft.com/office/powerpoint/2010/main" val="240803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6D56-7CC6-422C-8667-EE6461FC97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4CF833-570C-415F-978B-6F858405C6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CD3CD8-71E4-4338-82C9-25F6B4D386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73C78B-28AD-446E-913B-81C638809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CD5FE8-D35A-426E-B946-86EBD6DF68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32B18A-0C50-4F2F-BE99-993A50935FD1}"/>
              </a:ext>
            </a:extLst>
          </p:cNvPr>
          <p:cNvSpPr>
            <a:spLocks noGrp="1"/>
          </p:cNvSpPr>
          <p:nvPr>
            <p:ph type="dt" sz="half" idx="10"/>
          </p:nvPr>
        </p:nvSpPr>
        <p:spPr/>
        <p:txBody>
          <a:bodyPr/>
          <a:lstStyle/>
          <a:p>
            <a:fld id="{D073B544-2B20-436A-99A0-C92D6109AF9C}" type="datetime1">
              <a:rPr lang="en-US" smtClean="0"/>
              <a:t>11/13/2020</a:t>
            </a:fld>
            <a:endParaRPr lang="en-US"/>
          </a:p>
        </p:txBody>
      </p:sp>
      <p:sp>
        <p:nvSpPr>
          <p:cNvPr id="8" name="Footer Placeholder 7">
            <a:extLst>
              <a:ext uri="{FF2B5EF4-FFF2-40B4-BE49-F238E27FC236}">
                <a16:creationId xmlns:a16="http://schemas.microsoft.com/office/drawing/2014/main" id="{4318DCD0-B88E-4128-A220-DD8759A8C5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026614-C165-44CD-8B1F-5BBB990585F4}"/>
              </a:ext>
            </a:extLst>
          </p:cNvPr>
          <p:cNvSpPr>
            <a:spLocks noGrp="1"/>
          </p:cNvSpPr>
          <p:nvPr>
            <p:ph type="sldNum" sz="quarter" idx="12"/>
          </p:nvPr>
        </p:nvSpPr>
        <p:spPr/>
        <p:txBody>
          <a:bodyPr/>
          <a:lstStyle/>
          <a:p>
            <a:fld id="{96C155CA-F9E4-4B7B-8778-BBE3591DE223}" type="slidenum">
              <a:rPr lang="en-US" smtClean="0"/>
              <a:t>‹#›</a:t>
            </a:fld>
            <a:endParaRPr lang="en-US"/>
          </a:p>
        </p:txBody>
      </p:sp>
    </p:spTree>
    <p:extLst>
      <p:ext uri="{BB962C8B-B14F-4D97-AF65-F5344CB8AC3E}">
        <p14:creationId xmlns:p14="http://schemas.microsoft.com/office/powerpoint/2010/main" val="378204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104C-D655-4256-BCC2-E4D3B2BFEE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91050A-8964-44EF-B7B6-96F6803A77A0}"/>
              </a:ext>
            </a:extLst>
          </p:cNvPr>
          <p:cNvSpPr>
            <a:spLocks noGrp="1"/>
          </p:cNvSpPr>
          <p:nvPr>
            <p:ph type="dt" sz="half" idx="10"/>
          </p:nvPr>
        </p:nvSpPr>
        <p:spPr/>
        <p:txBody>
          <a:bodyPr/>
          <a:lstStyle/>
          <a:p>
            <a:fld id="{5CD6FBD5-C5D2-48F3-B16D-974D4597F109}" type="datetime1">
              <a:rPr lang="en-US" smtClean="0"/>
              <a:t>11/13/2020</a:t>
            </a:fld>
            <a:endParaRPr lang="en-US"/>
          </a:p>
        </p:txBody>
      </p:sp>
      <p:sp>
        <p:nvSpPr>
          <p:cNvPr id="4" name="Footer Placeholder 3">
            <a:extLst>
              <a:ext uri="{FF2B5EF4-FFF2-40B4-BE49-F238E27FC236}">
                <a16:creationId xmlns:a16="http://schemas.microsoft.com/office/drawing/2014/main" id="{7900D490-833E-4529-A60D-5B305B0892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C2619F-0D67-4720-8D1A-A7DAAA903C34}"/>
              </a:ext>
            </a:extLst>
          </p:cNvPr>
          <p:cNvSpPr>
            <a:spLocks noGrp="1"/>
          </p:cNvSpPr>
          <p:nvPr>
            <p:ph type="sldNum" sz="quarter" idx="12"/>
          </p:nvPr>
        </p:nvSpPr>
        <p:spPr/>
        <p:txBody>
          <a:bodyPr/>
          <a:lstStyle/>
          <a:p>
            <a:fld id="{96C155CA-F9E4-4B7B-8778-BBE3591DE223}" type="slidenum">
              <a:rPr lang="en-US" smtClean="0"/>
              <a:t>‹#›</a:t>
            </a:fld>
            <a:endParaRPr lang="en-US"/>
          </a:p>
        </p:txBody>
      </p:sp>
    </p:spTree>
    <p:extLst>
      <p:ext uri="{BB962C8B-B14F-4D97-AF65-F5344CB8AC3E}">
        <p14:creationId xmlns:p14="http://schemas.microsoft.com/office/powerpoint/2010/main" val="349872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0DBF4C-346C-45BD-92E3-8F1FF066AFEB}"/>
              </a:ext>
            </a:extLst>
          </p:cNvPr>
          <p:cNvSpPr>
            <a:spLocks noGrp="1"/>
          </p:cNvSpPr>
          <p:nvPr>
            <p:ph type="dt" sz="half" idx="10"/>
          </p:nvPr>
        </p:nvSpPr>
        <p:spPr/>
        <p:txBody>
          <a:bodyPr/>
          <a:lstStyle/>
          <a:p>
            <a:fld id="{4F27F0D1-A44C-4005-A913-45879E20476A}" type="datetime1">
              <a:rPr lang="en-US" smtClean="0"/>
              <a:t>11/13/2020</a:t>
            </a:fld>
            <a:endParaRPr lang="en-US"/>
          </a:p>
        </p:txBody>
      </p:sp>
      <p:sp>
        <p:nvSpPr>
          <p:cNvPr id="3" name="Footer Placeholder 2">
            <a:extLst>
              <a:ext uri="{FF2B5EF4-FFF2-40B4-BE49-F238E27FC236}">
                <a16:creationId xmlns:a16="http://schemas.microsoft.com/office/drawing/2014/main" id="{A3F46BE5-783A-4095-B665-04FF7BCFA0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5D2853-5A59-4C7F-B8DE-B048D83638C7}"/>
              </a:ext>
            </a:extLst>
          </p:cNvPr>
          <p:cNvSpPr>
            <a:spLocks noGrp="1"/>
          </p:cNvSpPr>
          <p:nvPr>
            <p:ph type="sldNum" sz="quarter" idx="12"/>
          </p:nvPr>
        </p:nvSpPr>
        <p:spPr/>
        <p:txBody>
          <a:bodyPr/>
          <a:lstStyle/>
          <a:p>
            <a:fld id="{96C155CA-F9E4-4B7B-8778-BBE3591DE223}" type="slidenum">
              <a:rPr lang="en-US" smtClean="0"/>
              <a:t>‹#›</a:t>
            </a:fld>
            <a:endParaRPr lang="en-US"/>
          </a:p>
        </p:txBody>
      </p:sp>
    </p:spTree>
    <p:extLst>
      <p:ext uri="{BB962C8B-B14F-4D97-AF65-F5344CB8AC3E}">
        <p14:creationId xmlns:p14="http://schemas.microsoft.com/office/powerpoint/2010/main" val="87016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F041-14B8-4754-B3AA-7461A9C41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646E50-F628-43D4-AE2E-20439B5F96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6FE15F-916A-4B77-B678-8A394374F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4B5AA-98C0-443A-BCCF-91F283384BA4}"/>
              </a:ext>
            </a:extLst>
          </p:cNvPr>
          <p:cNvSpPr>
            <a:spLocks noGrp="1"/>
          </p:cNvSpPr>
          <p:nvPr>
            <p:ph type="dt" sz="half" idx="10"/>
          </p:nvPr>
        </p:nvSpPr>
        <p:spPr/>
        <p:txBody>
          <a:bodyPr/>
          <a:lstStyle/>
          <a:p>
            <a:fld id="{6A27A81D-E46C-4DFA-BC95-F104238E40E8}" type="datetime1">
              <a:rPr lang="en-US" smtClean="0"/>
              <a:t>11/13/2020</a:t>
            </a:fld>
            <a:endParaRPr lang="en-US"/>
          </a:p>
        </p:txBody>
      </p:sp>
      <p:sp>
        <p:nvSpPr>
          <p:cNvPr id="6" name="Footer Placeholder 5">
            <a:extLst>
              <a:ext uri="{FF2B5EF4-FFF2-40B4-BE49-F238E27FC236}">
                <a16:creationId xmlns:a16="http://schemas.microsoft.com/office/drawing/2014/main" id="{75FB4752-E4FF-4BB4-B743-119007B2D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310EA-D52D-4F5E-9F0E-2F4FBD00890C}"/>
              </a:ext>
            </a:extLst>
          </p:cNvPr>
          <p:cNvSpPr>
            <a:spLocks noGrp="1"/>
          </p:cNvSpPr>
          <p:nvPr>
            <p:ph type="sldNum" sz="quarter" idx="12"/>
          </p:nvPr>
        </p:nvSpPr>
        <p:spPr/>
        <p:txBody>
          <a:bodyPr/>
          <a:lstStyle/>
          <a:p>
            <a:fld id="{96C155CA-F9E4-4B7B-8778-BBE3591DE223}" type="slidenum">
              <a:rPr lang="en-US" smtClean="0"/>
              <a:t>‹#›</a:t>
            </a:fld>
            <a:endParaRPr lang="en-US"/>
          </a:p>
        </p:txBody>
      </p:sp>
    </p:spTree>
    <p:extLst>
      <p:ext uri="{BB962C8B-B14F-4D97-AF65-F5344CB8AC3E}">
        <p14:creationId xmlns:p14="http://schemas.microsoft.com/office/powerpoint/2010/main" val="81089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7550-7B78-4A93-A504-C8EFAEC26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E6F76A-D92F-45DF-B8F3-58E680D1D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767722-C0D3-44EE-9E5C-4431B0119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3E2BB-756F-4E14-8781-95EB95DBAE6E}"/>
              </a:ext>
            </a:extLst>
          </p:cNvPr>
          <p:cNvSpPr>
            <a:spLocks noGrp="1"/>
          </p:cNvSpPr>
          <p:nvPr>
            <p:ph type="dt" sz="half" idx="10"/>
          </p:nvPr>
        </p:nvSpPr>
        <p:spPr/>
        <p:txBody>
          <a:bodyPr/>
          <a:lstStyle/>
          <a:p>
            <a:fld id="{0F1D457D-A1E9-4B52-A2D7-A9AF65B53981}" type="datetime1">
              <a:rPr lang="en-US" smtClean="0"/>
              <a:t>11/13/2020</a:t>
            </a:fld>
            <a:endParaRPr lang="en-US"/>
          </a:p>
        </p:txBody>
      </p:sp>
      <p:sp>
        <p:nvSpPr>
          <p:cNvPr id="6" name="Footer Placeholder 5">
            <a:extLst>
              <a:ext uri="{FF2B5EF4-FFF2-40B4-BE49-F238E27FC236}">
                <a16:creationId xmlns:a16="http://schemas.microsoft.com/office/drawing/2014/main" id="{0B7B27D3-6FCB-43BD-ADAA-4A76F49B2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D69DF-7839-4ACE-AE9B-96374A130C43}"/>
              </a:ext>
            </a:extLst>
          </p:cNvPr>
          <p:cNvSpPr>
            <a:spLocks noGrp="1"/>
          </p:cNvSpPr>
          <p:nvPr>
            <p:ph type="sldNum" sz="quarter" idx="12"/>
          </p:nvPr>
        </p:nvSpPr>
        <p:spPr/>
        <p:txBody>
          <a:bodyPr/>
          <a:lstStyle/>
          <a:p>
            <a:fld id="{96C155CA-F9E4-4B7B-8778-BBE3591DE223}" type="slidenum">
              <a:rPr lang="en-US" smtClean="0"/>
              <a:t>‹#›</a:t>
            </a:fld>
            <a:endParaRPr lang="en-US"/>
          </a:p>
        </p:txBody>
      </p:sp>
    </p:spTree>
    <p:extLst>
      <p:ext uri="{BB962C8B-B14F-4D97-AF65-F5344CB8AC3E}">
        <p14:creationId xmlns:p14="http://schemas.microsoft.com/office/powerpoint/2010/main" val="4026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DDE96E-3C0E-4D8A-B0D8-D32E115C0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9466D-BCAA-4828-8708-0F82E265F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64B3A-C02C-4FF1-9598-9D381BE9B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DBA26-9D70-4281-8CDF-8ECB48F4F094}" type="datetime1">
              <a:rPr lang="en-US" smtClean="0"/>
              <a:t>11/13/2020</a:t>
            </a:fld>
            <a:endParaRPr lang="en-US"/>
          </a:p>
        </p:txBody>
      </p:sp>
      <p:sp>
        <p:nvSpPr>
          <p:cNvPr id="5" name="Footer Placeholder 4">
            <a:extLst>
              <a:ext uri="{FF2B5EF4-FFF2-40B4-BE49-F238E27FC236}">
                <a16:creationId xmlns:a16="http://schemas.microsoft.com/office/drawing/2014/main" id="{EA007B7F-5728-4C42-A101-8E9ED34E25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BF9BCD-18E4-4153-92AB-7B1D0075B7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155CA-F9E4-4B7B-8778-BBE3591DE223}" type="slidenum">
              <a:rPr lang="en-US" smtClean="0"/>
              <a:t>‹#›</a:t>
            </a:fld>
            <a:endParaRPr lang="en-US"/>
          </a:p>
        </p:txBody>
      </p:sp>
    </p:spTree>
    <p:extLst>
      <p:ext uri="{BB962C8B-B14F-4D97-AF65-F5344CB8AC3E}">
        <p14:creationId xmlns:p14="http://schemas.microsoft.com/office/powerpoint/2010/main" val="2687889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122CF-FD9C-4236-ACC9-70F37A02D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9B34D340-8BFD-4E6B-A3E4-46F67FA5A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41537F04-3C18-40C3-A190-AB0325ED3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3F99A-2FD2-49EE-BFBC-F8D3DB6326A2}" type="datetime8">
              <a:rPr lang="en-SE" smtClean="0"/>
              <a:t>2020-11-13 14:38</a:t>
            </a:fld>
            <a:endParaRPr lang="en-SE"/>
          </a:p>
        </p:txBody>
      </p:sp>
      <p:sp>
        <p:nvSpPr>
          <p:cNvPr id="5" name="Footer Placeholder 4">
            <a:extLst>
              <a:ext uri="{FF2B5EF4-FFF2-40B4-BE49-F238E27FC236}">
                <a16:creationId xmlns:a16="http://schemas.microsoft.com/office/drawing/2014/main" id="{47B1F5B4-1E55-41CF-88E2-92B03FCDB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9A113A95-CAD9-4721-997E-2DC0BFB43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DD3AB-BB01-451D-9459-2611D7B1F606}" type="slidenum">
              <a:rPr lang="en-SE" smtClean="0"/>
              <a:t>‹#›</a:t>
            </a:fld>
            <a:endParaRPr lang="en-SE"/>
          </a:p>
        </p:txBody>
      </p:sp>
    </p:spTree>
    <p:extLst>
      <p:ext uri="{BB962C8B-B14F-4D97-AF65-F5344CB8AC3E}">
        <p14:creationId xmlns:p14="http://schemas.microsoft.com/office/powerpoint/2010/main" val="985538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nyurl.com/inspirationalcoffe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physics.wisc.edu/ingersollmuseum/exhibits/waves/transverse/#:~:text=The%20wavelength%20(%CE%BB)%20is%20the,takes%20to%20complete%20one%20cycle." TargetMode="External"/><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hottconsultants.com/techtips/freq-wavelength.html" TargetMode="External"/><Relationship Id="rId5" Type="http://schemas.openxmlformats.org/officeDocument/2006/relationships/hyperlink" Target="https://www.translatorscafe.com/unit-converter/en-US/frequency-wavelength/5-27/gigahertz-wavelength%20in%20metres/" TargetMode="External"/><Relationship Id="rId4" Type="http://schemas.openxmlformats.org/officeDocument/2006/relationships/hyperlink" Target="https://en.wikipedia.org/wiki/Wavelengt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8.png"/><Relationship Id="rId7" Type="http://schemas.openxmlformats.org/officeDocument/2006/relationships/hyperlink" Target="https://www.ericsson.com/en/blog/2019/2/radio-strip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5.png"/><Relationship Id="rId4" Type="http://schemas.openxmlformats.org/officeDocument/2006/relationships/hyperlink" Target="https://blogs.3ds.com/simulia/5g-antenna-design-mobile-phones/" TargetMode="External"/><Relationship Id="rId9"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proav.de/index.html?http&amp;&amp;&amp;www.proav.de/audio/speech-level.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tic.ofcom.org.uk/static/spectrum/map.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s://www.microsoft.com/en-us/p/wifi-analyzer/9nblggh33n0n?activetab=pivot:overviewtab"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hyperlink" Target="https://www.electronicdesign.com/technologies/communications/article/21796260/millimeter-waves-will-expand-the-wireless-future" TargetMode="External"/><Relationship Id="rId7" Type="http://schemas.openxmlformats.org/officeDocument/2006/relationships/hyperlink" Target="https://www.dropbox.com/s/ajitv1ad85d3uqz/Hybrid.jpg?dl=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n.wikipedia.org/wiki/5G_NR_frequency_bands" TargetMode="External"/><Relationship Id="rId5" Type="http://schemas.openxmlformats.org/officeDocument/2006/relationships/hyperlink" Target="https://www.arrow.com/en/research-and-events/articles/what-frequency-spectrum-will-5g-technology-use-and-how-does-this-compare-to-4g#:~:text=In%20December%202018%20the%20FCC,47.2%20GHz%20to%2048.2%20GHz.&amp;text=4G%20band%20plans%20accounted%20for,MHz%20of%20bandwidth%20per%20channel." TargetMode="External"/><Relationship Id="rId4" Type="http://schemas.openxmlformats.org/officeDocument/2006/relationships/hyperlink" Target="https://en.wikipedia.org/wiki/LTE_frequency_bands" TargetMode="External"/><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hyperlink" Target="https://uk5g.org/5g-updates/read-articles/disruptive-beamforming-trends-improving-millimeter/" TargetMode="External"/><Relationship Id="rId13" Type="http://schemas.openxmlformats.org/officeDocument/2006/relationships/hyperlink" Target="https://www.microwavejournal.com/articles/print/31371-exploring-the-future-of-5g" TargetMode="External"/><Relationship Id="rId18" Type="http://schemas.openxmlformats.org/officeDocument/2006/relationships/image" Target="../media/image60.png"/><Relationship Id="rId3" Type="http://schemas.openxmlformats.org/officeDocument/2006/relationships/hyperlink" Target="https://ipcarrier.blogspot.com/2020/01/5g-millimeter-wave-will-drive-changes.html" TargetMode="External"/><Relationship Id="rId21" Type="http://schemas.openxmlformats.org/officeDocument/2006/relationships/image" Target="../media/image63.jpeg"/><Relationship Id="rId7" Type="http://schemas.openxmlformats.org/officeDocument/2006/relationships/hyperlink" Target="https://www.mwrf.com/technologies/software/article/21848959/count-on-design-software-for-millimeterwave-automotive-radar-and-antenna-system-development-part-2" TargetMode="External"/><Relationship Id="rId12" Type="http://schemas.openxmlformats.org/officeDocument/2006/relationships/hyperlink" Target="https://blog.3g4g.co.uk/search/label/Base%20Station" TargetMode="External"/><Relationship Id="rId17" Type="http://schemas.openxmlformats.org/officeDocument/2006/relationships/image" Target="../media/image59.png"/><Relationship Id="rId2" Type="http://schemas.openxmlformats.org/officeDocument/2006/relationships/notesSlide" Target="../notesSlides/notesSlide16.xml"/><Relationship Id="rId16" Type="http://schemas.openxmlformats.org/officeDocument/2006/relationships/image" Target="../media/image58.jpeg"/><Relationship Id="rId20"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hyperlink" Target="https://www.metaswitch.com/knowledge-center/reference/what-is-beamforming-beam-steering-and-beam-switching-with-massive-mimo" TargetMode="External"/><Relationship Id="rId11" Type="http://schemas.openxmlformats.org/officeDocument/2006/relationships/hyperlink" Target="https://www.rcrwireless.com/20180624/wireless/analyst-angle-the-rise-and-outlook-of-antennas-in-5g" TargetMode="External"/><Relationship Id="rId5" Type="http://schemas.openxmlformats.org/officeDocument/2006/relationships/hyperlink" Target="https://www.researchgate.net/publication/287805274_Advanced_Integration_Techniques_on_Broadband_Millimeter-Wave_Beam_Steering_for_5G_Wireless_Networks_and_Beyond/figures?lo=1" TargetMode="External"/><Relationship Id="rId15" Type="http://schemas.openxmlformats.org/officeDocument/2006/relationships/image" Target="../media/image57.jpg"/><Relationship Id="rId10" Type="http://schemas.openxmlformats.org/officeDocument/2006/relationships/hyperlink" Target="https://medium.com/@artiedarrell/fujitsu-announceits-10gbps-5g-antenna-5f4362b3e745" TargetMode="External"/><Relationship Id="rId19" Type="http://schemas.openxmlformats.org/officeDocument/2006/relationships/image" Target="../media/image61.png"/><Relationship Id="rId4" Type="http://schemas.openxmlformats.org/officeDocument/2006/relationships/hyperlink" Target="https://www.slideshare.net/sudeeshvs92/millimeter-wave-for-5g-cellular" TargetMode="External"/><Relationship Id="rId9" Type="http://schemas.openxmlformats.org/officeDocument/2006/relationships/hyperlink" Target="https://www.convergedigest.com/2017/02/ibm-and-ericsson-develop-silicon-based.html" TargetMode="External"/><Relationship Id="rId14" Type="http://schemas.openxmlformats.org/officeDocument/2006/relationships/image" Target="../media/image56.jpg"/></Relationships>
</file>

<file path=ppt/slides/_rels/slide17.xml.rels><?xml version="1.0" encoding="UTF-8" standalone="yes"?>
<Relationships xmlns="http://schemas.openxmlformats.org/package/2006/relationships"><Relationship Id="rId3" Type="http://schemas.openxmlformats.org/officeDocument/2006/relationships/hyperlink" Target="https://www.investigate-europe.eu/en/2020/5g-covid-conspiracy/?ie_s=ga&amp;pk_campaign=en-5g&amp;pk_source=google&amp;pk_medium=cpc&amp;gclid=Cj0KCQiAy579BRCPARIsAB6QoIY7ZHx6luMNjMXLOXbUyHBEWZhJtKvvo5dIhBHGC3RDDTjZEyhObw0aAl5BEALw_wcB" TargetMode="External"/><Relationship Id="rId7" Type="http://schemas.openxmlformats.org/officeDocument/2006/relationships/hyperlink" Target="https://www.who.int/emergencies/diseases/novel-coronavirus-2019/advice-for-public/myth-busters?gclid=Cj0KCQiAy579BRCPARIsAB6QoIZsSi6hdmNvgsY0t1aAgfZ6HHSZhThvu8iSLPlbY5VKunZ_cTQJv8gaArL7EALw_wcB#5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radiationhealthrisks.com/5g-cell-towers-dangerous/" TargetMode="External"/><Relationship Id="rId5" Type="http://schemas.openxmlformats.org/officeDocument/2006/relationships/hyperlink" Target="https://www.nytimes.com/2019/07/16/science/5g-cellphones-wireless-cancer.html" TargetMode="External"/><Relationship Id="rId4" Type="http://schemas.openxmlformats.org/officeDocument/2006/relationships/hyperlink" Target="https://www.europarl.europa.eu/RegData/etudes/BRIE/2020/646172/EPRS_BRI(2020)646172_EN.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42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10.png"/><Relationship Id="rId2" Type="http://schemas.openxmlformats.org/officeDocument/2006/relationships/image" Target="../media/image370.png"/><Relationship Id="rId16"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402.png"/><Relationship Id="rId5" Type="http://schemas.openxmlformats.org/officeDocument/2006/relationships/image" Target="../media/image22.png"/><Relationship Id="rId15" Type="http://schemas.openxmlformats.org/officeDocument/2006/relationships/image" Target="../media/image440.png"/><Relationship Id="rId10" Type="http://schemas.openxmlformats.org/officeDocument/2006/relationships/image" Target="../media/image390.png"/><Relationship Id="rId4" Type="http://schemas.openxmlformats.org/officeDocument/2006/relationships/image" Target="../media/image21.svg"/><Relationship Id="rId9" Type="http://schemas.openxmlformats.org/officeDocument/2006/relationships/image" Target="../media/image380.png"/><Relationship Id="rId14" Type="http://schemas.openxmlformats.org/officeDocument/2006/relationships/image" Target="../media/image430.png"/></Relationships>
</file>

<file path=ppt/slides/_rels/slide21.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01.png"/><Relationship Id="rId1" Type="http://schemas.openxmlformats.org/officeDocument/2006/relationships/slideLayout" Target="../slideLayouts/slideLayout2.xml"/><Relationship Id="rId4" Type="http://schemas.openxmlformats.org/officeDocument/2006/relationships/image" Target="../media/image470.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0.png"/><Relationship Id="rId3" Type="http://schemas.openxmlformats.org/officeDocument/2006/relationships/image" Target="../media/image490.png"/><Relationship Id="rId7" Type="http://schemas.openxmlformats.org/officeDocument/2006/relationships/image" Target="../media/image530.png"/><Relationship Id="rId12" Type="http://schemas.openxmlformats.org/officeDocument/2006/relationships/image" Target="../media/image58.png"/><Relationship Id="rId2" Type="http://schemas.openxmlformats.org/officeDocument/2006/relationships/image" Target="../media/image480.png"/><Relationship Id="rId1" Type="http://schemas.openxmlformats.org/officeDocument/2006/relationships/slideLayout" Target="../slideLayouts/slideLayout2.xml"/><Relationship Id="rId6" Type="http://schemas.openxmlformats.org/officeDocument/2006/relationships/image" Target="../media/image520.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0.png"/><Relationship Id="rId4" Type="http://schemas.openxmlformats.org/officeDocument/2006/relationships/image" Target="../media/image500.png"/><Relationship Id="rId9" Type="http://schemas.openxmlformats.org/officeDocument/2006/relationships/image" Target="../media/image550.png"/><Relationship Id="rId14" Type="http://schemas.openxmlformats.org/officeDocument/2006/relationships/image" Target="../media/image600.png"/></Relationships>
</file>

<file path=ppt/slides/_rels/slide23.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520.png"/><Relationship Id="rId1" Type="http://schemas.openxmlformats.org/officeDocument/2006/relationships/slideLayout" Target="../slideLayouts/slideLayout2.xml"/><Relationship Id="rId5" Type="http://schemas.openxmlformats.org/officeDocument/2006/relationships/image" Target="../media/image400.png"/><Relationship Id="rId4" Type="http://schemas.openxmlformats.org/officeDocument/2006/relationships/image" Target="../media/image620.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tu.int/en/ITU-T/AI/challenge/2020/Pages/default.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github.com/mborgerding/onsager_deep_learning" TargetMode="External"/><Relationship Id="rId5" Type="http://schemas.openxmlformats.org/officeDocument/2006/relationships/hyperlink" Target="https://sourceforge.net/projects/gampmatlab/" TargetMode="External"/><Relationship Id="rId4" Type="http://schemas.openxmlformats.org/officeDocument/2006/relationships/hyperlink" Target="https://worldfinals.icpc.global/about/#rul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62.png"/><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9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arxiv.org/abs/2006.0889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26"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5"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7"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80.png"/><Relationship Id="rId18" Type="http://schemas.openxmlformats.org/officeDocument/2006/relationships/image" Target="../media/image33.png"/><Relationship Id="rId3" Type="http://schemas.openxmlformats.org/officeDocument/2006/relationships/image" Target="../media/image20.png"/><Relationship Id="rId21" Type="http://schemas.openxmlformats.org/officeDocument/2006/relationships/image" Target="../media/image36.png"/><Relationship Id="rId7" Type="http://schemas.openxmlformats.org/officeDocument/2006/relationships/image" Target="../media/image24.png"/><Relationship Id="rId12" Type="http://schemas.openxmlformats.org/officeDocument/2006/relationships/image" Target="../media/image170.png"/><Relationship Id="rId17"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160.png"/><Relationship Id="rId5" Type="http://schemas.openxmlformats.org/officeDocument/2006/relationships/image" Target="../media/image22.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image" Target="../media/image21.svg"/><Relationship Id="rId9" Type="http://schemas.openxmlformats.org/officeDocument/2006/relationships/image" Target="../media/image27.png"/><Relationship Id="rId14" Type="http://schemas.openxmlformats.org/officeDocument/2006/relationships/image" Target="../media/image29.png"/><Relationship Id="rId22"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39.png"/><Relationship Id="rId7" Type="http://schemas.openxmlformats.org/officeDocument/2006/relationships/image" Target="../media/image7.sv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notesSlide" Target="../notesSlides/notesSlide9.xml"/><Relationship Id="rId16"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1.png"/><Relationship Id="rId5" Type="http://schemas.openxmlformats.org/officeDocument/2006/relationships/image" Target="../media/image41.png"/><Relationship Id="rId15" Type="http://schemas.openxmlformats.org/officeDocument/2006/relationships/image" Target="../media/image85.png"/><Relationship Id="rId10" Type="http://schemas.openxmlformats.org/officeDocument/2006/relationships/image" Target="../media/image80.png"/><Relationship Id="rId19" Type="http://schemas.openxmlformats.org/officeDocument/2006/relationships/image" Target="../media/image89.png"/><Relationship Id="rId4" Type="http://schemas.openxmlformats.org/officeDocument/2006/relationships/image" Target="../media/image40.png"/><Relationship Id="rId9" Type="http://schemas.openxmlformats.org/officeDocument/2006/relationships/image" Target="../media/image5.svg"/><Relationship Id="rId1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EB1D-51FC-4E26-BA7B-ACCC58D36EC5}"/>
              </a:ext>
            </a:extLst>
          </p:cNvPr>
          <p:cNvSpPr>
            <a:spLocks noGrp="1"/>
          </p:cNvSpPr>
          <p:nvPr>
            <p:ph type="ctrTitle"/>
          </p:nvPr>
        </p:nvSpPr>
        <p:spPr>
          <a:xfrm>
            <a:off x="1524000" y="1543050"/>
            <a:ext cx="9144000" cy="1042988"/>
          </a:xfrm>
        </p:spPr>
        <p:txBody>
          <a:bodyPr/>
          <a:lstStyle/>
          <a:p>
            <a:r>
              <a:rPr lang="en-GB" dirty="0">
                <a:solidFill>
                  <a:schemeClr val="accent5">
                    <a:lumMod val="50000"/>
                  </a:schemeClr>
                </a:solidFill>
                <a:effectLst>
                  <a:outerShdw blurRad="50800" dist="38100" dir="16200000" rotWithShape="0">
                    <a:prstClr val="black">
                      <a:alpha val="40000"/>
                    </a:prstClr>
                  </a:outerShdw>
                </a:effectLst>
              </a:rPr>
              <a:t>5G WIRELESS NETWORKS</a:t>
            </a:r>
            <a:endParaRPr lang="en-US" dirty="0">
              <a:solidFill>
                <a:schemeClr val="accent5">
                  <a:lumMod val="50000"/>
                </a:schemeClr>
              </a:solidFill>
              <a:effectLst>
                <a:outerShdw blurRad="50800" dist="38100" dir="16200000" rotWithShape="0">
                  <a:prstClr val="black">
                    <a:alpha val="40000"/>
                  </a:prstClr>
                </a:outerShdw>
              </a:effectLst>
            </a:endParaRPr>
          </a:p>
        </p:txBody>
      </p:sp>
      <p:sp>
        <p:nvSpPr>
          <p:cNvPr id="3" name="Subtitle 2">
            <a:extLst>
              <a:ext uri="{FF2B5EF4-FFF2-40B4-BE49-F238E27FC236}">
                <a16:creationId xmlns:a16="http://schemas.microsoft.com/office/drawing/2014/main" id="{725AD1C8-BC94-449F-9E51-1C770B266775}"/>
              </a:ext>
            </a:extLst>
          </p:cNvPr>
          <p:cNvSpPr>
            <a:spLocks noGrp="1"/>
          </p:cNvSpPr>
          <p:nvPr>
            <p:ph type="subTitle" idx="1"/>
          </p:nvPr>
        </p:nvSpPr>
        <p:spPr>
          <a:xfrm>
            <a:off x="1524000" y="2914649"/>
            <a:ext cx="9144000" cy="3766887"/>
          </a:xfrm>
        </p:spPr>
        <p:txBody>
          <a:bodyPr>
            <a:normAutofit lnSpcReduction="10000"/>
          </a:bodyPr>
          <a:lstStyle/>
          <a:p>
            <a:r>
              <a:rPr lang="en-GB" dirty="0" err="1">
                <a:ln w="0"/>
                <a:effectLst>
                  <a:outerShdw blurRad="38100" dist="19050" dir="2700000" algn="tl" rotWithShape="0">
                    <a:schemeClr val="dk1">
                      <a:alpha val="40000"/>
                    </a:schemeClr>
                  </a:outerShdw>
                </a:effectLst>
              </a:rPr>
              <a:t>Dr.</a:t>
            </a:r>
            <a:r>
              <a:rPr lang="en-GB" dirty="0">
                <a:ln w="0"/>
                <a:effectLst>
                  <a:outerShdw blurRad="38100" dist="19050" dir="2700000" algn="tl" rotWithShape="0">
                    <a:schemeClr val="dk1">
                      <a:alpha val="40000"/>
                    </a:schemeClr>
                  </a:outerShdw>
                </a:effectLst>
              </a:rPr>
              <a:t> </a:t>
            </a:r>
            <a:r>
              <a:rPr lang="tr-TR" dirty="0">
                <a:ln w="0"/>
                <a:effectLst>
                  <a:outerShdw blurRad="38100" dist="19050" dir="2700000" algn="tl" rotWithShape="0">
                    <a:schemeClr val="dk1">
                      <a:alpha val="40000"/>
                    </a:schemeClr>
                  </a:outerShdw>
                </a:effectLst>
              </a:rPr>
              <a:t>Cenk M. </a:t>
            </a:r>
            <a:r>
              <a:rPr lang="tr-TR" dirty="0" err="1">
                <a:ln w="0"/>
                <a:effectLst>
                  <a:outerShdw blurRad="38100" dist="19050" dir="2700000" algn="tl" rotWithShape="0">
                    <a:schemeClr val="dk1">
                      <a:alpha val="40000"/>
                    </a:schemeClr>
                  </a:outerShdw>
                </a:effectLst>
              </a:rPr>
              <a:t>Yetis</a:t>
            </a:r>
            <a:r>
              <a:rPr lang="en-GB" dirty="0">
                <a:ln w="0"/>
                <a:effectLst>
                  <a:outerShdw blurRad="38100" dist="19050" dir="2700000" algn="tl" rotWithShape="0">
                    <a:schemeClr val="dk1">
                      <a:alpha val="40000"/>
                    </a:schemeClr>
                  </a:outerShdw>
                </a:effectLst>
              </a:rPr>
              <a:t> and Assoc. Prof. Pontus </a:t>
            </a:r>
            <a:r>
              <a:rPr lang="en-GB" dirty="0" err="1">
                <a:ln w="0"/>
                <a:effectLst>
                  <a:outerShdw blurRad="38100" dist="19050" dir="2700000" algn="tl" rotWithShape="0">
                    <a:schemeClr val="dk1">
                      <a:alpha val="40000"/>
                    </a:schemeClr>
                  </a:outerShdw>
                </a:effectLst>
              </a:rPr>
              <a:t>Giselsson</a:t>
            </a:r>
            <a:endParaRPr lang="en-GB" dirty="0">
              <a:ln w="0"/>
              <a:effectLst>
                <a:outerShdw blurRad="38100" dist="19050" dir="2700000" algn="tl" rotWithShape="0">
                  <a:schemeClr val="dk1">
                    <a:alpha val="40000"/>
                  </a:schemeClr>
                </a:outerShdw>
              </a:effectLst>
            </a:endParaRPr>
          </a:p>
          <a:p>
            <a:endParaRPr lang="en-GB" dirty="0">
              <a:ln w="0"/>
              <a:effectLst>
                <a:outerShdw blurRad="38100" dist="19050" dir="2700000" algn="tl" rotWithShape="0">
                  <a:schemeClr val="dk1">
                    <a:alpha val="40000"/>
                  </a:schemeClr>
                </a:outerShdw>
              </a:effectLst>
            </a:endParaRPr>
          </a:p>
          <a:p>
            <a:r>
              <a:rPr lang="en-GB" dirty="0">
                <a:ln w="0"/>
                <a:effectLst>
                  <a:outerShdw blurRad="38100" dist="19050" dir="2700000" algn="tl" rotWithShape="0">
                    <a:schemeClr val="dk1">
                      <a:alpha val="40000"/>
                    </a:schemeClr>
                  </a:outerShdw>
                </a:effectLst>
              </a:rPr>
              <a:t>Automatic Control Department</a:t>
            </a:r>
          </a:p>
          <a:p>
            <a:r>
              <a:rPr lang="en-GB" dirty="0">
                <a:ln w="0"/>
                <a:effectLst>
                  <a:outerShdw blurRad="38100" dist="19050" dir="2700000" algn="tl" rotWithShape="0">
                    <a:schemeClr val="dk1">
                      <a:alpha val="40000"/>
                    </a:schemeClr>
                  </a:outerShdw>
                </a:effectLst>
              </a:rPr>
              <a:t>Lund University</a:t>
            </a:r>
          </a:p>
          <a:p>
            <a:endParaRPr lang="en-GB" sz="1800" i="1" dirty="0">
              <a:hlinkClick r:id="rId3"/>
            </a:endParaRPr>
          </a:p>
          <a:p>
            <a:r>
              <a:rPr lang="en-GB" sz="1800" i="1" dirty="0">
                <a:hlinkClick r:id="rId3"/>
              </a:rPr>
              <a:t>https://tinyurl.com/inspirationalcoffee</a:t>
            </a:r>
            <a:r>
              <a:rPr lang="en-GB" sz="1800" i="1" dirty="0"/>
              <a:t> </a:t>
            </a:r>
          </a:p>
          <a:p>
            <a:endParaRPr lang="en-GB" sz="1800" i="1" dirty="0"/>
          </a:p>
          <a:p>
            <a:r>
              <a:rPr lang="en-GB" b="1" dirty="0">
                <a:ln/>
                <a:solidFill>
                  <a:schemeClr val="accent2">
                    <a:lumMod val="50000"/>
                  </a:schemeClr>
                </a:solidFill>
                <a:effectLst>
                  <a:outerShdw blurRad="38100" dist="19050" dir="2700000" algn="tl" rotWithShape="0">
                    <a:schemeClr val="dk1">
                      <a:lumMod val="50000"/>
                      <a:alpha val="40000"/>
                    </a:schemeClr>
                  </a:outerShdw>
                </a:effectLst>
              </a:rPr>
              <a:t>Inspirational Coffee</a:t>
            </a:r>
          </a:p>
          <a:p>
            <a:r>
              <a:rPr lang="en-US" b="1" dirty="0">
                <a:ln/>
                <a:solidFill>
                  <a:schemeClr val="accent2">
                    <a:lumMod val="50000"/>
                  </a:schemeClr>
                </a:solidFill>
                <a:effectLst>
                  <a:outerShdw blurRad="38100" dist="19050" dir="2700000" algn="tl" rotWithShape="0">
                    <a:schemeClr val="dk1">
                      <a:lumMod val="50000"/>
                      <a:alpha val="40000"/>
                    </a:schemeClr>
                  </a:outerShdw>
                </a:effectLst>
              </a:rPr>
              <a:t>December 13</a:t>
            </a:r>
            <a:r>
              <a:rPr lang="en-US" b="1" baseline="30000" dirty="0">
                <a:ln/>
                <a:solidFill>
                  <a:schemeClr val="accent2">
                    <a:lumMod val="50000"/>
                  </a:schemeClr>
                </a:solidFill>
                <a:effectLst>
                  <a:outerShdw blurRad="38100" dist="19050" dir="2700000" algn="tl" rotWithShape="0">
                    <a:schemeClr val="dk1">
                      <a:lumMod val="50000"/>
                      <a:alpha val="40000"/>
                    </a:schemeClr>
                  </a:outerShdw>
                </a:effectLst>
              </a:rPr>
              <a:t>rd</a:t>
            </a:r>
            <a:r>
              <a:rPr lang="en-US" b="1" dirty="0">
                <a:ln/>
                <a:solidFill>
                  <a:schemeClr val="accent2">
                    <a:lumMod val="50000"/>
                  </a:schemeClr>
                </a:solidFill>
                <a:effectLst>
                  <a:outerShdw blurRad="38100" dist="19050" dir="2700000" algn="tl" rotWithShape="0">
                    <a:schemeClr val="dk1">
                      <a:lumMod val="50000"/>
                      <a:alpha val="40000"/>
                    </a:schemeClr>
                  </a:outerShdw>
                </a:effectLst>
              </a:rPr>
              <a:t>, 2020</a:t>
            </a:r>
          </a:p>
        </p:txBody>
      </p:sp>
      <p:pic>
        <p:nvPicPr>
          <p:cNvPr id="5" name="Kép 7">
            <a:extLst>
              <a:ext uri="{FF2B5EF4-FFF2-40B4-BE49-F238E27FC236}">
                <a16:creationId xmlns:a16="http://schemas.microsoft.com/office/drawing/2014/main" id="{12F79CAA-14A1-4FCC-A575-AD7D9542AF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72571" y="391641"/>
            <a:ext cx="2065196" cy="28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ép 7">
            <a:extLst>
              <a:ext uri="{FF2B5EF4-FFF2-40B4-BE49-F238E27FC236}">
                <a16:creationId xmlns:a16="http://schemas.microsoft.com/office/drawing/2014/main" id="{F9A89154-0216-4C6F-A974-02C2956C7D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9858375" y="0"/>
            <a:ext cx="2333625" cy="113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D63C4D7-B7F0-4C00-9655-FD6479453068}"/>
              </a:ext>
            </a:extLst>
          </p:cNvPr>
          <p:cNvSpPr>
            <a:spLocks noGrp="1"/>
          </p:cNvSpPr>
          <p:nvPr>
            <p:ph type="sldNum" sz="quarter" idx="12"/>
          </p:nvPr>
        </p:nvSpPr>
        <p:spPr/>
        <p:txBody>
          <a:bodyPr/>
          <a:lstStyle/>
          <a:p>
            <a:fld id="{96C155CA-F9E4-4B7B-8778-BBE3591DE223}" type="slidenum">
              <a:rPr lang="en-US" sz="1800" smtClean="0"/>
              <a:t>1</a:t>
            </a:fld>
            <a:endParaRPr lang="en-US" sz="1800" dirty="0"/>
          </a:p>
        </p:txBody>
      </p:sp>
    </p:spTree>
    <p:extLst>
      <p:ext uri="{BB962C8B-B14F-4D97-AF65-F5344CB8AC3E}">
        <p14:creationId xmlns:p14="http://schemas.microsoft.com/office/powerpoint/2010/main" val="401831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542510" y="2170710"/>
            <a:ext cx="3388889" cy="2428277"/>
          </a:xfrm>
        </p:spPr>
        <p:txBody>
          <a:bodyPr>
            <a:normAutofit/>
          </a:bodyPr>
          <a:lstStyle/>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3577761"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err="1"/>
              <a:t>mmWave</a:t>
            </a:r>
            <a:r>
              <a:rPr lang="en-US" sz="3200" b="1" dirty="0"/>
              <a:t> OVERVIEW</a:t>
            </a:r>
            <a:endParaRPr lang="en-US" sz="8000" b="1" dirty="0"/>
          </a:p>
        </p:txBody>
      </p:sp>
      <p:sp>
        <p:nvSpPr>
          <p:cNvPr id="2" name="Slide Number Placeholder 1">
            <a:extLst>
              <a:ext uri="{FF2B5EF4-FFF2-40B4-BE49-F238E27FC236}">
                <a16:creationId xmlns:a16="http://schemas.microsoft.com/office/drawing/2014/main" id="{DFA18965-F121-4E89-A48E-BE64A16678CF}"/>
              </a:ext>
            </a:extLst>
          </p:cNvPr>
          <p:cNvSpPr>
            <a:spLocks noGrp="1"/>
          </p:cNvSpPr>
          <p:nvPr>
            <p:ph type="sldNum" sz="quarter" idx="12"/>
          </p:nvPr>
        </p:nvSpPr>
        <p:spPr>
          <a:xfrm>
            <a:off x="9329078" y="6509330"/>
            <a:ext cx="2743200" cy="365125"/>
          </a:xfrm>
        </p:spPr>
        <p:txBody>
          <a:bodyPr/>
          <a:lstStyle/>
          <a:p>
            <a:fld id="{96C155CA-F9E4-4B7B-8778-BBE3591DE223}" type="slidenum">
              <a:rPr lang="en-US" smtClean="0"/>
              <a:t>10</a:t>
            </a:fld>
            <a:endParaRPr lang="en-US" dirty="0"/>
          </a:p>
        </p:txBody>
      </p:sp>
      <mc:AlternateContent xmlns:mc="http://schemas.openxmlformats.org/markup-compatibility/2006" xmlns:a14="http://schemas.microsoft.com/office/drawing/2010/main">
        <mc:Choice Requires="a14">
          <p:sp>
            <p:nvSpPr>
              <p:cNvPr id="4" name="Text Box 53">
                <a:extLst>
                  <a:ext uri="{FF2B5EF4-FFF2-40B4-BE49-F238E27FC236}">
                    <a16:creationId xmlns:a16="http://schemas.microsoft.com/office/drawing/2014/main" id="{DA762240-A779-4261-A82C-89C8896FD576}"/>
                  </a:ext>
                </a:extLst>
              </p:cNvPr>
              <p:cNvSpPr txBox="1"/>
              <p:nvPr/>
            </p:nvSpPr>
            <p:spPr>
              <a:xfrm>
                <a:off x="192590" y="819149"/>
                <a:ext cx="6233610" cy="5829077"/>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5000"/>
                  </a:lnSpc>
                </a:pPr>
                <a:r>
                  <a:rPr lang="en-GB" sz="2600" dirty="0">
                    <a:effectLst/>
                    <a:latin typeface="Calibri" panose="020F0502020204030204" pitchFamily="34" charset="0"/>
                    <a:ea typeface="Calibri" panose="020F0502020204030204" pitchFamily="34" charset="0"/>
                    <a:cs typeface="Times New Roman" panose="02020603050405020304" pitchFamily="18" charset="0"/>
                    <a:hlinkClick r:id="rId3"/>
                  </a:rPr>
                  <a:t>Wavelength</a:t>
                </a:r>
                <a:r>
                  <a:rPr lang="en-GB" sz="2600" dirty="0">
                    <a:effectLst/>
                    <a:latin typeface="Calibri" panose="020F0502020204030204" pitchFamily="34" charset="0"/>
                    <a:ea typeface="Calibri" panose="020F0502020204030204" pitchFamily="34" charset="0"/>
                    <a:cs typeface="Times New Roman" panose="02020603050405020304" pitchFamily="18" charset="0"/>
                  </a:rPr>
                  <a:t> </a:t>
                </a:r>
                <a:r>
                  <a:rPr lang="en-GB" sz="2600" dirty="0">
                    <a:effectLst/>
                    <a:latin typeface="Calibri" panose="020F0502020204030204" pitchFamily="34" charset="0"/>
                    <a:ea typeface="Calibri" panose="020F0502020204030204" pitchFamily="34" charset="0"/>
                    <a:cs typeface="Times New Roman" panose="02020603050405020304" pitchFamily="18" charset="0"/>
                    <a:hlinkClick r:id="rId4"/>
                  </a:rPr>
                  <a:t>formula</a:t>
                </a:r>
                <a:r>
                  <a:rPr lang="en-GB" sz="2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5000"/>
                  </a:lnSpc>
                </a:pPr>
                <a14:m>
                  <m:oMath xmlns:m="http://schemas.openxmlformats.org/officeDocument/2006/math">
                    <m:r>
                      <a:rPr lang="en-GB" sz="2600" i="1" smtClean="0">
                        <a:effectLst/>
                        <a:latin typeface="Cambria Math" panose="02040503050406030204" pitchFamily="18" charset="0"/>
                        <a:ea typeface="Calibri" panose="020F0502020204030204" pitchFamily="34" charset="0"/>
                        <a:cs typeface="Times New Roman" panose="02020603050405020304" pitchFamily="18" charset="0"/>
                      </a:rPr>
                      <m:t>𝜆</m:t>
                    </m:r>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𝑓</m:t>
                    </m:r>
                  </m:oMath>
                </a14:m>
                <a:r>
                  <a:rPr lang="en-GB" sz="2600" dirty="0">
                    <a:effectLst/>
                    <a:latin typeface="Calibri" panose="020F0502020204030204" pitchFamily="34" charset="0"/>
                    <a:ea typeface="Calibri" panose="020F0502020204030204" pitchFamily="34" charset="0"/>
                    <a:cs typeface="Times New Roman" panose="02020603050405020304" pitchFamily="18" charset="0"/>
                  </a:rPr>
                  <a:t> (spatial period) </a:t>
                </a:r>
              </a:p>
              <a:p>
                <a:pPr>
                  <a:lnSpc>
                    <a:spcPct val="105000"/>
                  </a:lnSpc>
                </a:pPr>
                <a14:m>
                  <m:oMath xmlns:m="http://schemas.openxmlformats.org/officeDocument/2006/math">
                    <m:r>
                      <a:rPr lang="en-GB" sz="2600" i="1" smtClean="0">
                        <a:effectLst/>
                        <a:latin typeface="Cambria Math" panose="02040503050406030204" pitchFamily="18" charset="0"/>
                        <a:ea typeface="Calibri" panose="020F0502020204030204" pitchFamily="34" charset="0"/>
                        <a:cs typeface="Times New Roman" panose="02020603050405020304" pitchFamily="18" charset="0"/>
                      </a:rPr>
                      <m:t>𝜆</m:t>
                    </m:r>
                  </m:oMath>
                </a14:m>
                <a:r>
                  <a:rPr lang="sv" sz="2600" dirty="0">
                    <a:effectLst/>
                    <a:latin typeface="Calibri" panose="020F0502020204030204" pitchFamily="34" charset="0"/>
                    <a:ea typeface="Times New Roman" panose="02020603050405020304" pitchFamily="18" charset="0"/>
                    <a:cs typeface="Times New Roman" panose="02020603050405020304" pitchFamily="18" charset="0"/>
                  </a:rPr>
                  <a:t>: Wavelength (</a:t>
                </a:r>
                <a:r>
                  <a:rPr lang="sv" sz="2600" i="1" dirty="0">
                    <a:effectLst/>
                    <a:latin typeface="Calibri" panose="020F0502020204030204" pitchFamily="34" charset="0"/>
                    <a:ea typeface="Times New Roman" panose="02020603050405020304" pitchFamily="18" charset="0"/>
                    <a:cs typeface="Times New Roman" panose="02020603050405020304" pitchFamily="18" charset="0"/>
                  </a:rPr>
                  <a:t>m</a:t>
                </a:r>
                <a:r>
                  <a:rPr lang="sv" sz="2600" dirty="0">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5000"/>
                  </a:lnSpc>
                </a:pPr>
                <a14:m>
                  <m:oMath xmlns:m="http://schemas.openxmlformats.org/officeDocument/2006/math">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𝑓</m:t>
                    </m:r>
                  </m:oMath>
                </a14:m>
                <a:r>
                  <a:rPr lang="en-GB" sz="2600" dirty="0">
                    <a:effectLst/>
                    <a:latin typeface="Calibri" panose="020F0502020204030204" pitchFamily="34" charset="0"/>
                    <a:ea typeface="Calibri" panose="020F0502020204030204" pitchFamily="34" charset="0"/>
                    <a:cs typeface="Times New Roman" panose="02020603050405020304" pitchFamily="18" charset="0"/>
                  </a:rPr>
                  <a:t>: Frequency (</a:t>
                </a:r>
                <a:r>
                  <a:rPr lang="en-GB" sz="2600" i="1" dirty="0">
                    <a:latin typeface="Calibri" panose="020F0502020204030204" pitchFamily="34" charset="0"/>
                    <a:ea typeface="Calibri" panose="020F0502020204030204" pitchFamily="34" charset="0"/>
                    <a:cs typeface="Times New Roman" panose="02020603050405020304" pitchFamily="18" charset="0"/>
                  </a:rPr>
                  <a:t>Hz</a:t>
                </a:r>
                <a:r>
                  <a:rPr lang="en-GB" sz="2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5000"/>
                  </a:lnSpc>
                </a:pPr>
                <a14:m>
                  <m:oMath xmlns:m="http://schemas.openxmlformats.org/officeDocument/2006/math">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GB" sz="2600" dirty="0">
                    <a:effectLst/>
                    <a:latin typeface="Calibri" panose="020F0502020204030204" pitchFamily="34" charset="0"/>
                    <a:ea typeface="Calibri" panose="020F0502020204030204" pitchFamily="34" charset="0"/>
                    <a:cs typeface="Times New Roman" panose="02020603050405020304" pitchFamily="18" charset="0"/>
                  </a:rPr>
                  <a:t>: Speed of light (m/s)</a:t>
                </a:r>
              </a:p>
              <a:p>
                <a:pPr>
                  <a:lnSpc>
                    <a:spcPct val="105000"/>
                  </a:lnSpc>
                </a:pPr>
                <a:r>
                  <a:rPr lang="en-GB" sz="2600" dirty="0">
                    <a:latin typeface="Calibri" panose="020F0502020204030204" pitchFamily="34" charset="0"/>
                    <a:ea typeface="Calibri" panose="020F0502020204030204" pitchFamily="34" charset="0"/>
                    <a:cs typeface="Times New Roman" panose="02020603050405020304" pitchFamily="18" charset="0"/>
                  </a:rPr>
                  <a:t>E.g., </a:t>
                </a:r>
              </a:p>
              <a:p>
                <a:pPr>
                  <a:lnSpc>
                    <a:spcPct val="105000"/>
                  </a:lnSpc>
                </a:pPr>
                <a:r>
                  <a:rPr lang="en-GB" sz="2600" dirty="0">
                    <a:effectLst/>
                    <a:latin typeface="Calibri" panose="020F0502020204030204" pitchFamily="34" charset="0"/>
                    <a:ea typeface="Calibri" panose="020F0502020204030204" pitchFamily="34" charset="0"/>
                    <a:cs typeface="Times New Roman" panose="02020603050405020304" pitchFamily="18" charset="0"/>
                    <a:hlinkClick r:id="rId5"/>
                  </a:rPr>
                  <a:t>For</a:t>
                </a:r>
                <a:r>
                  <a:rPr lang="en-GB" sz="2600" dirty="0">
                    <a:effectLst/>
                    <a:latin typeface="Calibri" panose="020F0502020204030204" pitchFamily="34" charset="0"/>
                    <a:ea typeface="Calibri" panose="020F0502020204030204" pitchFamily="34" charset="0"/>
                    <a:cs typeface="Times New Roman" panose="02020603050405020304" pitchFamily="18" charset="0"/>
                  </a:rPr>
                  <a:t> a signal with </a:t>
                </a:r>
                <a14:m>
                  <m:oMath xmlns:m="http://schemas.openxmlformats.org/officeDocument/2006/math">
                    <m:r>
                      <a:rPr lang="en-GB" sz="2600" b="0" i="1" dirty="0" smtClean="0">
                        <a:latin typeface="Cambria Math" panose="02040503050406030204" pitchFamily="18" charset="0"/>
                        <a:cs typeface="Times New Roman" panose="02020603050405020304" pitchFamily="18" charset="0"/>
                      </a:rPr>
                      <m:t>1</m:t>
                    </m:r>
                  </m:oMath>
                </a14:m>
                <a:r>
                  <a:rPr lang="en-GB" sz="2600" dirty="0">
                    <a:effectLst/>
                    <a:latin typeface="Calibri" panose="020F0502020204030204" pitchFamily="34" charset="0"/>
                    <a:ea typeface="Calibri" panose="020F0502020204030204" pitchFamily="34" charset="0"/>
                    <a:cs typeface="Times New Roman" panose="02020603050405020304" pitchFamily="18" charset="0"/>
                  </a:rPr>
                  <a:t> GHz  </a:t>
                </a:r>
                <a:endParaRPr lang="en-GB" sz="26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5000"/>
                  </a:lnSpc>
                </a:pPr>
                <a:r>
                  <a:rPr lang="en-GB" sz="2600" dirty="0">
                    <a:effectLst/>
                    <a:ea typeface="Calibri" panose="020F0502020204030204" pitchFamily="34" charset="0"/>
                    <a:cs typeface="Times New Roman" panose="02020603050405020304" pitchFamily="18" charset="0"/>
                  </a:rPr>
                  <a:t>                </a:t>
                </a:r>
                <a14:m>
                  <m:oMath xmlns:m="http://schemas.openxmlformats.org/officeDocument/2006/math">
                    <m:r>
                      <a:rPr lang="en-GB" sz="2600" i="1" smtClean="0">
                        <a:effectLst/>
                        <a:latin typeface="Cambria Math" panose="02040503050406030204" pitchFamily="18" charset="0"/>
                        <a:ea typeface="Calibri" panose="020F0502020204030204" pitchFamily="34" charset="0"/>
                        <a:cs typeface="Times New Roman" panose="02020603050405020304" pitchFamily="18" charset="0"/>
                      </a:rPr>
                      <m:t>𝜆</m:t>
                    </m:r>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GB" sz="2600" i="1" dirty="0" smtClean="0">
                            <a:latin typeface="Cambria Math" panose="02040503050406030204" pitchFamily="18" charset="0"/>
                            <a:cs typeface="Times New Roman" panose="02020603050405020304" pitchFamily="18" charset="0"/>
                          </a:rPr>
                        </m:ctrlPr>
                      </m:sSupPr>
                      <m:e>
                        <m:r>
                          <a:rPr lang="en-GB" sz="2600" b="0" i="1" dirty="0" smtClean="0">
                            <a:latin typeface="Cambria Math" panose="02040503050406030204" pitchFamily="18" charset="0"/>
                            <a:cs typeface="Times New Roman" panose="02020603050405020304" pitchFamily="18" charset="0"/>
                          </a:rPr>
                          <m:t>10</m:t>
                        </m:r>
                      </m:e>
                      <m:sup>
                        <m:r>
                          <a:rPr lang="en-GB" sz="2600" b="0" i="1" dirty="0" smtClean="0">
                            <a:latin typeface="Cambria Math" panose="02040503050406030204" pitchFamily="18" charset="0"/>
                            <a:cs typeface="Times New Roman" panose="02020603050405020304" pitchFamily="18" charset="0"/>
                          </a:rPr>
                          <m:t>8</m:t>
                        </m:r>
                      </m:sup>
                    </m:sSup>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/1</m:t>
                    </m:r>
                    <m:r>
                      <a:rPr lang="en-GB" sz="2600" i="1">
                        <a:latin typeface="Cambria Math" panose="02040503050406030204" pitchFamily="18" charset="0"/>
                        <a:ea typeface="Calibri" panose="020F0502020204030204" pitchFamily="34" charset="0"/>
                        <a:cs typeface="Times New Roman" panose="02020603050405020304" pitchFamily="18" charset="0"/>
                      </a:rPr>
                      <m:t>×</m:t>
                    </m:r>
                    <m:sSup>
                      <m:sSupPr>
                        <m:ctrlPr>
                          <a:rPr lang="en-GB" sz="2600" i="1" dirty="0">
                            <a:latin typeface="Cambria Math" panose="02040503050406030204" pitchFamily="18" charset="0"/>
                            <a:cs typeface="Times New Roman" panose="02020603050405020304" pitchFamily="18" charset="0"/>
                          </a:rPr>
                        </m:ctrlPr>
                      </m:sSupPr>
                      <m:e>
                        <m:r>
                          <a:rPr lang="en-GB" sz="2600" i="1" dirty="0">
                            <a:latin typeface="Cambria Math" panose="02040503050406030204" pitchFamily="18" charset="0"/>
                            <a:cs typeface="Times New Roman" panose="02020603050405020304" pitchFamily="18" charset="0"/>
                          </a:rPr>
                          <m:t>10</m:t>
                        </m:r>
                      </m:e>
                      <m:sup>
                        <m:r>
                          <a:rPr lang="en-GB" sz="2600" b="0" i="1" dirty="0" smtClean="0">
                            <a:latin typeface="Cambria Math" panose="02040503050406030204" pitchFamily="18" charset="0"/>
                            <a:cs typeface="Times New Roman" panose="02020603050405020304" pitchFamily="18" charset="0"/>
                          </a:rPr>
                          <m:t>9</m:t>
                        </m:r>
                      </m:sup>
                    </m:sSup>
                    <m:r>
                      <m:rPr>
                        <m:sty m:val="p"/>
                      </m:rPr>
                      <a:rPr lang="en-GB" sz="2600" b="0" i="0" dirty="0" smtClean="0">
                        <a:latin typeface="Cambria Math" panose="02040503050406030204" pitchFamily="18" charset="0"/>
                        <a:cs typeface="Times New Roman" panose="02020603050405020304" pitchFamily="18" charset="0"/>
                      </a:rPr>
                      <m:t>m</m:t>
                    </m:r>
                  </m:oMath>
                </a14:m>
                <a:r>
                  <a:rPr lang="en-GB" sz="2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5000"/>
                  </a:lnSpc>
                </a:pPr>
                <a14:m>
                  <m:oMathPara xmlns:m="http://schemas.openxmlformats.org/officeDocument/2006/math">
                    <m:oMathParaPr>
                      <m:jc m:val="centerGroup"/>
                    </m:oMathParaPr>
                    <m:oMath xmlns:m="http://schemas.openxmlformats.org/officeDocument/2006/math">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GB" sz="2600" b="0" i="1" smtClean="0">
                              <a:effectLst/>
                              <a:latin typeface="Cambria Math" panose="02040503050406030204" pitchFamily="18" charset="0"/>
                              <a:cs typeface="Times New Roman" panose="02020603050405020304" pitchFamily="18" charset="0"/>
                            </a:rPr>
                          </m:ctrlPr>
                        </m:sSupPr>
                        <m:e>
                          <m:r>
                            <a:rPr lang="en-GB" sz="2600" b="0" i="1" smtClean="0">
                              <a:effectLst/>
                              <a:latin typeface="Cambria Math" panose="02040503050406030204" pitchFamily="18" charset="0"/>
                              <a:cs typeface="Times New Roman" panose="02020603050405020304" pitchFamily="18" charset="0"/>
                            </a:rPr>
                            <m:t>3×10</m:t>
                          </m:r>
                        </m:e>
                        <m:sup>
                          <m:r>
                            <a:rPr lang="en-GB" sz="2600" b="0" i="1" smtClean="0">
                              <a:effectLst/>
                              <a:latin typeface="Cambria Math" panose="02040503050406030204" pitchFamily="18" charset="0"/>
                              <a:cs typeface="Times New Roman" panose="02020603050405020304" pitchFamily="18" charset="0"/>
                            </a:rPr>
                            <m:t>−1</m:t>
                          </m:r>
                        </m:sup>
                      </m:sSup>
                      <m:r>
                        <a:rPr lang="en-GB" sz="2600" b="0" i="0" smtClean="0">
                          <a:effectLst/>
                          <a:latin typeface="Cambria Math" panose="02040503050406030204" pitchFamily="18" charset="0"/>
                          <a:cs typeface="Times New Roman" panose="02020603050405020304" pitchFamily="18" charset="0"/>
                        </a:rPr>
                        <m:t> </m:t>
                      </m:r>
                      <m:r>
                        <m:rPr>
                          <m:sty m:val="p"/>
                        </m:rPr>
                        <a:rPr lang="en-GB" sz="2600" b="0" i="0" smtClean="0">
                          <a:effectLst/>
                          <a:latin typeface="Cambria Math" panose="02040503050406030204" pitchFamily="18" charset="0"/>
                          <a:cs typeface="Times New Roman" panose="02020603050405020304" pitchFamily="18" charset="0"/>
                        </a:rPr>
                        <m:t>m</m:t>
                      </m:r>
                      <m:r>
                        <a:rPr lang="en-GB" sz="2600" b="0" i="0" smtClean="0">
                          <a:effectLst/>
                          <a:latin typeface="Cambria Math" panose="02040503050406030204" pitchFamily="18" charset="0"/>
                          <a:cs typeface="Times New Roman" panose="02020603050405020304" pitchFamily="18" charset="0"/>
                        </a:rPr>
                        <m:t> </m:t>
                      </m:r>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GB" sz="2600" b="0" i="0" smtClean="0">
                          <a:effectLst/>
                          <a:latin typeface="Cambria Math" panose="02040503050406030204" pitchFamily="18" charset="0"/>
                          <a:ea typeface="Calibri" panose="020F0502020204030204" pitchFamily="34" charset="0"/>
                          <a:cs typeface="Times New Roman" panose="02020603050405020304" pitchFamily="18" charset="0"/>
                        </a:rPr>
                        <m:t>300 </m:t>
                      </m:r>
                      <m:r>
                        <m:rPr>
                          <m:nor/>
                        </m:rPr>
                        <a:rPr lang="en-GB" sz="2600" b="0" i="0" smtClean="0">
                          <a:effectLst/>
                          <a:latin typeface="Cambria Math" panose="02040503050406030204" pitchFamily="18" charset="0"/>
                          <a:ea typeface="Calibri" panose="020F0502020204030204" pitchFamily="34" charset="0"/>
                          <a:cs typeface="Times New Roman" panose="02020603050405020304" pitchFamily="18" charset="0"/>
                        </a:rPr>
                        <m:t>mm</m:t>
                      </m:r>
                    </m:oMath>
                  </m:oMathPara>
                </a14:m>
                <a:endParaRPr lang="en-GB" sz="2600" b="0" i="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5000"/>
                  </a:lnSpc>
                </a:pPr>
                <a:r>
                  <a:rPr lang="en-GB" sz="2600" b="0" dirty="0">
                    <a:effectLst/>
                    <a:ea typeface="Calibri" panose="020F0502020204030204" pitchFamily="34" charset="0"/>
                    <a:cs typeface="Times New Roman" panose="02020603050405020304" pitchFamily="18" charset="0"/>
                  </a:rPr>
                  <a:t>                   </a:t>
                </a:r>
                <a14:m>
                  <m:oMath xmlns:m="http://schemas.openxmlformats.org/officeDocument/2006/math">
                    <m:r>
                      <m:rPr>
                        <m:nor/>
                      </m:rPr>
                      <a:rPr lang="en-GB" sz="26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2600" i="1">
                            <a:latin typeface="Cambria Math" panose="02040503050406030204" pitchFamily="18" charset="0"/>
                            <a:cs typeface="Times New Roman" panose="02020603050405020304" pitchFamily="18" charset="0"/>
                          </a:rPr>
                        </m:ctrlPr>
                      </m:sSupPr>
                      <m:e>
                        <m:r>
                          <m:rPr>
                            <m:nor/>
                          </m:rPr>
                          <a:rPr lang="en-GB" sz="2600">
                            <a:latin typeface="Cambria Math" panose="02040503050406030204" pitchFamily="18" charset="0"/>
                            <a:ea typeface="Calibri" panose="020F0502020204030204" pitchFamily="34" charset="0"/>
                            <a:cs typeface="Times New Roman" panose="02020603050405020304" pitchFamily="18" charset="0"/>
                          </a:rPr>
                          <m:t>3</m:t>
                        </m:r>
                        <m:r>
                          <a:rPr lang="en-GB" sz="2600" i="1">
                            <a:latin typeface="Cambria Math" panose="02040503050406030204" pitchFamily="18" charset="0"/>
                            <a:cs typeface="Times New Roman" panose="02020603050405020304" pitchFamily="18" charset="0"/>
                          </a:rPr>
                          <m:t>×10</m:t>
                        </m:r>
                      </m:e>
                      <m:sup>
                        <m:r>
                          <a:rPr lang="en-GB" sz="2600" b="0" i="1" smtClean="0">
                            <a:latin typeface="Cambria Math" panose="02040503050406030204" pitchFamily="18" charset="0"/>
                            <a:cs typeface="Times New Roman" panose="02020603050405020304" pitchFamily="18" charset="0"/>
                          </a:rPr>
                          <m:t>5</m:t>
                        </m:r>
                      </m:sup>
                    </m:sSup>
                    <m:r>
                      <a:rPr lang="en-GB" sz="2600" i="1" smtClean="0">
                        <a:latin typeface="Cambria Math" panose="02040503050406030204" pitchFamily="18" charset="0"/>
                        <a:cs typeface="Times New Roman" panose="02020603050405020304" pitchFamily="18" charset="0"/>
                      </a:rPr>
                      <m:t>µ</m:t>
                    </m:r>
                    <m:r>
                      <m:rPr>
                        <m:sty m:val="p"/>
                      </m:rPr>
                      <a:rPr lang="en-GB" sz="2600">
                        <a:latin typeface="Cambria Math" panose="02040503050406030204" pitchFamily="18" charset="0"/>
                        <a:cs typeface="Times New Roman" panose="02020603050405020304" pitchFamily="18" charset="0"/>
                      </a:rPr>
                      <m:t>m</m:t>
                    </m:r>
                  </m:oMath>
                </a14:m>
                <a:r>
                  <a:rPr lang="en-GB" sz="2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5000"/>
                  </a:lnSpc>
                </a:pPr>
                <a:r>
                  <a:rPr lang="en-GB" sz="2600" dirty="0">
                    <a:effectLst/>
                    <a:latin typeface="Calibri" panose="020F0502020204030204" pitchFamily="34" charset="0"/>
                    <a:ea typeface="Calibri" panose="020F0502020204030204" pitchFamily="34" charset="0"/>
                    <a:cs typeface="Times New Roman" panose="02020603050405020304" pitchFamily="18" charset="0"/>
                    <a:hlinkClick r:id="rId6"/>
                  </a:rPr>
                  <a:t>For</a:t>
                </a:r>
                <a:r>
                  <a:rPr lang="en-GB" sz="2600" dirty="0">
                    <a:effectLst/>
                    <a:latin typeface="Calibri" panose="020F0502020204030204" pitchFamily="34" charset="0"/>
                    <a:ea typeface="Calibri" panose="020F0502020204030204" pitchFamily="34" charset="0"/>
                    <a:cs typeface="Times New Roman" panose="02020603050405020304" pitchFamily="18" charset="0"/>
                  </a:rPr>
                  <a:t> a signal with </a:t>
                </a:r>
                <a14:m>
                  <m:oMath xmlns:m="http://schemas.openxmlformats.org/officeDocument/2006/math">
                    <m:r>
                      <a:rPr lang="en-GB" sz="2600" b="0" i="1" dirty="0" smtClean="0">
                        <a:latin typeface="Cambria Math" panose="02040503050406030204" pitchFamily="18" charset="0"/>
                        <a:cs typeface="Times New Roman" panose="02020603050405020304" pitchFamily="18" charset="0"/>
                      </a:rPr>
                      <m:t>30</m:t>
                    </m:r>
                  </m:oMath>
                </a14:m>
                <a:r>
                  <a:rPr lang="en-GB" sz="2600" dirty="0">
                    <a:effectLst/>
                    <a:latin typeface="Calibri" panose="020F0502020204030204" pitchFamily="34" charset="0"/>
                    <a:ea typeface="Calibri" panose="020F0502020204030204" pitchFamily="34" charset="0"/>
                    <a:cs typeface="Times New Roman" panose="02020603050405020304" pitchFamily="18" charset="0"/>
                  </a:rPr>
                  <a:t> GHz </a:t>
                </a:r>
                <a:endParaRPr lang="en-GB" sz="26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5000"/>
                  </a:lnSpc>
                </a:pPr>
                <a:r>
                  <a:rPr lang="en-GB" sz="2600" dirty="0">
                    <a:effectLst/>
                    <a:ea typeface="Calibri" panose="020F0502020204030204" pitchFamily="34" charset="0"/>
                    <a:cs typeface="Times New Roman" panose="02020603050405020304" pitchFamily="18" charset="0"/>
                  </a:rPr>
                  <a:t>                </a:t>
                </a:r>
                <a14:m>
                  <m:oMath xmlns:m="http://schemas.openxmlformats.org/officeDocument/2006/math">
                    <m:r>
                      <a:rPr lang="en-GB" sz="2600" i="1" smtClean="0">
                        <a:effectLst/>
                        <a:latin typeface="Cambria Math" panose="02040503050406030204" pitchFamily="18" charset="0"/>
                        <a:ea typeface="Calibri" panose="020F0502020204030204" pitchFamily="34" charset="0"/>
                        <a:cs typeface="Times New Roman" panose="02020603050405020304" pitchFamily="18" charset="0"/>
                      </a:rPr>
                      <m:t>𝜆</m:t>
                    </m:r>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GB" sz="2600" i="1" dirty="0" smtClean="0">
                            <a:latin typeface="Cambria Math" panose="02040503050406030204" pitchFamily="18" charset="0"/>
                            <a:cs typeface="Times New Roman" panose="02020603050405020304" pitchFamily="18" charset="0"/>
                          </a:rPr>
                        </m:ctrlPr>
                      </m:sSupPr>
                      <m:e>
                        <m:r>
                          <a:rPr lang="en-GB" sz="2600" b="0" i="1" dirty="0" smtClean="0">
                            <a:latin typeface="Cambria Math" panose="02040503050406030204" pitchFamily="18" charset="0"/>
                            <a:cs typeface="Times New Roman" panose="02020603050405020304" pitchFamily="18" charset="0"/>
                          </a:rPr>
                          <m:t>10</m:t>
                        </m:r>
                      </m:e>
                      <m:sup>
                        <m:r>
                          <a:rPr lang="en-GB" sz="2600" b="0" i="1" dirty="0" smtClean="0">
                            <a:latin typeface="Cambria Math" panose="02040503050406030204" pitchFamily="18" charset="0"/>
                            <a:cs typeface="Times New Roman" panose="02020603050405020304" pitchFamily="18" charset="0"/>
                          </a:rPr>
                          <m:t>8</m:t>
                        </m:r>
                      </m:sup>
                    </m:sSup>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600" i="1">
                        <a:latin typeface="Cambria Math" panose="02040503050406030204" pitchFamily="18" charset="0"/>
                        <a:ea typeface="Calibri" panose="020F0502020204030204" pitchFamily="34" charset="0"/>
                        <a:cs typeface="Times New Roman" panose="02020603050405020304" pitchFamily="18" charset="0"/>
                      </a:rPr>
                      <m:t>3</m:t>
                    </m:r>
                    <m:r>
                      <a:rPr lang="en-GB" sz="2600" b="0" i="1" smtClean="0">
                        <a:latin typeface="Cambria Math" panose="02040503050406030204" pitchFamily="18" charset="0"/>
                        <a:ea typeface="Calibri" panose="020F0502020204030204" pitchFamily="34" charset="0"/>
                        <a:cs typeface="Times New Roman" panose="02020603050405020304" pitchFamily="18" charset="0"/>
                      </a:rPr>
                      <m:t>0</m:t>
                    </m:r>
                    <m:r>
                      <a:rPr lang="en-GB" sz="2600" i="1">
                        <a:latin typeface="Cambria Math" panose="02040503050406030204" pitchFamily="18" charset="0"/>
                        <a:ea typeface="Calibri" panose="020F0502020204030204" pitchFamily="34" charset="0"/>
                        <a:cs typeface="Times New Roman" panose="02020603050405020304" pitchFamily="18" charset="0"/>
                      </a:rPr>
                      <m:t>×</m:t>
                    </m:r>
                    <m:sSup>
                      <m:sSupPr>
                        <m:ctrlPr>
                          <a:rPr lang="en-GB" sz="2600" i="1" dirty="0">
                            <a:latin typeface="Cambria Math" panose="02040503050406030204" pitchFamily="18" charset="0"/>
                            <a:cs typeface="Times New Roman" panose="02020603050405020304" pitchFamily="18" charset="0"/>
                          </a:rPr>
                        </m:ctrlPr>
                      </m:sSupPr>
                      <m:e>
                        <m:r>
                          <a:rPr lang="en-GB" sz="2600" i="1" dirty="0">
                            <a:latin typeface="Cambria Math" panose="02040503050406030204" pitchFamily="18" charset="0"/>
                            <a:cs typeface="Times New Roman" panose="02020603050405020304" pitchFamily="18" charset="0"/>
                          </a:rPr>
                          <m:t>10</m:t>
                        </m:r>
                      </m:e>
                      <m:sup>
                        <m:r>
                          <a:rPr lang="en-GB" sz="2600" b="0" i="1" dirty="0" smtClean="0">
                            <a:latin typeface="Cambria Math" panose="02040503050406030204" pitchFamily="18" charset="0"/>
                            <a:cs typeface="Times New Roman" panose="02020603050405020304" pitchFamily="18" charset="0"/>
                          </a:rPr>
                          <m:t>9</m:t>
                        </m:r>
                      </m:sup>
                    </m:sSup>
                    <m:r>
                      <m:rPr>
                        <m:sty m:val="p"/>
                      </m:rPr>
                      <a:rPr lang="en-GB" sz="2600" b="0" i="0" dirty="0" smtClean="0">
                        <a:latin typeface="Cambria Math" panose="02040503050406030204" pitchFamily="18" charset="0"/>
                        <a:cs typeface="Times New Roman" panose="02020603050405020304" pitchFamily="18" charset="0"/>
                      </a:rPr>
                      <m:t>m</m:t>
                    </m:r>
                  </m:oMath>
                </a14:m>
                <a:r>
                  <a:rPr lang="en-GB" sz="2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5000"/>
                  </a:lnSpc>
                </a:pPr>
                <a:r>
                  <a:rPr lang="en-GB" sz="2600" b="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2600" b="0" i="1" smtClean="0">
                            <a:effectLst/>
                            <a:latin typeface="Cambria Math" panose="02040503050406030204" pitchFamily="18" charset="0"/>
                            <a:cs typeface="Times New Roman" panose="02020603050405020304" pitchFamily="18" charset="0"/>
                          </a:rPr>
                        </m:ctrlPr>
                      </m:sSupPr>
                      <m:e>
                        <m:r>
                          <a:rPr lang="en-GB" sz="2600" b="0" i="1" smtClean="0">
                            <a:effectLst/>
                            <a:latin typeface="Cambria Math" panose="02040503050406030204" pitchFamily="18" charset="0"/>
                            <a:cs typeface="Times New Roman" panose="02020603050405020304" pitchFamily="18" charset="0"/>
                          </a:rPr>
                          <m:t>10</m:t>
                        </m:r>
                      </m:e>
                      <m:sup>
                        <m:r>
                          <a:rPr lang="en-GB" sz="2600" b="0" i="1" smtClean="0">
                            <a:effectLst/>
                            <a:latin typeface="Cambria Math" panose="02040503050406030204" pitchFamily="18" charset="0"/>
                            <a:cs typeface="Times New Roman" panose="02020603050405020304" pitchFamily="18" charset="0"/>
                          </a:rPr>
                          <m:t>−2</m:t>
                        </m:r>
                      </m:sup>
                    </m:sSup>
                    <m:r>
                      <a:rPr lang="en-GB" sz="2600" b="0" i="0" smtClean="0">
                        <a:effectLst/>
                        <a:latin typeface="Cambria Math" panose="02040503050406030204" pitchFamily="18" charset="0"/>
                        <a:cs typeface="Times New Roman" panose="02020603050405020304" pitchFamily="18" charset="0"/>
                      </a:rPr>
                      <m:t> </m:t>
                    </m:r>
                    <m:r>
                      <m:rPr>
                        <m:sty m:val="p"/>
                      </m:rPr>
                      <a:rPr lang="en-GB" sz="2600" b="0" i="0" smtClean="0">
                        <a:effectLst/>
                        <a:latin typeface="Cambria Math" panose="02040503050406030204" pitchFamily="18" charset="0"/>
                        <a:cs typeface="Times New Roman" panose="02020603050405020304" pitchFamily="18" charset="0"/>
                      </a:rPr>
                      <m:t>m</m:t>
                    </m:r>
                    <m:r>
                      <a:rPr lang="en-GB" sz="2600" b="0" i="0" smtClean="0">
                        <a:effectLst/>
                        <a:latin typeface="Cambria Math" panose="02040503050406030204" pitchFamily="18" charset="0"/>
                        <a:cs typeface="Times New Roman" panose="02020603050405020304" pitchFamily="18" charset="0"/>
                      </a:rPr>
                      <m:t> </m:t>
                    </m:r>
                    <m:r>
                      <a:rPr lang="en-GB" sz="2600" b="0" i="1" smtClean="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GB" sz="2600">
                        <a:latin typeface="Cambria Math" panose="02040503050406030204" pitchFamily="18" charset="0"/>
                        <a:ea typeface="Calibri" panose="020F0502020204030204" pitchFamily="34" charset="0"/>
                        <a:cs typeface="Times New Roman" panose="02020603050405020304" pitchFamily="18" charset="0"/>
                      </a:rPr>
                      <m:t>10 </m:t>
                    </m:r>
                    <m:r>
                      <m:rPr>
                        <m:nor/>
                      </m:rPr>
                      <a:rPr lang="en-GB" sz="2600">
                        <a:latin typeface="Cambria Math" panose="02040503050406030204" pitchFamily="18" charset="0"/>
                        <a:ea typeface="Calibri" panose="020F0502020204030204" pitchFamily="34" charset="0"/>
                        <a:cs typeface="Times New Roman" panose="02020603050405020304" pitchFamily="18" charset="0"/>
                      </a:rPr>
                      <m:t>mm</m:t>
                    </m:r>
                  </m:oMath>
                </a14:m>
                <a:endParaRPr lang="en-GB" sz="2600" dirty="0">
                  <a:latin typeface="Cambria Math" panose="02040503050406030204" pitchFamily="18" charset="0"/>
                  <a:ea typeface="Calibri" panose="020F0502020204030204" pitchFamily="34" charset="0"/>
                  <a:cs typeface="Times New Roman" panose="02020603050405020304" pitchFamily="18" charset="0"/>
                </a:endParaRPr>
              </a:p>
              <a:p>
                <a:pPr>
                  <a:lnSpc>
                    <a:spcPct val="105000"/>
                  </a:lnSpc>
                </a:pPr>
                <a:r>
                  <a:rPr lang="en-GB" sz="2600" dirty="0">
                    <a:ea typeface="Calibri" panose="020F0502020204030204" pitchFamily="34" charset="0"/>
                    <a:cs typeface="Times New Roman" panose="02020603050405020304" pitchFamily="18" charset="0"/>
                  </a:rPr>
                  <a:t>                    </a:t>
                </a:r>
                <a14:m>
                  <m:oMath xmlns:m="http://schemas.openxmlformats.org/officeDocument/2006/math">
                    <m:r>
                      <m:rPr>
                        <m:nor/>
                      </m:rPr>
                      <a:rPr lang="en-GB" sz="2600">
                        <a:latin typeface="Cambria Math" panose="02040503050406030204" pitchFamily="18" charset="0"/>
                        <a:ea typeface="Calibri" panose="020F0502020204030204" pitchFamily="34" charset="0"/>
                        <a:cs typeface="Times New Roman" panose="02020603050405020304" pitchFamily="18" charset="0"/>
                      </a:rPr>
                      <m:t>=</m:t>
                    </m:r>
                    <m:sSup>
                      <m:sSupPr>
                        <m:ctrlPr>
                          <a:rPr lang="en-GB" sz="2600" i="1">
                            <a:latin typeface="Cambria Math" panose="02040503050406030204" pitchFamily="18" charset="0"/>
                            <a:cs typeface="Times New Roman" panose="02020603050405020304" pitchFamily="18" charset="0"/>
                          </a:rPr>
                        </m:ctrlPr>
                      </m:sSupPr>
                      <m:e>
                        <m:r>
                          <a:rPr lang="en-GB" sz="2600" i="1">
                            <a:latin typeface="Cambria Math" panose="02040503050406030204" pitchFamily="18" charset="0"/>
                            <a:cs typeface="Times New Roman" panose="02020603050405020304" pitchFamily="18" charset="0"/>
                          </a:rPr>
                          <m:t>10</m:t>
                        </m:r>
                      </m:e>
                      <m:sup>
                        <m:r>
                          <a:rPr lang="en-GB" sz="2600" b="0" i="1" smtClean="0">
                            <a:latin typeface="Cambria Math" panose="02040503050406030204" pitchFamily="18" charset="0"/>
                            <a:cs typeface="Times New Roman" panose="02020603050405020304" pitchFamily="18" charset="0"/>
                          </a:rPr>
                          <m:t>4</m:t>
                        </m:r>
                      </m:sup>
                    </m:sSup>
                    <m:r>
                      <a:rPr lang="en-GB" sz="2600" i="1">
                        <a:latin typeface="Cambria Math" panose="02040503050406030204" pitchFamily="18" charset="0"/>
                        <a:cs typeface="Times New Roman" panose="02020603050405020304" pitchFamily="18" charset="0"/>
                      </a:rPr>
                      <m:t>µ</m:t>
                    </m:r>
                    <m:r>
                      <m:rPr>
                        <m:sty m:val="p"/>
                      </m:rPr>
                      <a:rPr lang="en-GB" sz="2600">
                        <a:latin typeface="Cambria Math" panose="02040503050406030204" pitchFamily="18" charset="0"/>
                        <a:cs typeface="Times New Roman" panose="02020603050405020304" pitchFamily="18" charset="0"/>
                      </a:rPr>
                      <m:t>m</m:t>
                    </m:r>
                  </m:oMath>
                </a14:m>
                <a:r>
                  <a:rPr lang="en-GB" sz="2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5000"/>
                  </a:lnSpc>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 Box 53">
                <a:extLst>
                  <a:ext uri="{FF2B5EF4-FFF2-40B4-BE49-F238E27FC236}">
                    <a16:creationId xmlns:a16="http://schemas.microsoft.com/office/drawing/2014/main" id="{DA762240-A779-4261-A82C-89C8896FD576}"/>
                  </a:ext>
                </a:extLst>
              </p:cNvPr>
              <p:cNvSpPr txBox="1">
                <a:spLocks noRot="1" noChangeAspect="1" noMove="1" noResize="1" noEditPoints="1" noAdjustHandles="1" noChangeArrowheads="1" noChangeShapeType="1" noTextEdit="1"/>
              </p:cNvSpPr>
              <p:nvPr/>
            </p:nvSpPr>
            <p:spPr>
              <a:xfrm>
                <a:off x="192590" y="819149"/>
                <a:ext cx="6233610" cy="5829077"/>
              </a:xfrm>
              <a:prstGeom prst="rect">
                <a:avLst/>
              </a:prstGeom>
              <a:blipFill>
                <a:blip r:embed="rId7"/>
                <a:stretch>
                  <a:fillRect l="-3229" t="-1567" b="-1149"/>
                </a:stretch>
              </a:blipFill>
              <a:ln w="6350">
                <a:noFill/>
              </a:ln>
            </p:spPr>
            <p:txBody>
              <a:bodyPr/>
              <a:lstStyle/>
              <a:p>
                <a:r>
                  <a:rPr lang="en-US">
                    <a:noFill/>
                  </a:rPr>
                  <a:t> </a:t>
                </a:r>
              </a:p>
            </p:txBody>
          </p:sp>
        </mc:Fallback>
      </mc:AlternateContent>
      <p:pic>
        <p:nvPicPr>
          <p:cNvPr id="3074" name="Picture 2">
            <a:extLst>
              <a:ext uri="{FF2B5EF4-FFF2-40B4-BE49-F238E27FC236}">
                <a16:creationId xmlns:a16="http://schemas.microsoft.com/office/drawing/2014/main" id="{F533AFA6-8ADF-47AB-B907-88F96F95BC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7686" y="2355945"/>
            <a:ext cx="5003800" cy="25019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437FE75-85D4-4234-8155-045F2A75B31A}"/>
              </a:ext>
            </a:extLst>
          </p:cNvPr>
          <p:cNvSpPr txBox="1"/>
          <p:nvPr/>
        </p:nvSpPr>
        <p:spPr>
          <a:xfrm>
            <a:off x="11567365" y="4414321"/>
            <a:ext cx="377026" cy="369332"/>
          </a:xfrm>
          <a:prstGeom prst="rect">
            <a:avLst/>
          </a:prstGeom>
          <a:noFill/>
        </p:spPr>
        <p:txBody>
          <a:bodyPr wrap="none" rtlCol="0">
            <a:spAutoFit/>
          </a:bodyPr>
          <a:lstStyle/>
          <a:p>
            <a:r>
              <a:rPr lang="en-US" dirty="0"/>
              <a:t>©</a:t>
            </a:r>
          </a:p>
        </p:txBody>
      </p:sp>
      <p:sp>
        <p:nvSpPr>
          <p:cNvPr id="14" name="TextBox 13">
            <a:extLst>
              <a:ext uri="{FF2B5EF4-FFF2-40B4-BE49-F238E27FC236}">
                <a16:creationId xmlns:a16="http://schemas.microsoft.com/office/drawing/2014/main" id="{D9997EB5-312F-47AD-ABC3-0EE915556496}"/>
              </a:ext>
            </a:extLst>
          </p:cNvPr>
          <p:cNvSpPr txBox="1"/>
          <p:nvPr/>
        </p:nvSpPr>
        <p:spPr>
          <a:xfrm>
            <a:off x="4130211" y="800609"/>
            <a:ext cx="6191760" cy="1384995"/>
          </a:xfrm>
          <a:prstGeom prst="rect">
            <a:avLst/>
          </a:prstGeom>
          <a:noFill/>
        </p:spPr>
        <p:txBody>
          <a:bodyPr wrap="none" rtlCol="0">
            <a:spAutoFit/>
          </a:bodyPr>
          <a:lstStyle/>
          <a:p>
            <a:r>
              <a:rPr lang="en-GB" sz="2800" dirty="0"/>
              <a:t>4G: microwave signals</a:t>
            </a:r>
          </a:p>
          <a:p>
            <a:r>
              <a:rPr lang="en-GB" sz="2800" dirty="0"/>
              <a:t>5G: microwave signals + mmWave signals</a:t>
            </a:r>
            <a:endParaRPr lang="en-US" sz="2800" dirty="0"/>
          </a:p>
          <a:p>
            <a:endParaRPr lang="en-US" sz="2800" dirty="0"/>
          </a:p>
        </p:txBody>
      </p:sp>
    </p:spTree>
    <p:extLst>
      <p:ext uri="{BB962C8B-B14F-4D97-AF65-F5344CB8AC3E}">
        <p14:creationId xmlns:p14="http://schemas.microsoft.com/office/powerpoint/2010/main" val="311825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3577761"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err="1"/>
              <a:t>mmWave</a:t>
            </a:r>
            <a:r>
              <a:rPr lang="en-US" sz="3200" b="1" dirty="0"/>
              <a:t> OVERVIEW</a:t>
            </a:r>
            <a:endParaRPr lang="en-US" sz="8000" b="1" dirty="0"/>
          </a:p>
        </p:txBody>
      </p:sp>
      <p:sp>
        <p:nvSpPr>
          <p:cNvPr id="2" name="Slide Number Placeholder 1">
            <a:extLst>
              <a:ext uri="{FF2B5EF4-FFF2-40B4-BE49-F238E27FC236}">
                <a16:creationId xmlns:a16="http://schemas.microsoft.com/office/drawing/2014/main" id="{DFA18965-F121-4E89-A48E-BE64A16678CF}"/>
              </a:ext>
            </a:extLst>
          </p:cNvPr>
          <p:cNvSpPr>
            <a:spLocks noGrp="1"/>
          </p:cNvSpPr>
          <p:nvPr>
            <p:ph type="sldNum" sz="quarter" idx="12"/>
          </p:nvPr>
        </p:nvSpPr>
        <p:spPr>
          <a:xfrm>
            <a:off x="9329078" y="6509330"/>
            <a:ext cx="2743200" cy="365125"/>
          </a:xfrm>
        </p:spPr>
        <p:txBody>
          <a:bodyPr/>
          <a:lstStyle/>
          <a:p>
            <a:fld id="{96C155CA-F9E4-4B7B-8778-BBE3591DE223}" type="slidenum">
              <a:rPr lang="en-US" smtClean="0"/>
              <a:t>11</a:t>
            </a:fld>
            <a:endParaRPr lang="en-US" dirty="0"/>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D28B793F-C1CB-4974-B325-61D0A75C18F6}"/>
                  </a:ext>
                </a:extLst>
              </p:cNvPr>
              <p:cNvSpPr>
                <a:spLocks noGrp="1"/>
              </p:cNvSpPr>
              <p:nvPr>
                <p:ph idx="1"/>
              </p:nvPr>
            </p:nvSpPr>
            <p:spPr>
              <a:xfrm>
                <a:off x="273957" y="925739"/>
                <a:ext cx="10515600" cy="5932261"/>
              </a:xfrm>
            </p:spPr>
            <p:txBody>
              <a:bodyPr>
                <a:normAutofit/>
              </a:bodyPr>
              <a:lstStyle/>
              <a:p>
                <a:pPr>
                  <a:buFont typeface="Wingdings" panose="05000000000000000000" pitchFamily="2" charset="2"/>
                  <a:buChar char="§"/>
                </a:pPr>
                <a14:m>
                  <m:oMath xmlns:m="http://schemas.openxmlformats.org/officeDocument/2006/math">
                    <m:r>
                      <a:rPr lang="en-GB" i="1">
                        <a:latin typeface="Cambria Math" panose="02040503050406030204" pitchFamily="18" charset="0"/>
                        <a:ea typeface="Calibri" panose="020F0502020204030204" pitchFamily="34" charset="0"/>
                        <a:cs typeface="Times New Roman" panose="02020603050405020304" pitchFamily="18" charset="0"/>
                      </a:rPr>
                      <m:t>𝜆</m:t>
                    </m:r>
                    <m:r>
                      <a:rPr lang="en-GB" i="1">
                        <a:latin typeface="Cambria Math" panose="02040503050406030204" pitchFamily="18" charset="0"/>
                        <a:ea typeface="Calibri" panose="020F0502020204030204" pitchFamily="34" charset="0"/>
                        <a:cs typeface="Times New Roman" panose="02020603050405020304" pitchFamily="18" charset="0"/>
                      </a:rPr>
                      <m:t>=</m:t>
                    </m:r>
                    <m:r>
                      <a:rPr lang="en-GB" i="1">
                        <a:latin typeface="Cambria Math" panose="02040503050406030204" pitchFamily="18" charset="0"/>
                        <a:ea typeface="Calibri" panose="020F0502020204030204" pitchFamily="34" charset="0"/>
                        <a:cs typeface="Times New Roman" panose="02020603050405020304" pitchFamily="18" charset="0"/>
                      </a:rPr>
                      <m:t>𝑐</m:t>
                    </m:r>
                    <m:r>
                      <a:rPr lang="en-GB" i="1">
                        <a:latin typeface="Cambria Math" panose="02040503050406030204" pitchFamily="18" charset="0"/>
                        <a:ea typeface="Calibri" panose="020F0502020204030204" pitchFamily="34" charset="0"/>
                        <a:cs typeface="Times New Roman" panose="02020603050405020304" pitchFamily="18" charset="0"/>
                      </a:rPr>
                      <m:t>/</m:t>
                    </m:r>
                    <m:r>
                      <a:rPr lang="en-GB" i="1">
                        <a:latin typeface="Cambria Math" panose="02040503050406030204" pitchFamily="18" charset="0"/>
                        <a:ea typeface="Calibri" panose="020F0502020204030204" pitchFamily="34" charset="0"/>
                        <a:cs typeface="Times New Roman" panose="02020603050405020304" pitchFamily="18" charset="0"/>
                      </a:rPr>
                      <m:t>𝑓</m:t>
                    </m:r>
                  </m:oMath>
                </a14:m>
                <a:endParaRPr lang="en-GB" sz="2800" b="0" i="1" dirty="0">
                  <a:effectLst/>
                  <a:latin typeface="Cambria Math" panose="020405030504060302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
                </a:pPr>
                <a14:m>
                  <m:oMath xmlns:m="http://schemas.openxmlformats.org/officeDocument/2006/math">
                    <m:r>
                      <a:rPr lang="en-GB" sz="2800" b="0" i="1" smtClean="0">
                        <a:effectLst/>
                        <a:latin typeface="Cambria Math" panose="02040503050406030204" pitchFamily="18" charset="0"/>
                        <a:ea typeface="Calibri" panose="020F0502020204030204" pitchFamily="34" charset="0"/>
                        <a:cs typeface="Times New Roman" panose="02020603050405020304" pitchFamily="18" charset="0"/>
                      </a:rPr>
                      <m:t>𝑓</m:t>
                    </m:r>
                    <m:r>
                      <a:rPr lang="en-GB" sz="2800" b="0" i="1" smtClean="0">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GB" sz="2800" b="0" i="0" smtClean="0">
                        <a:effectLst/>
                        <a:latin typeface="Cambria Math" panose="02040503050406030204" pitchFamily="18" charset="0"/>
                        <a:ea typeface="Cambria Math" panose="02040503050406030204" pitchFamily="18" charset="0"/>
                        <a:cs typeface="Times New Roman" panose="02020603050405020304" pitchFamily="18" charset="0"/>
                      </a:rPr>
                      <m:t>then</m:t>
                    </m:r>
                    <m:r>
                      <a:rPr lang="en-GB" sz="2800" b="0" i="1"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GB" i="1">
                        <a:latin typeface="Cambria Math" panose="02040503050406030204" pitchFamily="18" charset="0"/>
                        <a:ea typeface="Calibri" panose="020F0502020204030204" pitchFamily="34" charset="0"/>
                        <a:cs typeface="Times New Roman" panose="02020603050405020304" pitchFamily="18" charset="0"/>
                      </a:rPr>
                      <m:t>𝜆</m:t>
                    </m:r>
                    <m:r>
                      <a:rPr lang="en-GB"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GB" dirty="0">
                  <a:ea typeface="Cambria Math" panose="02040503050406030204" pitchFamily="18" charset="0"/>
                  <a:cs typeface="Times New Roman" panose="02020603050405020304" pitchFamily="18" charset="0"/>
                </a:endParaRPr>
              </a:p>
              <a:p>
                <a:pPr lvl="1"/>
                <a:endParaRPr lang="en-US" dirty="0"/>
              </a:p>
              <a:p>
                <a:pPr lvl="1"/>
                <a:endParaRPr lang="en-US" dirty="0"/>
              </a:p>
              <a:p>
                <a:pPr lvl="1"/>
                <a:endParaRPr lang="en-US" dirty="0"/>
              </a:p>
            </p:txBody>
          </p:sp>
        </mc:Choice>
        <mc:Fallback xmlns="">
          <p:sp>
            <p:nvSpPr>
              <p:cNvPr id="9" name="Content Placeholder 8">
                <a:extLst>
                  <a:ext uri="{FF2B5EF4-FFF2-40B4-BE49-F238E27FC236}">
                    <a16:creationId xmlns:a16="http://schemas.microsoft.com/office/drawing/2014/main" id="{D28B793F-C1CB-4974-B325-61D0A75C18F6}"/>
                  </a:ext>
                </a:extLst>
              </p:cNvPr>
              <p:cNvSpPr>
                <a:spLocks noGrp="1" noRot="1" noChangeAspect="1" noMove="1" noResize="1" noEditPoints="1" noAdjustHandles="1" noChangeArrowheads="1" noChangeShapeType="1" noTextEdit="1"/>
              </p:cNvSpPr>
              <p:nvPr>
                <p:ph idx="1"/>
              </p:nvPr>
            </p:nvSpPr>
            <p:spPr>
              <a:xfrm>
                <a:off x="273957" y="925739"/>
                <a:ext cx="10515600" cy="5932261"/>
              </a:xfrm>
              <a:blipFill>
                <a:blip r:embed="rId3"/>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94E0BD84-B44C-4524-991F-260258150EAA}"/>
              </a:ext>
            </a:extLst>
          </p:cNvPr>
          <p:cNvSpPr txBox="1"/>
          <p:nvPr/>
        </p:nvSpPr>
        <p:spPr>
          <a:xfrm>
            <a:off x="2858624" y="6178213"/>
            <a:ext cx="6859712" cy="662233"/>
          </a:xfrm>
          <a:prstGeom prst="rect">
            <a:avLst/>
          </a:prstGeom>
          <a:noFill/>
        </p:spPr>
        <p:txBody>
          <a:bodyPr wrap="square">
            <a:spAutoFit/>
          </a:bodyPr>
          <a:lstStyle/>
          <a:p>
            <a:pPr>
              <a:lnSpc>
                <a:spcPct val="105000"/>
              </a:lnSpc>
            </a:pPr>
            <a:r>
              <a:rPr lang="en-GB" dirty="0">
                <a:effectLst/>
                <a:latin typeface="Calibri" panose="020F0502020204030204" pitchFamily="34" charset="0"/>
                <a:ea typeface="Calibri" panose="020F0502020204030204" pitchFamily="34" charset="0"/>
                <a:cs typeface="Times New Roman" panose="02020603050405020304" pitchFamily="18" charset="0"/>
              </a:rPr>
              <a:t>© Efficient Radar Forward Operator for Operational Data Assimilation within the COSMO-mode by Zeng</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3692D423-EB4F-4E1E-B349-508E75F553B1}"/>
              </a:ext>
            </a:extLst>
          </p:cNvPr>
          <p:cNvGrpSpPr/>
          <p:nvPr/>
        </p:nvGrpSpPr>
        <p:grpSpPr>
          <a:xfrm>
            <a:off x="2818660" y="1466648"/>
            <a:ext cx="7583077" cy="4789937"/>
            <a:chOff x="4443524" y="1144640"/>
            <a:chExt cx="7583077" cy="4789937"/>
          </a:xfrm>
        </p:grpSpPr>
        <p:pic>
          <p:nvPicPr>
            <p:cNvPr id="22" name="Picture 4">
              <a:extLst>
                <a:ext uri="{FF2B5EF4-FFF2-40B4-BE49-F238E27FC236}">
                  <a16:creationId xmlns:a16="http://schemas.microsoft.com/office/drawing/2014/main" id="{8E6D0C95-688F-46E3-B6B9-2979C00B6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524" y="1144640"/>
              <a:ext cx="7583077" cy="478993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A865047A-9589-4B55-B3DE-5D22E7CF213A}"/>
                </a:ext>
              </a:extLst>
            </p:cNvPr>
            <p:cNvCxnSpPr>
              <a:cxnSpLocks/>
            </p:cNvCxnSpPr>
            <p:nvPr/>
          </p:nvCxnSpPr>
          <p:spPr>
            <a:xfrm>
              <a:off x="6406251" y="2979868"/>
              <a:ext cx="147738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 Box 53">
                  <a:extLst>
                    <a:ext uri="{FF2B5EF4-FFF2-40B4-BE49-F238E27FC236}">
                      <a16:creationId xmlns:a16="http://schemas.microsoft.com/office/drawing/2014/main" id="{E903DC67-1470-4470-B123-CC55552508B6}"/>
                    </a:ext>
                  </a:extLst>
                </p:cNvPr>
                <p:cNvSpPr txBox="1"/>
                <p:nvPr/>
              </p:nvSpPr>
              <p:spPr>
                <a:xfrm>
                  <a:off x="6776819" y="2761306"/>
                  <a:ext cx="763377" cy="421883"/>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5000"/>
                    </a:lnSpc>
                  </a:pPr>
                  <a14:m>
                    <m:oMathPara xmlns:m="http://schemas.openxmlformats.org/officeDocument/2006/math">
                      <m:oMathParaPr>
                        <m:jc m:val="centerGroup"/>
                      </m:oMathParaPr>
                      <m:oMath xmlns:m="http://schemas.openxmlformats.org/officeDocument/2006/math">
                        <m:r>
                          <a:rPr lang="en-GB" sz="2800" i="1" smtClean="0">
                            <a:effectLst/>
                            <a:latin typeface="Cambria Math" panose="02040503050406030204" pitchFamily="18" charset="0"/>
                            <a:ea typeface="Calibri" panose="020F0502020204030204" pitchFamily="34" charset="0"/>
                            <a:cs typeface="Times New Roman" panose="02020603050405020304" pitchFamily="18" charset="0"/>
                          </a:rPr>
                          <m:t>𝜆</m:t>
                        </m:r>
                      </m:oMath>
                    </m:oMathPara>
                  </a14:m>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4" name="Text Box 53">
                  <a:extLst>
                    <a:ext uri="{FF2B5EF4-FFF2-40B4-BE49-F238E27FC236}">
                      <a16:creationId xmlns:a16="http://schemas.microsoft.com/office/drawing/2014/main" id="{E903DC67-1470-4470-B123-CC55552508B6}"/>
                    </a:ext>
                  </a:extLst>
                </p:cNvPr>
                <p:cNvSpPr txBox="1">
                  <a:spLocks noRot="1" noChangeAspect="1" noMove="1" noResize="1" noEditPoints="1" noAdjustHandles="1" noChangeArrowheads="1" noChangeShapeType="1" noTextEdit="1"/>
                </p:cNvSpPr>
                <p:nvPr/>
              </p:nvSpPr>
              <p:spPr>
                <a:xfrm>
                  <a:off x="6776819" y="2761306"/>
                  <a:ext cx="763377" cy="421883"/>
                </a:xfrm>
                <a:prstGeom prst="rect">
                  <a:avLst/>
                </a:prstGeom>
                <a:blipFill>
                  <a:blip r:embed="rId5"/>
                  <a:stretch>
                    <a:fillRect/>
                  </a:stretch>
                </a:blipFill>
                <a:ln w="6350">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 Box 53">
                <a:extLst>
                  <a:ext uri="{FF2B5EF4-FFF2-40B4-BE49-F238E27FC236}">
                    <a16:creationId xmlns:a16="http://schemas.microsoft.com/office/drawing/2014/main" id="{B593FA3F-26C9-4A27-99D4-AF74E7E03430}"/>
                  </a:ext>
                </a:extLst>
              </p:cNvPr>
              <p:cNvSpPr txBox="1"/>
              <p:nvPr/>
            </p:nvSpPr>
            <p:spPr>
              <a:xfrm>
                <a:off x="5344371" y="720953"/>
                <a:ext cx="1888218" cy="870858"/>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5000"/>
                  </a:lnSpc>
                </a:pPr>
                <a14:m>
                  <m:oMathPara xmlns:m="http://schemas.openxmlformats.org/officeDocument/2006/math">
                    <m:oMathParaPr>
                      <m:jc m:val="centerGroup"/>
                    </m:oMathParaPr>
                    <m:oMath xmlns:m="http://schemas.openxmlformats.org/officeDocument/2006/math">
                      <m:r>
                        <a:rPr lang="en-GB" sz="2200" i="1" smtClean="0">
                          <a:effectLst/>
                          <a:latin typeface="Cambria Math" panose="02040503050406030204" pitchFamily="18" charset="0"/>
                          <a:ea typeface="Calibri" panose="020F0502020204030204" pitchFamily="34" charset="0"/>
                          <a:cs typeface="Times New Roman" panose="02020603050405020304" pitchFamily="18" charset="0"/>
                        </a:rPr>
                        <m:t>𝜆</m:t>
                      </m:r>
                      <m:r>
                        <a:rPr lang="en-GB"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200" b="0" i="1" smtClean="0">
                          <a:effectLst/>
                          <a:latin typeface="Cambria Math" panose="02040503050406030204" pitchFamily="18" charset="0"/>
                          <a:ea typeface="Calibri" panose="020F0502020204030204" pitchFamily="34" charset="0"/>
                          <a:cs typeface="Times New Roman" panose="02020603050405020304" pitchFamily="18" charset="0"/>
                        </a:rPr>
                        <m:t>𝑐</m:t>
                      </m:r>
                      <m:d>
                        <m:dPr>
                          <m:ctrlPr>
                            <a:rPr lang="en-GB" sz="2200" b="0" i="1" smtClean="0">
                              <a:effectLst/>
                              <a:latin typeface="Cambria Math" panose="02040503050406030204" pitchFamily="18" charset="0"/>
                              <a:cs typeface="Times New Roman" panose="02020603050405020304" pitchFamily="18" charset="0"/>
                            </a:rPr>
                          </m:ctrlPr>
                        </m:dPr>
                        <m:e>
                          <m:r>
                            <a:rPr lang="en-GB" sz="2200" i="1">
                              <a:latin typeface="Cambria Math" panose="02040503050406030204" pitchFamily="18" charset="0"/>
                              <a:ea typeface="Calibri" panose="020F0502020204030204" pitchFamily="34" charset="0"/>
                              <a:cs typeface="Times New Roman" panose="02020603050405020304" pitchFamily="18" charset="0"/>
                            </a:rPr>
                            <m:t>1/</m:t>
                          </m:r>
                          <m:r>
                            <a:rPr lang="en-GB" sz="2200" i="1">
                              <a:latin typeface="Cambria Math" panose="02040503050406030204" pitchFamily="18" charset="0"/>
                              <a:ea typeface="Calibri" panose="020F0502020204030204" pitchFamily="34" charset="0"/>
                              <a:cs typeface="Times New Roman" panose="02020603050405020304" pitchFamily="18" charset="0"/>
                            </a:rPr>
                            <m:t>𝑓</m:t>
                          </m:r>
                        </m:e>
                      </m:d>
                    </m:oMath>
                  </m:oMathPara>
                </a14:m>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14:m>
                  <m:oMathPara xmlns:m="http://schemas.openxmlformats.org/officeDocument/2006/math">
                    <m:oMathParaPr>
                      <m:jc m:val="centerGroup"/>
                    </m:oMathParaPr>
                    <m:oMath xmlns:m="http://schemas.openxmlformats.org/officeDocument/2006/math">
                      <m:r>
                        <a:rPr lang="en-GB" sz="22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GB"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200" b="0" i="1" smtClean="0">
                          <a:effectLst/>
                          <a:latin typeface="Cambria Math" panose="02040503050406030204" pitchFamily="18" charset="0"/>
                          <a:ea typeface="Calibri" panose="020F0502020204030204" pitchFamily="34" charset="0"/>
                          <a:cs typeface="Times New Roman" panose="02020603050405020304" pitchFamily="18" charset="0"/>
                        </a:rPr>
                        <m:t>𝑣𝑡</m:t>
                      </m:r>
                    </m:oMath>
                  </m:oMathPara>
                </a14:m>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 Box 53">
                <a:extLst>
                  <a:ext uri="{FF2B5EF4-FFF2-40B4-BE49-F238E27FC236}">
                    <a16:creationId xmlns:a16="http://schemas.microsoft.com/office/drawing/2014/main" id="{B593FA3F-26C9-4A27-99D4-AF74E7E03430}"/>
                  </a:ext>
                </a:extLst>
              </p:cNvPr>
              <p:cNvSpPr txBox="1">
                <a:spLocks noRot="1" noChangeAspect="1" noMove="1" noResize="1" noEditPoints="1" noAdjustHandles="1" noChangeArrowheads="1" noChangeShapeType="1" noTextEdit="1"/>
              </p:cNvSpPr>
              <p:nvPr/>
            </p:nvSpPr>
            <p:spPr>
              <a:xfrm>
                <a:off x="5344371" y="720953"/>
                <a:ext cx="1888218" cy="870858"/>
              </a:xfrm>
              <a:prstGeom prst="rect">
                <a:avLst/>
              </a:prstGeom>
              <a:blipFill>
                <a:blip r:embed="rId6"/>
                <a:stretch>
                  <a:fillRect/>
                </a:stretch>
              </a:blipFill>
              <a:ln w="6350">
                <a:noFill/>
              </a:ln>
            </p:spPr>
            <p:txBody>
              <a:bodyPr/>
              <a:lstStyle/>
              <a:p>
                <a:r>
                  <a:rPr lang="en-US">
                    <a:noFill/>
                  </a:rPr>
                  <a:t> </a:t>
                </a:r>
              </a:p>
            </p:txBody>
          </p:sp>
        </mc:Fallback>
      </mc:AlternateContent>
    </p:spTree>
    <p:extLst>
      <p:ext uri="{BB962C8B-B14F-4D97-AF65-F5344CB8AC3E}">
        <p14:creationId xmlns:p14="http://schemas.microsoft.com/office/powerpoint/2010/main" val="2426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3577761"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err="1"/>
              <a:t>mmWave</a:t>
            </a:r>
            <a:r>
              <a:rPr lang="en-US" sz="3200" b="1" dirty="0"/>
              <a:t> OVERVIEW</a:t>
            </a:r>
            <a:endParaRPr lang="en-US" sz="8000" b="1" dirty="0"/>
          </a:p>
        </p:txBody>
      </p:sp>
      <p:sp>
        <p:nvSpPr>
          <p:cNvPr id="2" name="Slide Number Placeholder 1">
            <a:extLst>
              <a:ext uri="{FF2B5EF4-FFF2-40B4-BE49-F238E27FC236}">
                <a16:creationId xmlns:a16="http://schemas.microsoft.com/office/drawing/2014/main" id="{DFA18965-F121-4E89-A48E-BE64A16678CF}"/>
              </a:ext>
            </a:extLst>
          </p:cNvPr>
          <p:cNvSpPr>
            <a:spLocks noGrp="1"/>
          </p:cNvSpPr>
          <p:nvPr>
            <p:ph type="sldNum" sz="quarter" idx="12"/>
          </p:nvPr>
        </p:nvSpPr>
        <p:spPr>
          <a:xfrm>
            <a:off x="9329078" y="6509330"/>
            <a:ext cx="2743200" cy="365125"/>
          </a:xfrm>
        </p:spPr>
        <p:txBody>
          <a:bodyPr/>
          <a:lstStyle/>
          <a:p>
            <a:fld id="{96C155CA-F9E4-4B7B-8778-BBE3591DE223}" type="slidenum">
              <a:rPr lang="en-US" smtClean="0"/>
              <a:t>12</a:t>
            </a:fld>
            <a:endParaRPr lang="en-US" dirty="0"/>
          </a:p>
        </p:txBody>
      </p:sp>
      <mc:AlternateContent xmlns:mc="http://schemas.openxmlformats.org/markup-compatibility/2006" xmlns:a14="http://schemas.microsoft.com/office/drawing/2010/main">
        <mc:Choice Requires="a14">
          <p:sp>
            <p:nvSpPr>
              <p:cNvPr id="4" name="Text Box 53">
                <a:extLst>
                  <a:ext uri="{FF2B5EF4-FFF2-40B4-BE49-F238E27FC236}">
                    <a16:creationId xmlns:a16="http://schemas.microsoft.com/office/drawing/2014/main" id="{DA762240-A779-4261-A82C-89C8896FD576}"/>
                  </a:ext>
                </a:extLst>
              </p:cNvPr>
              <p:cNvSpPr txBox="1"/>
              <p:nvPr/>
            </p:nvSpPr>
            <p:spPr>
              <a:xfrm>
                <a:off x="6173573" y="690562"/>
                <a:ext cx="1888218" cy="870858"/>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5000"/>
                  </a:lnSpc>
                </a:pPr>
                <a14:m>
                  <m:oMathPara xmlns:m="http://schemas.openxmlformats.org/officeDocument/2006/math">
                    <m:oMathParaPr>
                      <m:jc m:val="centerGroup"/>
                    </m:oMathParaPr>
                    <m:oMath xmlns:m="http://schemas.openxmlformats.org/officeDocument/2006/math">
                      <m:r>
                        <a:rPr lang="en-GB" sz="2200" i="1" smtClean="0">
                          <a:effectLst/>
                          <a:latin typeface="Cambria Math" panose="02040503050406030204" pitchFamily="18" charset="0"/>
                          <a:ea typeface="Calibri" panose="020F0502020204030204" pitchFamily="34" charset="0"/>
                          <a:cs typeface="Times New Roman" panose="02020603050405020304" pitchFamily="18" charset="0"/>
                        </a:rPr>
                        <m:t>𝜆</m:t>
                      </m:r>
                      <m:r>
                        <a:rPr lang="en-GB"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200" b="0" i="1" smtClean="0">
                          <a:effectLst/>
                          <a:latin typeface="Cambria Math" panose="02040503050406030204" pitchFamily="18" charset="0"/>
                          <a:ea typeface="Calibri" panose="020F0502020204030204" pitchFamily="34" charset="0"/>
                          <a:cs typeface="Times New Roman" panose="02020603050405020304" pitchFamily="18" charset="0"/>
                        </a:rPr>
                        <m:t>𝑐</m:t>
                      </m:r>
                      <m:d>
                        <m:dPr>
                          <m:ctrlPr>
                            <a:rPr lang="en-GB" sz="2200" b="0" i="1" smtClean="0">
                              <a:effectLst/>
                              <a:latin typeface="Cambria Math" panose="02040503050406030204" pitchFamily="18" charset="0"/>
                              <a:cs typeface="Times New Roman" panose="02020603050405020304" pitchFamily="18" charset="0"/>
                            </a:rPr>
                          </m:ctrlPr>
                        </m:dPr>
                        <m:e>
                          <m:r>
                            <a:rPr lang="en-GB" sz="2200" i="1">
                              <a:latin typeface="Cambria Math" panose="02040503050406030204" pitchFamily="18" charset="0"/>
                              <a:ea typeface="Calibri" panose="020F0502020204030204" pitchFamily="34" charset="0"/>
                              <a:cs typeface="Times New Roman" panose="02020603050405020304" pitchFamily="18" charset="0"/>
                            </a:rPr>
                            <m:t>1/</m:t>
                          </m:r>
                          <m:r>
                            <a:rPr lang="en-GB" sz="2200" i="1">
                              <a:latin typeface="Cambria Math" panose="02040503050406030204" pitchFamily="18" charset="0"/>
                              <a:ea typeface="Calibri" panose="020F0502020204030204" pitchFamily="34" charset="0"/>
                              <a:cs typeface="Times New Roman" panose="02020603050405020304" pitchFamily="18" charset="0"/>
                            </a:rPr>
                            <m:t>𝑓</m:t>
                          </m:r>
                        </m:e>
                      </m:d>
                    </m:oMath>
                  </m:oMathPara>
                </a14:m>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14:m>
                  <m:oMathPara xmlns:m="http://schemas.openxmlformats.org/officeDocument/2006/math">
                    <m:oMathParaPr>
                      <m:jc m:val="centerGroup"/>
                    </m:oMathParaPr>
                    <m:oMath xmlns:m="http://schemas.openxmlformats.org/officeDocument/2006/math">
                      <m:r>
                        <a:rPr lang="en-GB" sz="22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GB" sz="2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200" b="0" i="1" smtClean="0">
                          <a:effectLst/>
                          <a:latin typeface="Cambria Math" panose="02040503050406030204" pitchFamily="18" charset="0"/>
                          <a:ea typeface="Calibri" panose="020F0502020204030204" pitchFamily="34" charset="0"/>
                          <a:cs typeface="Times New Roman" panose="02020603050405020304" pitchFamily="18" charset="0"/>
                        </a:rPr>
                        <m:t>𝑣𝑡</m:t>
                      </m:r>
                    </m:oMath>
                  </m:oMathPara>
                </a14:m>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 Box 53">
                <a:extLst>
                  <a:ext uri="{FF2B5EF4-FFF2-40B4-BE49-F238E27FC236}">
                    <a16:creationId xmlns:a16="http://schemas.microsoft.com/office/drawing/2014/main" id="{DA762240-A779-4261-A82C-89C8896FD576}"/>
                  </a:ext>
                </a:extLst>
              </p:cNvPr>
              <p:cNvSpPr txBox="1">
                <a:spLocks noRot="1" noChangeAspect="1" noMove="1" noResize="1" noEditPoints="1" noAdjustHandles="1" noChangeArrowheads="1" noChangeShapeType="1" noTextEdit="1"/>
              </p:cNvSpPr>
              <p:nvPr/>
            </p:nvSpPr>
            <p:spPr>
              <a:xfrm>
                <a:off x="6173573" y="690562"/>
                <a:ext cx="1888218" cy="870858"/>
              </a:xfrm>
              <a:prstGeom prst="rect">
                <a:avLst/>
              </a:prstGeom>
              <a:blipFill>
                <a:blip r:embed="rId3"/>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D28B793F-C1CB-4974-B325-61D0A75C18F6}"/>
                  </a:ext>
                </a:extLst>
              </p:cNvPr>
              <p:cNvSpPr>
                <a:spLocks noGrp="1"/>
              </p:cNvSpPr>
              <p:nvPr>
                <p:ph idx="1"/>
              </p:nvPr>
            </p:nvSpPr>
            <p:spPr>
              <a:xfrm>
                <a:off x="185078" y="925739"/>
                <a:ext cx="10515600" cy="5932261"/>
              </a:xfrm>
            </p:spPr>
            <p:txBody>
              <a:bodyPr>
                <a:normAutofit/>
              </a:bodyPr>
              <a:lstStyle/>
              <a:p>
                <a:pPr>
                  <a:buFont typeface="Wingdings" panose="05000000000000000000" pitchFamily="2" charset="2"/>
                  <a:buChar char="§"/>
                </a:pPr>
                <a14:m>
                  <m:oMath xmlns:m="http://schemas.openxmlformats.org/officeDocument/2006/math">
                    <m:r>
                      <a:rPr lang="en-GB" sz="2800" b="0" i="1" smtClean="0">
                        <a:effectLst/>
                        <a:latin typeface="Cambria Math" panose="02040503050406030204" pitchFamily="18" charset="0"/>
                        <a:ea typeface="Calibri" panose="020F0502020204030204" pitchFamily="34" charset="0"/>
                        <a:cs typeface="Times New Roman" panose="02020603050405020304" pitchFamily="18" charset="0"/>
                      </a:rPr>
                      <m:t>𝑓</m:t>
                    </m:r>
                    <m:r>
                      <a:rPr lang="en-GB" sz="2800" b="0" i="1" smtClean="0">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GB" sz="2800" b="0" i="0" smtClean="0">
                        <a:effectLst/>
                        <a:latin typeface="Cambria Math" panose="02040503050406030204" pitchFamily="18" charset="0"/>
                        <a:ea typeface="Cambria Math" panose="02040503050406030204" pitchFamily="18" charset="0"/>
                        <a:cs typeface="Times New Roman" panose="02020603050405020304" pitchFamily="18" charset="0"/>
                      </a:rPr>
                      <m:t>then</m:t>
                    </m:r>
                    <m:r>
                      <a:rPr lang="en-GB" sz="2800" b="0" i="1"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GB" i="1">
                        <a:latin typeface="Cambria Math" panose="02040503050406030204" pitchFamily="18" charset="0"/>
                        <a:ea typeface="Calibri" panose="020F0502020204030204" pitchFamily="34" charset="0"/>
                        <a:cs typeface="Times New Roman" panose="02020603050405020304" pitchFamily="18" charset="0"/>
                      </a:rPr>
                      <m:t>𝜆</m:t>
                    </m:r>
                    <m:r>
                      <a:rPr lang="en-GB"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GB" dirty="0">
                  <a:ea typeface="Cambria Math" panose="02040503050406030204" pitchFamily="18" charset="0"/>
                  <a:cs typeface="Times New Roman" panose="02020603050405020304" pitchFamily="18" charset="0"/>
                </a:endParaRPr>
              </a:p>
              <a:p>
                <a:pPr>
                  <a:buFont typeface="Wingdings" panose="05000000000000000000" pitchFamily="2" charset="2"/>
                  <a:buChar char="§"/>
                </a:pPr>
                <a:r>
                  <a:rPr lang="en-GB" dirty="0">
                    <a:ea typeface="Cambria Math" panose="02040503050406030204" pitchFamily="18" charset="0"/>
                    <a:cs typeface="Times New Roman" panose="02020603050405020304" pitchFamily="18" charset="0"/>
                  </a:rPr>
                  <a:t>Some disadvantages</a:t>
                </a:r>
              </a:p>
              <a:p>
                <a:pPr lvl="1">
                  <a:buFont typeface="Wingdings" panose="05000000000000000000" pitchFamily="2" charset="2"/>
                  <a:buChar char="§"/>
                </a:pPr>
                <a:r>
                  <a:rPr lang="en-US" dirty="0"/>
                  <a:t>The wave can travel less distance</a:t>
                </a:r>
              </a:p>
              <a:p>
                <a:pPr lvl="1">
                  <a:buFont typeface="Wingdings" panose="05000000000000000000" pitchFamily="2" charset="2"/>
                  <a:buChar char="§"/>
                </a:pPr>
                <a:r>
                  <a:rPr lang="en-US" dirty="0"/>
                  <a:t>More transmit power at the transmitter is needed to travel the same distance </a:t>
                </a:r>
              </a:p>
              <a:p>
                <a:pPr lvl="1">
                  <a:buFont typeface="Wingdings" panose="05000000000000000000" pitchFamily="2" charset="2"/>
                  <a:buChar char="§"/>
                </a:pPr>
                <a:r>
                  <a:rPr lang="en-US" dirty="0"/>
                  <a:t>More expensive and less stable equipment</a:t>
                </a:r>
              </a:p>
              <a:p>
                <a:pPr lvl="1">
                  <a:buFont typeface="Wingdings" panose="05000000000000000000" pitchFamily="2" charset="2"/>
                  <a:buChar char="§"/>
                </a:pPr>
                <a:endParaRPr lang="en-US" dirty="0"/>
              </a:p>
              <a:p>
                <a:pPr>
                  <a:buFont typeface="Wingdings" panose="05000000000000000000" pitchFamily="2" charset="2"/>
                  <a:buChar char="§"/>
                </a:pPr>
                <a:r>
                  <a:rPr lang="en-GB" dirty="0">
                    <a:ea typeface="Cambria Math" panose="02040503050406030204" pitchFamily="18" charset="0"/>
                    <a:cs typeface="Times New Roman" panose="02020603050405020304" pitchFamily="18" charset="0"/>
                  </a:rPr>
                  <a:t>Some advantages</a:t>
                </a:r>
              </a:p>
              <a:p>
                <a:pPr lvl="1">
                  <a:buFont typeface="Wingdings" panose="05000000000000000000" pitchFamily="2" charset="2"/>
                  <a:buChar char="§"/>
                </a:pPr>
                <a:r>
                  <a:rPr lang="en-US" dirty="0"/>
                  <a:t>The </a:t>
                </a:r>
                <a:r>
                  <a:rPr lang="en-US" dirty="0">
                    <a:solidFill>
                      <a:schemeClr val="accent6">
                        <a:lumMod val="75000"/>
                      </a:schemeClr>
                    </a:solidFill>
                    <a:effectLst>
                      <a:outerShdw blurRad="38100" dist="38100" dir="2700000" algn="tl">
                        <a:srgbClr val="000000">
                          <a:alpha val="43137"/>
                        </a:srgbClr>
                      </a:outerShdw>
                    </a:effectLst>
                  </a:rPr>
                  <a:t>spectrum</a:t>
                </a:r>
                <a:r>
                  <a:rPr lang="en-US" dirty="0"/>
                  <a:t> is less crowded</a:t>
                </a:r>
              </a:p>
              <a:p>
                <a:pPr lvl="1">
                  <a:buFont typeface="Wingdings" panose="05000000000000000000" pitchFamily="2" charset="2"/>
                  <a:buChar char="§"/>
                </a:pPr>
                <a:r>
                  <a:rPr lang="en-US" dirty="0"/>
                  <a:t>The </a:t>
                </a:r>
                <a:r>
                  <a:rPr lang="en-US" dirty="0">
                    <a:solidFill>
                      <a:schemeClr val="accent6">
                        <a:lumMod val="75000"/>
                      </a:schemeClr>
                    </a:solidFill>
                    <a:effectLst>
                      <a:outerShdw blurRad="38100" dist="38100" dir="2700000" algn="tl">
                        <a:srgbClr val="000000">
                          <a:alpha val="43137"/>
                        </a:srgbClr>
                      </a:outerShdw>
                    </a:effectLst>
                  </a:rPr>
                  <a:t>bandwidth</a:t>
                </a:r>
                <a:r>
                  <a:rPr lang="en-US" dirty="0"/>
                  <a:t> is wider</a:t>
                </a:r>
              </a:p>
              <a:p>
                <a:pPr lvl="1">
                  <a:buFont typeface="Wingdings" panose="05000000000000000000" pitchFamily="2" charset="2"/>
                  <a:buChar char="§"/>
                </a:pPr>
                <a:r>
                  <a:rPr lang="en-US" dirty="0">
                    <a:ea typeface="Cambria Math" panose="02040503050406030204" pitchFamily="18" charset="0"/>
                    <a:cs typeface="Times New Roman" panose="02020603050405020304" pitchFamily="18" charset="0"/>
                  </a:rPr>
                  <a:t>More antennas can be </a:t>
                </a:r>
                <a:r>
                  <a:rPr lang="en-US" dirty="0">
                    <a:ea typeface="Cambria Math" panose="02040503050406030204" pitchFamily="18" charset="0"/>
                    <a:cs typeface="Times New Roman" panose="02020603050405020304" pitchFamily="18" charset="0"/>
                    <a:hlinkClick r:id="rId4"/>
                  </a:rPr>
                  <a:t>packed</a:t>
                </a:r>
                <a:endParaRPr lang="en-US" dirty="0">
                  <a:ea typeface="Cambria Math" panose="02040503050406030204" pitchFamily="18" charset="0"/>
                  <a:cs typeface="Times New Roman" panose="02020603050405020304" pitchFamily="18" charset="0"/>
                </a:endParaRPr>
              </a:p>
              <a:p>
                <a:pPr lvl="2">
                  <a:buFont typeface="Wingdings" panose="05000000000000000000" pitchFamily="2" charset="2"/>
                  <a:buChar char="§"/>
                </a:pPr>
                <a:r>
                  <a:rPr lang="en-US" dirty="0">
                    <a:ea typeface="Cambria Math" panose="02040503050406030204" pitchFamily="18" charset="0"/>
                    <a:cs typeface="Times New Roman" panose="02020603050405020304" pitchFamily="18" charset="0"/>
                  </a:rPr>
                  <a:t>Antenna length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1/</m:t>
                    </m:r>
                    <m:r>
                      <a:rPr lang="en-GB" b="0" i="1" smtClean="0">
                        <a:latin typeface="Cambria Math" panose="02040503050406030204" pitchFamily="18" charset="0"/>
                        <a:ea typeface="Cambria Math" panose="02040503050406030204" pitchFamily="18" charset="0"/>
                        <a:cs typeface="Times New Roman" panose="02020603050405020304" pitchFamily="18" charset="0"/>
                      </a:rPr>
                      <m:t>𝑓</m:t>
                    </m:r>
                  </m:oMath>
                </a14:m>
                <a:endParaRPr lang="en-GB" dirty="0">
                  <a:ea typeface="Cambria Math" panose="02040503050406030204" pitchFamily="18" charset="0"/>
                  <a:cs typeface="Times New Roman" panose="02020603050405020304" pitchFamily="18" charset="0"/>
                </a:endParaRPr>
              </a:p>
              <a:p>
                <a:pPr lvl="2">
                  <a:buFont typeface="Wingdings" panose="05000000000000000000" pitchFamily="2" charset="2"/>
                  <a:buChar char="§"/>
                </a:pPr>
                <a:r>
                  <a:rPr lang="en-GB" dirty="0">
                    <a:ea typeface="Cambria Math" panose="02040503050406030204" pitchFamily="18" charset="0"/>
                    <a:cs typeface="Times New Roman" panose="02020603050405020304" pitchFamily="18" charset="0"/>
                  </a:rPr>
                  <a:t>Distance between the two antennas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GB" b="0" i="1" smtClean="0">
                        <a:latin typeface="Cambria Math" panose="02040503050406030204" pitchFamily="18" charset="0"/>
                        <a:ea typeface="Cambria Math" panose="02040503050406030204" pitchFamily="18" charset="0"/>
                        <a:cs typeface="Times New Roman" panose="02020603050405020304" pitchFamily="18" charset="0"/>
                      </a:rPr>
                      <m:t>1/</m:t>
                    </m:r>
                    <m:r>
                      <a:rPr lang="en-GB" b="0" i="1" smtClean="0">
                        <a:latin typeface="Cambria Math" panose="02040503050406030204" pitchFamily="18" charset="0"/>
                        <a:ea typeface="Cambria Math" panose="02040503050406030204" pitchFamily="18" charset="0"/>
                        <a:cs typeface="Times New Roman" panose="02020603050405020304" pitchFamily="18" charset="0"/>
                      </a:rPr>
                      <m:t>𝑓</m:t>
                    </m:r>
                  </m:oMath>
                </a14:m>
                <a:endParaRPr lang="en-GB" dirty="0">
                  <a:ea typeface="Cambria Math" panose="02040503050406030204" pitchFamily="18" charset="0"/>
                  <a:cs typeface="Times New Roman" panose="02020603050405020304" pitchFamily="18" charset="0"/>
                </a:endParaRPr>
              </a:p>
              <a:p>
                <a:pPr lvl="1"/>
                <a:endParaRPr lang="en-US" dirty="0"/>
              </a:p>
              <a:p>
                <a:pPr lvl="1"/>
                <a:endParaRPr lang="en-US" dirty="0"/>
              </a:p>
              <a:p>
                <a:pPr lvl="1"/>
                <a:endParaRPr lang="en-US" dirty="0"/>
              </a:p>
            </p:txBody>
          </p:sp>
        </mc:Choice>
        <mc:Fallback xmlns="">
          <p:sp>
            <p:nvSpPr>
              <p:cNvPr id="9" name="Content Placeholder 8">
                <a:extLst>
                  <a:ext uri="{FF2B5EF4-FFF2-40B4-BE49-F238E27FC236}">
                    <a16:creationId xmlns:a16="http://schemas.microsoft.com/office/drawing/2014/main" id="{D28B793F-C1CB-4974-B325-61D0A75C18F6}"/>
                  </a:ext>
                </a:extLst>
              </p:cNvPr>
              <p:cNvSpPr>
                <a:spLocks noGrp="1" noRot="1" noChangeAspect="1" noMove="1" noResize="1" noEditPoints="1" noAdjustHandles="1" noChangeArrowheads="1" noChangeShapeType="1" noTextEdit="1"/>
              </p:cNvSpPr>
              <p:nvPr>
                <p:ph idx="1"/>
              </p:nvPr>
            </p:nvSpPr>
            <p:spPr>
              <a:xfrm>
                <a:off x="185078" y="925739"/>
                <a:ext cx="10515600" cy="5932261"/>
              </a:xfrm>
              <a:blipFill>
                <a:blip r:embed="rId5"/>
                <a:stretch>
                  <a:fillRect l="-986" r="-928"/>
                </a:stretch>
              </a:blipFill>
            </p:spPr>
            <p:txBody>
              <a:bodyPr/>
              <a:lstStyle/>
              <a:p>
                <a:r>
                  <a:rPr lang="en-US">
                    <a:noFill/>
                  </a:rPr>
                  <a:t> </a:t>
                </a:r>
              </a:p>
            </p:txBody>
          </p:sp>
        </mc:Fallback>
      </mc:AlternateContent>
      <p:pic>
        <p:nvPicPr>
          <p:cNvPr id="1026" name="Picture 2" descr="Chip (top and bottom) and slot (sides) array antennas placed in a phone with metal housing.">
            <a:extLst>
              <a:ext uri="{FF2B5EF4-FFF2-40B4-BE49-F238E27FC236}">
                <a16:creationId xmlns:a16="http://schemas.microsoft.com/office/drawing/2014/main" id="{CC555902-AF62-4376-B05B-DFAB8A26F0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578" y="3429000"/>
            <a:ext cx="2796472" cy="2041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8EBE1C3-AF91-4ABA-BAAF-B6B85D67A1E2}"/>
              </a:ext>
            </a:extLst>
          </p:cNvPr>
          <p:cNvSpPr txBox="1"/>
          <p:nvPr/>
        </p:nvSpPr>
        <p:spPr>
          <a:xfrm>
            <a:off x="7736966" y="5125580"/>
            <a:ext cx="377026" cy="369332"/>
          </a:xfrm>
          <a:prstGeom prst="rect">
            <a:avLst/>
          </a:prstGeom>
          <a:noFill/>
        </p:spPr>
        <p:txBody>
          <a:bodyPr wrap="none" rtlCol="0">
            <a:spAutoFit/>
          </a:bodyPr>
          <a:lstStyle/>
          <a:p>
            <a:r>
              <a:rPr lang="en-US" dirty="0"/>
              <a:t>©</a:t>
            </a:r>
          </a:p>
        </p:txBody>
      </p:sp>
      <p:sp>
        <p:nvSpPr>
          <p:cNvPr id="13" name="Text Box 53">
            <a:extLst>
              <a:ext uri="{FF2B5EF4-FFF2-40B4-BE49-F238E27FC236}">
                <a16:creationId xmlns:a16="http://schemas.microsoft.com/office/drawing/2014/main" id="{6FC390C4-32FD-45C3-803A-80C654B53E71}"/>
              </a:ext>
            </a:extLst>
          </p:cNvPr>
          <p:cNvSpPr txBox="1"/>
          <p:nvPr/>
        </p:nvSpPr>
        <p:spPr>
          <a:xfrm>
            <a:off x="8567909" y="2962325"/>
            <a:ext cx="1796122" cy="425808"/>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5000"/>
              </a:lnSpc>
            </a:pPr>
            <a:r>
              <a:rPr lang="en-GB" sz="2200" dirty="0">
                <a:effectLst/>
                <a:latin typeface="Calibri" panose="020F0502020204030204" pitchFamily="34" charset="0"/>
                <a:ea typeface="Calibri" panose="020F0502020204030204" pitchFamily="34" charset="0"/>
                <a:cs typeface="Times New Roman" panose="02020603050405020304" pitchFamily="18" charset="0"/>
              </a:rPr>
              <a:t>Radio </a:t>
            </a:r>
            <a:r>
              <a:rPr lang="en-GB" sz="2200" dirty="0">
                <a:effectLst/>
                <a:latin typeface="Calibri" panose="020F0502020204030204" pitchFamily="34" charset="0"/>
                <a:ea typeface="Calibri" panose="020F0502020204030204" pitchFamily="34" charset="0"/>
                <a:cs typeface="Times New Roman" panose="02020603050405020304" pitchFamily="18" charset="0"/>
                <a:hlinkClick r:id="rId7"/>
              </a:rPr>
              <a:t>stripes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4" descr="mall/office">
            <a:extLst>
              <a:ext uri="{FF2B5EF4-FFF2-40B4-BE49-F238E27FC236}">
                <a16:creationId xmlns:a16="http://schemas.microsoft.com/office/drawing/2014/main" id="{9F055944-C2E8-4F88-A39B-D743DA3B11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2035" y="3508603"/>
            <a:ext cx="2819339" cy="15906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17D9E3-7502-4386-A84C-2D6E04AA9E40}"/>
              </a:ext>
            </a:extLst>
          </p:cNvPr>
          <p:cNvSpPr txBox="1"/>
          <p:nvPr/>
        </p:nvSpPr>
        <p:spPr>
          <a:xfrm>
            <a:off x="11332391" y="4914579"/>
            <a:ext cx="377026" cy="369332"/>
          </a:xfrm>
          <a:prstGeom prst="rect">
            <a:avLst/>
          </a:prstGeom>
          <a:noFill/>
        </p:spPr>
        <p:txBody>
          <a:bodyPr wrap="none" rtlCol="0">
            <a:spAutoFit/>
          </a:bodyPr>
          <a:lstStyle/>
          <a:p>
            <a:r>
              <a:rPr lang="en-US" dirty="0"/>
              <a:t>©</a:t>
            </a:r>
          </a:p>
        </p:txBody>
      </p:sp>
      <p:pic>
        <p:nvPicPr>
          <p:cNvPr id="5122" name="Picture 2" descr="Stadium">
            <a:extLst>
              <a:ext uri="{FF2B5EF4-FFF2-40B4-BE49-F238E27FC236}">
                <a16:creationId xmlns:a16="http://schemas.microsoft.com/office/drawing/2014/main" id="{49215ACB-D13B-40C2-8753-97DE813DD7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2035" y="5160897"/>
            <a:ext cx="2798032" cy="157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80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7865D12-F038-4A1F-9549-228F6CD9CFAE}"/>
              </a:ext>
            </a:extLst>
          </p:cNvPr>
          <p:cNvPicPr>
            <a:picLocks noChangeAspect="1"/>
          </p:cNvPicPr>
          <p:nvPr/>
        </p:nvPicPr>
        <p:blipFill>
          <a:blip r:embed="rId3"/>
          <a:stretch>
            <a:fillRect/>
          </a:stretch>
        </p:blipFill>
        <p:spPr>
          <a:xfrm>
            <a:off x="396665" y="2379240"/>
            <a:ext cx="11398670" cy="2524906"/>
          </a:xfrm>
          <a:prstGeom prst="rect">
            <a:avLst/>
          </a:prstGeom>
        </p:spPr>
      </p:pic>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5916613"/>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E.g., voice </a:t>
            </a:r>
            <a:r>
              <a:rPr lang="en-GB" sz="2400" dirty="0">
                <a:ln w="0"/>
                <a:effectLst>
                  <a:outerShdw blurRad="38100" dist="19050" dir="2700000" algn="tl" rotWithShape="0">
                    <a:schemeClr val="dk1">
                      <a:alpha val="40000"/>
                    </a:schemeClr>
                  </a:outerShdw>
                </a:effectLst>
                <a:hlinkClick r:id="rId4"/>
              </a:rPr>
              <a:t>signal</a:t>
            </a:r>
            <a:r>
              <a:rPr lang="en-GB" sz="2400" dirty="0">
                <a:ln w="0"/>
                <a:effectLst>
                  <a:outerShdw blurRad="38100" dist="19050" dir="2700000" algn="tl" rotWithShape="0">
                    <a:schemeClr val="dk1">
                      <a:alpha val="40000"/>
                    </a:schemeClr>
                  </a:outerShdw>
                </a:effectLst>
              </a:rPr>
              <a:t> </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Spectrum: The range of frequencies a signal has vs. the amplitude</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Bandwidth: The difference between the maximum and minimum frequency values</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1" y="122237"/>
            <a:ext cx="3643032"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mmWave OVERVIEW</a:t>
            </a:r>
            <a:endParaRPr lang="en-US" sz="8000" b="1" dirty="0"/>
          </a:p>
        </p:txBody>
      </p:sp>
      <p:sp>
        <p:nvSpPr>
          <p:cNvPr id="2" name="Slide Number Placeholder 1">
            <a:extLst>
              <a:ext uri="{FF2B5EF4-FFF2-40B4-BE49-F238E27FC236}">
                <a16:creationId xmlns:a16="http://schemas.microsoft.com/office/drawing/2014/main" id="{DFA18965-F121-4E89-A48E-BE64A16678CF}"/>
              </a:ext>
            </a:extLst>
          </p:cNvPr>
          <p:cNvSpPr>
            <a:spLocks noGrp="1"/>
          </p:cNvSpPr>
          <p:nvPr>
            <p:ph type="sldNum" sz="quarter" idx="12"/>
          </p:nvPr>
        </p:nvSpPr>
        <p:spPr/>
        <p:txBody>
          <a:bodyPr/>
          <a:lstStyle/>
          <a:p>
            <a:fld id="{96C155CA-F9E4-4B7B-8778-BBE3591DE223}" type="slidenum">
              <a:rPr lang="en-US" smtClean="0"/>
              <a:t>13</a:t>
            </a:fld>
            <a:endParaRPr lang="en-US" dirty="0"/>
          </a:p>
        </p:txBody>
      </p:sp>
      <p:sp>
        <p:nvSpPr>
          <p:cNvPr id="12" name="TextBox 11">
            <a:extLst>
              <a:ext uri="{FF2B5EF4-FFF2-40B4-BE49-F238E27FC236}">
                <a16:creationId xmlns:a16="http://schemas.microsoft.com/office/drawing/2014/main" id="{82F2A7BE-2A08-4DC5-91B4-CBDED8F9EBB9}"/>
              </a:ext>
            </a:extLst>
          </p:cNvPr>
          <p:cNvSpPr txBox="1"/>
          <p:nvPr/>
        </p:nvSpPr>
        <p:spPr>
          <a:xfrm>
            <a:off x="11706990" y="2825357"/>
            <a:ext cx="377026" cy="369332"/>
          </a:xfrm>
          <a:prstGeom prst="rect">
            <a:avLst/>
          </a:prstGeom>
          <a:noFill/>
        </p:spPr>
        <p:txBody>
          <a:bodyPr wrap="none" rtlCol="0">
            <a:spAutoFit/>
          </a:bodyPr>
          <a:lstStyle/>
          <a:p>
            <a:r>
              <a:rPr lang="en-US" dirty="0"/>
              <a:t>©</a:t>
            </a:r>
          </a:p>
        </p:txBody>
      </p:sp>
      <p:grpSp>
        <p:nvGrpSpPr>
          <p:cNvPr id="21" name="Group 20">
            <a:extLst>
              <a:ext uri="{FF2B5EF4-FFF2-40B4-BE49-F238E27FC236}">
                <a16:creationId xmlns:a16="http://schemas.microsoft.com/office/drawing/2014/main" id="{37322BC1-0F6E-4942-AB86-5B935EA20B75}"/>
              </a:ext>
            </a:extLst>
          </p:cNvPr>
          <p:cNvGrpSpPr/>
          <p:nvPr/>
        </p:nvGrpSpPr>
        <p:grpSpPr>
          <a:xfrm>
            <a:off x="4047535" y="4789606"/>
            <a:ext cx="5466603" cy="369332"/>
            <a:chOff x="5179059" y="4031742"/>
            <a:chExt cx="3977640" cy="369332"/>
          </a:xfrm>
        </p:grpSpPr>
        <p:cxnSp>
          <p:nvCxnSpPr>
            <p:cNvPr id="6" name="Straight Arrow Connector 5">
              <a:extLst>
                <a:ext uri="{FF2B5EF4-FFF2-40B4-BE49-F238E27FC236}">
                  <a16:creationId xmlns:a16="http://schemas.microsoft.com/office/drawing/2014/main" id="{5EA38864-03C9-435D-87BB-5279D298801C}"/>
                </a:ext>
              </a:extLst>
            </p:cNvPr>
            <p:cNvCxnSpPr>
              <a:cxnSpLocks/>
            </p:cNvCxnSpPr>
            <p:nvPr/>
          </p:nvCxnSpPr>
          <p:spPr>
            <a:xfrm>
              <a:off x="5179059" y="4049039"/>
              <a:ext cx="397764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7DBFEBF-4C9C-48FE-A8C4-A225ADD55EB0}"/>
                </a:ext>
              </a:extLst>
            </p:cNvPr>
            <p:cNvSpPr txBox="1"/>
            <p:nvPr/>
          </p:nvSpPr>
          <p:spPr>
            <a:xfrm>
              <a:off x="6566593" y="4031742"/>
              <a:ext cx="894851" cy="369332"/>
            </a:xfrm>
            <a:prstGeom prst="rect">
              <a:avLst/>
            </a:prstGeom>
            <a:noFill/>
          </p:spPr>
          <p:txBody>
            <a:bodyPr wrap="none" rtlCol="0">
              <a:spAutoFit/>
            </a:bodyPr>
            <a:lstStyle/>
            <a:p>
              <a:r>
                <a:rPr lang="en-GB" b="1" dirty="0">
                  <a:solidFill>
                    <a:schemeClr val="accent1"/>
                  </a:solidFill>
                </a:rPr>
                <a:t>Bandwidth</a:t>
              </a:r>
              <a:endParaRPr lang="en-US" b="1" dirty="0">
                <a:solidFill>
                  <a:schemeClr val="accent1"/>
                </a:solidFill>
              </a:endParaRPr>
            </a:p>
          </p:txBody>
        </p:sp>
      </p:grpSp>
      <p:grpSp>
        <p:nvGrpSpPr>
          <p:cNvPr id="22" name="Group 21">
            <a:extLst>
              <a:ext uri="{FF2B5EF4-FFF2-40B4-BE49-F238E27FC236}">
                <a16:creationId xmlns:a16="http://schemas.microsoft.com/office/drawing/2014/main" id="{FFD3EAC1-CD02-4C1F-A5AF-59B2DC133D02}"/>
              </a:ext>
            </a:extLst>
          </p:cNvPr>
          <p:cNvGrpSpPr/>
          <p:nvPr/>
        </p:nvGrpSpPr>
        <p:grpSpPr>
          <a:xfrm>
            <a:off x="6473381" y="4074872"/>
            <a:ext cx="2137315" cy="614605"/>
            <a:chOff x="6921500" y="3304940"/>
            <a:chExt cx="2137315" cy="614605"/>
          </a:xfrm>
        </p:grpSpPr>
        <p:sp>
          <p:nvSpPr>
            <p:cNvPr id="15" name="Oval 14">
              <a:extLst>
                <a:ext uri="{FF2B5EF4-FFF2-40B4-BE49-F238E27FC236}">
                  <a16:creationId xmlns:a16="http://schemas.microsoft.com/office/drawing/2014/main" id="{31E90F4F-0676-49D0-9C93-E33065D207AF}"/>
                </a:ext>
              </a:extLst>
            </p:cNvPr>
            <p:cNvSpPr/>
            <p:nvPr/>
          </p:nvSpPr>
          <p:spPr>
            <a:xfrm>
              <a:off x="6921500" y="3429000"/>
              <a:ext cx="381000" cy="49054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34C6244-8C48-47D0-AFF2-8CAA66811A22}"/>
                </a:ext>
              </a:extLst>
            </p:cNvPr>
            <p:cNvSpPr txBox="1"/>
            <p:nvPr/>
          </p:nvSpPr>
          <p:spPr>
            <a:xfrm>
              <a:off x="7228955" y="3304940"/>
              <a:ext cx="1829860" cy="369332"/>
            </a:xfrm>
            <a:prstGeom prst="rect">
              <a:avLst/>
            </a:prstGeom>
            <a:noFill/>
          </p:spPr>
          <p:txBody>
            <a:bodyPr wrap="none" rtlCol="0">
              <a:spAutoFit/>
            </a:bodyPr>
            <a:lstStyle/>
            <a:p>
              <a:r>
                <a:rPr lang="en-GB" b="1" dirty="0" err="1">
                  <a:solidFill>
                    <a:schemeClr val="accent6"/>
                  </a:solidFill>
                </a:rPr>
                <a:t>Center</a:t>
              </a:r>
              <a:r>
                <a:rPr lang="en-GB" b="1" dirty="0">
                  <a:solidFill>
                    <a:schemeClr val="accent6"/>
                  </a:solidFill>
                </a:rPr>
                <a:t> frequency</a:t>
              </a:r>
              <a:endParaRPr lang="en-US" b="1" dirty="0">
                <a:solidFill>
                  <a:schemeClr val="accent6"/>
                </a:solidFill>
              </a:endParaRPr>
            </a:p>
          </p:txBody>
        </p:sp>
      </p:grpSp>
    </p:spTree>
    <p:extLst>
      <p:ext uri="{BB962C8B-B14F-4D97-AF65-F5344CB8AC3E}">
        <p14:creationId xmlns:p14="http://schemas.microsoft.com/office/powerpoint/2010/main" val="100758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533402" y="819150"/>
            <a:ext cx="11455400" cy="5916613"/>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At lower </a:t>
            </a:r>
            <a:r>
              <a:rPr lang="en-GB" sz="2400" dirty="0">
                <a:ln w="0"/>
                <a:effectLst>
                  <a:outerShdw blurRad="38100" dist="19050" dir="2700000" algn="tl" rotWithShape="0">
                    <a:schemeClr val="dk1">
                      <a:alpha val="40000"/>
                    </a:schemeClr>
                  </a:outerShdw>
                </a:effectLst>
                <a:hlinkClick r:id="rId3"/>
              </a:rPr>
              <a:t>frequencies</a:t>
            </a:r>
            <a:endParaRPr lang="en-GB" sz="2400" dirty="0">
              <a:ln w="0"/>
              <a:effectLst>
                <a:outerShdw blurRad="38100" dist="19050" dir="2700000" algn="tl" rotWithShape="0">
                  <a:schemeClr val="dk1">
                    <a:alpha val="40000"/>
                  </a:schemeClr>
                </a:outerShdw>
              </a:effectLst>
            </a:endParaRP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The spectrum is more crowded</a:t>
            </a: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Bandwidths are narrower </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hlinkClick r:id="rId4"/>
              </a:rPr>
              <a:t>Examples</a:t>
            </a:r>
            <a:endParaRPr lang="en-GB" sz="2400" dirty="0">
              <a:ln w="0"/>
              <a:effectLst>
                <a:outerShdw blurRad="38100" dist="19050" dir="2700000" algn="tl" rotWithShape="0">
                  <a:schemeClr val="dk1">
                    <a:alpha val="40000"/>
                  </a:schemeClr>
                </a:outerShdw>
              </a:effectLst>
            </a:endParaRP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WLAN at 2.4 GHz and 5 GHz (</a:t>
            </a:r>
            <a:r>
              <a:rPr lang="en-GB" sz="2000" dirty="0" err="1">
                <a:ln w="0"/>
                <a:effectLst>
                  <a:outerShdw blurRad="38100" dist="19050" dir="2700000" algn="tl" rotWithShape="0">
                    <a:schemeClr val="dk1">
                      <a:alpha val="40000"/>
                    </a:schemeClr>
                  </a:outerShdw>
                </a:effectLst>
              </a:rPr>
              <a:t>center</a:t>
            </a:r>
            <a:r>
              <a:rPr lang="en-GB" sz="2000" dirty="0">
                <a:ln w="0"/>
                <a:effectLst>
                  <a:outerShdw blurRad="38100" dist="19050" dir="2700000" algn="tl" rotWithShape="0">
                    <a:schemeClr val="dk1">
                      <a:alpha val="40000"/>
                    </a:schemeClr>
                  </a:outerShdw>
                </a:effectLst>
              </a:rPr>
              <a:t> frequency)</a:t>
            </a: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Bluetooth at 2.45 GHz (Microwave oven-noise)</a:t>
            </a: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DECT phones at 1.9 GHz</a:t>
            </a:r>
          </a:p>
          <a:p>
            <a:pPr lvl="1" algn="just">
              <a:buFont typeface="Wingdings" panose="05000000000000000000" pitchFamily="2" charset="2"/>
              <a:buChar char="§"/>
            </a:pPr>
            <a:endParaRPr lang="en-GB" sz="20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1" y="122237"/>
            <a:ext cx="3643032"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mmWave OVERVIEW</a:t>
            </a:r>
            <a:endParaRPr lang="en-US" sz="8000" b="1" dirty="0"/>
          </a:p>
        </p:txBody>
      </p:sp>
      <p:sp>
        <p:nvSpPr>
          <p:cNvPr id="2" name="Slide Number Placeholder 1">
            <a:extLst>
              <a:ext uri="{FF2B5EF4-FFF2-40B4-BE49-F238E27FC236}">
                <a16:creationId xmlns:a16="http://schemas.microsoft.com/office/drawing/2014/main" id="{DFA18965-F121-4E89-A48E-BE64A16678CF}"/>
              </a:ext>
            </a:extLst>
          </p:cNvPr>
          <p:cNvSpPr>
            <a:spLocks noGrp="1"/>
          </p:cNvSpPr>
          <p:nvPr>
            <p:ph type="sldNum" sz="quarter" idx="12"/>
          </p:nvPr>
        </p:nvSpPr>
        <p:spPr/>
        <p:txBody>
          <a:bodyPr/>
          <a:lstStyle/>
          <a:p>
            <a:fld id="{96C155CA-F9E4-4B7B-8778-BBE3591DE223}" type="slidenum">
              <a:rPr lang="en-US" smtClean="0"/>
              <a:t>14</a:t>
            </a:fld>
            <a:endParaRPr lang="en-US" dirty="0"/>
          </a:p>
        </p:txBody>
      </p:sp>
      <p:pic>
        <p:nvPicPr>
          <p:cNvPr id="4098" name="Picture 2">
            <a:extLst>
              <a:ext uri="{FF2B5EF4-FFF2-40B4-BE49-F238E27FC236}">
                <a16:creationId xmlns:a16="http://schemas.microsoft.com/office/drawing/2014/main" id="{BE03CC2F-6683-48AF-B3F3-3C06AFE53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270" y="690562"/>
            <a:ext cx="5601532" cy="4271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6BBADC-45F2-415E-BBB3-5FF2961A1A08}"/>
              </a:ext>
            </a:extLst>
          </p:cNvPr>
          <p:cNvSpPr txBox="1"/>
          <p:nvPr/>
        </p:nvSpPr>
        <p:spPr>
          <a:xfrm>
            <a:off x="6632576" y="5090318"/>
            <a:ext cx="6007100" cy="662233"/>
          </a:xfrm>
          <a:prstGeom prst="rect">
            <a:avLst/>
          </a:prstGeom>
          <a:noFill/>
        </p:spPr>
        <p:txBody>
          <a:bodyPr wrap="square">
            <a:spAutoFit/>
          </a:bodyPr>
          <a:lstStyle/>
          <a:p>
            <a:pPr>
              <a:lnSpc>
                <a:spcPct val="105000"/>
              </a:lnSpc>
            </a:pPr>
            <a:r>
              <a:rPr lang="en-GB" dirty="0">
                <a:effectLst/>
                <a:latin typeface="Calibri" panose="020F0502020204030204" pitchFamily="34" charset="0"/>
                <a:ea typeface="Calibri" panose="020F0502020204030204" pitchFamily="34" charset="0"/>
                <a:cs typeface="Times New Roman" panose="02020603050405020304" pitchFamily="18" charset="0"/>
              </a:rPr>
              <a:t>© Viability of business models for multi-operator Wi-Fi coordination platforms by Dittrich and Hartog</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66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5916613"/>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4/5G: </a:t>
            </a:r>
            <a:r>
              <a:rPr lang="en-GB" sz="2400" dirty="0">
                <a:ln w="0"/>
                <a:effectLst>
                  <a:outerShdw blurRad="38100" dist="19050" dir="2700000" algn="tl" rotWithShape="0">
                    <a:schemeClr val="dk1">
                      <a:alpha val="40000"/>
                    </a:schemeClr>
                  </a:outerShdw>
                </a:effectLst>
                <a:hlinkClick r:id="rId3"/>
              </a:rPr>
              <a:t>1</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4"/>
              </a:rPr>
              <a:t>2</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5"/>
              </a:rPr>
              <a:t>3</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6"/>
              </a:rPr>
              <a:t>4</a:t>
            </a: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hlinkClick r:id="rId7"/>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hlinkClick r:id="rId7"/>
              </a:rPr>
              <a:t>Hybrid</a:t>
            </a: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1" y="122237"/>
            <a:ext cx="3643032"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mmWave OVERVIEW</a:t>
            </a:r>
            <a:endParaRPr lang="en-US" sz="8000" b="1" dirty="0"/>
          </a:p>
        </p:txBody>
      </p:sp>
      <p:sp>
        <p:nvSpPr>
          <p:cNvPr id="2" name="Slide Number Placeholder 1">
            <a:extLst>
              <a:ext uri="{FF2B5EF4-FFF2-40B4-BE49-F238E27FC236}">
                <a16:creationId xmlns:a16="http://schemas.microsoft.com/office/drawing/2014/main" id="{DFA18965-F121-4E89-A48E-BE64A16678CF}"/>
              </a:ext>
            </a:extLst>
          </p:cNvPr>
          <p:cNvSpPr>
            <a:spLocks noGrp="1"/>
          </p:cNvSpPr>
          <p:nvPr>
            <p:ph type="sldNum" sz="quarter" idx="12"/>
          </p:nvPr>
        </p:nvSpPr>
        <p:spPr/>
        <p:txBody>
          <a:bodyPr/>
          <a:lstStyle/>
          <a:p>
            <a:fld id="{96C155CA-F9E4-4B7B-8778-BBE3591DE223}" type="slidenum">
              <a:rPr lang="en-US" smtClean="0"/>
              <a:t>15</a:t>
            </a:fld>
            <a:endParaRPr lang="en-US" dirty="0"/>
          </a:p>
        </p:txBody>
      </p:sp>
      <p:pic>
        <p:nvPicPr>
          <p:cNvPr id="8" name="Picture 7" descr="Diagram&#10;&#10;Description automatically generated">
            <a:extLst>
              <a:ext uri="{FF2B5EF4-FFF2-40B4-BE49-F238E27FC236}">
                <a16:creationId xmlns:a16="http://schemas.microsoft.com/office/drawing/2014/main" id="{8FD12095-E029-4951-B653-EA545E4096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1401" y="941387"/>
            <a:ext cx="4550689" cy="5916613"/>
          </a:xfrm>
          <a:prstGeom prst="rect">
            <a:avLst/>
          </a:prstGeom>
        </p:spPr>
      </p:pic>
      <p:sp>
        <p:nvSpPr>
          <p:cNvPr id="12" name="TextBox 11">
            <a:extLst>
              <a:ext uri="{FF2B5EF4-FFF2-40B4-BE49-F238E27FC236}">
                <a16:creationId xmlns:a16="http://schemas.microsoft.com/office/drawing/2014/main" id="{82F2A7BE-2A08-4DC5-91B4-CBDED8F9EBB9}"/>
              </a:ext>
            </a:extLst>
          </p:cNvPr>
          <p:cNvSpPr txBox="1"/>
          <p:nvPr/>
        </p:nvSpPr>
        <p:spPr>
          <a:xfrm>
            <a:off x="11064188" y="5306579"/>
            <a:ext cx="377026" cy="369332"/>
          </a:xfrm>
          <a:prstGeom prst="rect">
            <a:avLst/>
          </a:prstGeom>
          <a:noFill/>
        </p:spPr>
        <p:txBody>
          <a:bodyPr wrap="none" rtlCol="0">
            <a:spAutoFit/>
          </a:bodyPr>
          <a:lstStyle/>
          <a:p>
            <a:r>
              <a:rPr lang="en-US" dirty="0"/>
              <a:t>©</a:t>
            </a:r>
          </a:p>
        </p:txBody>
      </p:sp>
      <p:pic>
        <p:nvPicPr>
          <p:cNvPr id="13" name="Picture 12">
            <a:extLst>
              <a:ext uri="{FF2B5EF4-FFF2-40B4-BE49-F238E27FC236}">
                <a16:creationId xmlns:a16="http://schemas.microsoft.com/office/drawing/2014/main" id="{5789FCA4-5D89-470F-834C-01D1DEED14F5}"/>
              </a:ext>
            </a:extLst>
          </p:cNvPr>
          <p:cNvPicPr>
            <a:picLocks noChangeAspect="1"/>
          </p:cNvPicPr>
          <p:nvPr/>
        </p:nvPicPr>
        <p:blipFill>
          <a:blip r:embed="rId9"/>
          <a:stretch>
            <a:fillRect/>
          </a:stretch>
        </p:blipFill>
        <p:spPr>
          <a:xfrm>
            <a:off x="699221" y="1197851"/>
            <a:ext cx="10161734" cy="5523624"/>
          </a:xfrm>
          <a:prstGeom prst="rect">
            <a:avLst/>
          </a:prstGeom>
        </p:spPr>
      </p:pic>
      <p:sp>
        <p:nvSpPr>
          <p:cNvPr id="14" name="TextBox 13">
            <a:extLst>
              <a:ext uri="{FF2B5EF4-FFF2-40B4-BE49-F238E27FC236}">
                <a16:creationId xmlns:a16="http://schemas.microsoft.com/office/drawing/2014/main" id="{E4C52294-8052-4D6B-A233-15963C22EB31}"/>
              </a:ext>
            </a:extLst>
          </p:cNvPr>
          <p:cNvSpPr txBox="1"/>
          <p:nvPr/>
        </p:nvSpPr>
        <p:spPr>
          <a:xfrm>
            <a:off x="200141" y="1508437"/>
            <a:ext cx="447558" cy="369332"/>
          </a:xfrm>
          <a:prstGeom prst="rect">
            <a:avLst/>
          </a:prstGeom>
          <a:noFill/>
        </p:spPr>
        <p:txBody>
          <a:bodyPr wrap="none" rtlCol="0">
            <a:spAutoFit/>
          </a:bodyPr>
          <a:lstStyle/>
          <a:p>
            <a:r>
              <a:rPr lang="en-US" b="1" dirty="0"/>
              <a:t>4G</a:t>
            </a:r>
          </a:p>
        </p:txBody>
      </p:sp>
      <p:sp>
        <p:nvSpPr>
          <p:cNvPr id="16" name="TextBox 15">
            <a:extLst>
              <a:ext uri="{FF2B5EF4-FFF2-40B4-BE49-F238E27FC236}">
                <a16:creationId xmlns:a16="http://schemas.microsoft.com/office/drawing/2014/main" id="{B35FA194-C007-4058-8E51-219BA9D8FE69}"/>
              </a:ext>
            </a:extLst>
          </p:cNvPr>
          <p:cNvSpPr txBox="1"/>
          <p:nvPr/>
        </p:nvSpPr>
        <p:spPr>
          <a:xfrm>
            <a:off x="200141" y="3592174"/>
            <a:ext cx="449162" cy="369332"/>
          </a:xfrm>
          <a:prstGeom prst="rect">
            <a:avLst/>
          </a:prstGeom>
          <a:noFill/>
        </p:spPr>
        <p:txBody>
          <a:bodyPr wrap="none" rtlCol="0">
            <a:spAutoFit/>
          </a:bodyPr>
          <a:lstStyle/>
          <a:p>
            <a:r>
              <a:rPr lang="en-US" b="1" dirty="0"/>
              <a:t>5G</a:t>
            </a:r>
          </a:p>
        </p:txBody>
      </p:sp>
      <p:sp>
        <p:nvSpPr>
          <p:cNvPr id="18" name="TextBox 17">
            <a:extLst>
              <a:ext uri="{FF2B5EF4-FFF2-40B4-BE49-F238E27FC236}">
                <a16:creationId xmlns:a16="http://schemas.microsoft.com/office/drawing/2014/main" id="{618F0966-1C2C-4958-8CB5-67B5E95F3BD0}"/>
              </a:ext>
            </a:extLst>
          </p:cNvPr>
          <p:cNvSpPr txBox="1"/>
          <p:nvPr/>
        </p:nvSpPr>
        <p:spPr>
          <a:xfrm>
            <a:off x="250059" y="5491245"/>
            <a:ext cx="449162" cy="369332"/>
          </a:xfrm>
          <a:prstGeom prst="rect">
            <a:avLst/>
          </a:prstGeom>
          <a:noFill/>
        </p:spPr>
        <p:txBody>
          <a:bodyPr wrap="none" rtlCol="0">
            <a:spAutoFit/>
          </a:bodyPr>
          <a:lstStyle/>
          <a:p>
            <a:r>
              <a:rPr lang="en-US" b="1" dirty="0"/>
              <a:t>5G</a:t>
            </a:r>
          </a:p>
        </p:txBody>
      </p:sp>
      <p:sp>
        <p:nvSpPr>
          <p:cNvPr id="19" name="TextBox 18">
            <a:extLst>
              <a:ext uri="{FF2B5EF4-FFF2-40B4-BE49-F238E27FC236}">
                <a16:creationId xmlns:a16="http://schemas.microsoft.com/office/drawing/2014/main" id="{F9015FB1-3B54-4B11-9457-A3F8DA288637}"/>
              </a:ext>
            </a:extLst>
          </p:cNvPr>
          <p:cNvSpPr txBox="1"/>
          <p:nvPr/>
        </p:nvSpPr>
        <p:spPr>
          <a:xfrm>
            <a:off x="3346618" y="6396990"/>
            <a:ext cx="377026" cy="369332"/>
          </a:xfrm>
          <a:prstGeom prst="rect">
            <a:avLst/>
          </a:prstGeom>
          <a:noFill/>
        </p:spPr>
        <p:txBody>
          <a:bodyPr wrap="none" rtlCol="0">
            <a:spAutoFit/>
          </a:bodyPr>
          <a:lstStyle/>
          <a:p>
            <a:r>
              <a:rPr lang="en-US" dirty="0"/>
              <a:t>©</a:t>
            </a:r>
          </a:p>
        </p:txBody>
      </p:sp>
      <p:sp>
        <p:nvSpPr>
          <p:cNvPr id="4" name="Oval 3">
            <a:extLst>
              <a:ext uri="{FF2B5EF4-FFF2-40B4-BE49-F238E27FC236}">
                <a16:creationId xmlns:a16="http://schemas.microsoft.com/office/drawing/2014/main" id="{A9F7609A-7C07-4E4D-B09C-E7BA14E4F662}"/>
              </a:ext>
            </a:extLst>
          </p:cNvPr>
          <p:cNvSpPr/>
          <p:nvPr/>
        </p:nvSpPr>
        <p:spPr>
          <a:xfrm>
            <a:off x="783342" y="1590675"/>
            <a:ext cx="397641" cy="1276350"/>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7FF1058-B0F3-4019-AA62-550E3E60C737}"/>
              </a:ext>
            </a:extLst>
          </p:cNvPr>
          <p:cNvSpPr/>
          <p:nvPr/>
        </p:nvSpPr>
        <p:spPr>
          <a:xfrm>
            <a:off x="791146" y="3429000"/>
            <a:ext cx="397641" cy="1276350"/>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B4B816F-1685-44F0-91DB-F79DEAC1FA1E}"/>
              </a:ext>
            </a:extLst>
          </p:cNvPr>
          <p:cNvSpPr/>
          <p:nvPr/>
        </p:nvSpPr>
        <p:spPr>
          <a:xfrm>
            <a:off x="2237166" y="3261518"/>
            <a:ext cx="477459" cy="13485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455A6A-E03E-481E-968A-81ABA80234EA}"/>
              </a:ext>
            </a:extLst>
          </p:cNvPr>
          <p:cNvSpPr/>
          <p:nvPr/>
        </p:nvSpPr>
        <p:spPr>
          <a:xfrm>
            <a:off x="1177731" y="4829969"/>
            <a:ext cx="641544" cy="17668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133EC1D-FC43-4275-AB41-A3639DA5B778}"/>
              </a:ext>
            </a:extLst>
          </p:cNvPr>
          <p:cNvSpPr/>
          <p:nvPr/>
        </p:nvSpPr>
        <p:spPr>
          <a:xfrm>
            <a:off x="8252777" y="3225402"/>
            <a:ext cx="2152834" cy="1348582"/>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DA5BA54-4E72-4D1E-BEA1-2810D8823AC1}"/>
              </a:ext>
            </a:extLst>
          </p:cNvPr>
          <p:cNvSpPr/>
          <p:nvPr/>
        </p:nvSpPr>
        <p:spPr>
          <a:xfrm>
            <a:off x="5143500" y="4884339"/>
            <a:ext cx="1734392" cy="1844279"/>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59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4" grpId="1"/>
      <p:bldP spid="16" grpId="1"/>
      <p:bldP spid="18" grpId="1"/>
      <p:bldP spid="19" grpId="1"/>
      <p:bldP spid="4" grpId="0" animBg="1"/>
      <p:bldP spid="4" grpId="1" animBg="1"/>
      <p:bldP spid="6" grpId="0" animBg="1"/>
      <p:bldP spid="6" grpId="1" animBg="1"/>
      <p:bldP spid="7" grpId="0" animBg="1"/>
      <p:bldP spid="7" grpId="1" animBg="1"/>
      <p:bldP spid="9" grpId="0" animBg="1"/>
      <p:bldP spid="9" grpId="1" animBg="1"/>
      <p:bldP spid="10" grpId="0" animBg="1"/>
      <p:bldP spid="10" grpId="1" animBg="1"/>
      <p:bldP spid="23" grpId="0" animBg="1"/>
      <p:bldP spid="2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558323" y="819150"/>
            <a:ext cx="11455400" cy="5916613"/>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Power and penetration: </a:t>
            </a:r>
            <a:r>
              <a:rPr lang="en-GB" sz="2400" dirty="0">
                <a:ln w="0"/>
                <a:effectLst>
                  <a:outerShdw blurRad="38100" dist="19050" dir="2700000" algn="tl" rotWithShape="0">
                    <a:schemeClr val="dk1">
                      <a:alpha val="40000"/>
                    </a:schemeClr>
                  </a:outerShdw>
                </a:effectLst>
                <a:hlinkClick r:id="rId3"/>
              </a:rPr>
              <a:t>1</a:t>
            </a: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Very directional: </a:t>
            </a:r>
            <a:r>
              <a:rPr lang="en-GB" sz="2400" dirty="0">
                <a:ln w="0"/>
                <a:effectLst>
                  <a:outerShdw blurRad="38100" dist="19050" dir="2700000" algn="tl" rotWithShape="0">
                    <a:schemeClr val="dk1">
                      <a:alpha val="40000"/>
                    </a:schemeClr>
                  </a:outerShdw>
                </a:effectLst>
                <a:hlinkClick r:id="rId4"/>
              </a:rPr>
              <a:t>1</a:t>
            </a:r>
            <a:r>
              <a:rPr lang="en-GB" sz="2400" dirty="0">
                <a:ln w="0"/>
                <a:effectLst>
                  <a:outerShdw blurRad="38100" dist="19050" dir="2700000" algn="tl" rotWithShape="0">
                    <a:schemeClr val="dk1">
                      <a:alpha val="40000"/>
                    </a:schemeClr>
                  </a:outerShdw>
                </a:effectLst>
              </a:rPr>
              <a:t> (Page 12, 15), </a:t>
            </a:r>
            <a:r>
              <a:rPr lang="en-GB" sz="2400" dirty="0">
                <a:ln w="0"/>
                <a:effectLst>
                  <a:outerShdw blurRad="38100" dist="19050" dir="2700000" algn="tl" rotWithShape="0">
                    <a:schemeClr val="dk1">
                      <a:alpha val="40000"/>
                    </a:schemeClr>
                  </a:outerShdw>
                </a:effectLst>
                <a:hlinkClick r:id="rId5"/>
              </a:rPr>
              <a:t>2</a:t>
            </a:r>
            <a:r>
              <a:rPr lang="en-GB" sz="2400" dirty="0">
                <a:ln w="0"/>
                <a:effectLst>
                  <a:outerShdw blurRad="38100" dist="19050" dir="2700000" algn="tl" rotWithShape="0">
                    <a:schemeClr val="dk1">
                      <a:alpha val="40000"/>
                    </a:schemeClr>
                  </a:outerShdw>
                </a:effectLst>
              </a:rPr>
              <a:t> (last figure), </a:t>
            </a:r>
            <a:r>
              <a:rPr lang="en-GB" sz="2400" dirty="0">
                <a:ln w="0"/>
                <a:effectLst>
                  <a:outerShdw blurRad="38100" dist="19050" dir="2700000" algn="tl" rotWithShape="0">
                    <a:schemeClr val="dk1">
                      <a:alpha val="40000"/>
                    </a:schemeClr>
                  </a:outerShdw>
                </a:effectLst>
                <a:hlinkClick r:id="rId6"/>
              </a:rPr>
              <a:t>3</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7"/>
              </a:rPr>
              <a:t>4</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8"/>
              </a:rPr>
              <a:t>5</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9"/>
              </a:rPr>
              <a:t>6</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10"/>
              </a:rPr>
              <a:t>7</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11"/>
              </a:rPr>
              <a:t>8</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12"/>
              </a:rPr>
              <a:t>9</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13"/>
              </a:rPr>
              <a:t>10</a:t>
            </a:r>
            <a:r>
              <a:rPr lang="en-GB" sz="2400" dirty="0">
                <a:ln w="0"/>
                <a:effectLst>
                  <a:outerShdw blurRad="38100" dist="19050" dir="2700000" algn="tl" rotWithShape="0">
                    <a:schemeClr val="dk1">
                      <a:alpha val="40000"/>
                    </a:schemeClr>
                  </a:outerShdw>
                </a:effectLst>
              </a:rPr>
              <a:t> </a:t>
            </a:r>
          </a:p>
          <a:p>
            <a:pPr marL="0" indent="0" algn="just">
              <a:buNone/>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3610759"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mmWave OVERVIEW</a:t>
            </a:r>
            <a:endParaRPr lang="en-US" sz="8000" b="1" dirty="0"/>
          </a:p>
        </p:txBody>
      </p:sp>
      <p:sp>
        <p:nvSpPr>
          <p:cNvPr id="2" name="Slide Number Placeholder 1">
            <a:extLst>
              <a:ext uri="{FF2B5EF4-FFF2-40B4-BE49-F238E27FC236}">
                <a16:creationId xmlns:a16="http://schemas.microsoft.com/office/drawing/2014/main" id="{DFA18965-F121-4E89-A48E-BE64A16678CF}"/>
              </a:ext>
            </a:extLst>
          </p:cNvPr>
          <p:cNvSpPr>
            <a:spLocks noGrp="1"/>
          </p:cNvSpPr>
          <p:nvPr>
            <p:ph type="sldNum" sz="quarter" idx="12"/>
          </p:nvPr>
        </p:nvSpPr>
        <p:spPr/>
        <p:txBody>
          <a:bodyPr/>
          <a:lstStyle/>
          <a:p>
            <a:fld id="{96C155CA-F9E4-4B7B-8778-BBE3591DE223}" type="slidenum">
              <a:rPr lang="en-US" smtClean="0"/>
              <a:t>16</a:t>
            </a:fld>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6732B6AD-7307-4BC2-AEB6-50D46481C0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3774" y="1244718"/>
            <a:ext cx="8884920" cy="4945707"/>
          </a:xfrm>
          <a:prstGeom prst="rect">
            <a:avLst/>
          </a:prstGeom>
        </p:spPr>
      </p:pic>
      <p:sp>
        <p:nvSpPr>
          <p:cNvPr id="15" name="TextBox 14">
            <a:extLst>
              <a:ext uri="{FF2B5EF4-FFF2-40B4-BE49-F238E27FC236}">
                <a16:creationId xmlns:a16="http://schemas.microsoft.com/office/drawing/2014/main" id="{8FD38777-9DCF-487A-B252-122F975799CE}"/>
              </a:ext>
            </a:extLst>
          </p:cNvPr>
          <p:cNvSpPr txBox="1"/>
          <p:nvPr/>
        </p:nvSpPr>
        <p:spPr>
          <a:xfrm>
            <a:off x="95269" y="1934937"/>
            <a:ext cx="377026" cy="369332"/>
          </a:xfrm>
          <a:prstGeom prst="rect">
            <a:avLst/>
          </a:prstGeom>
          <a:noFill/>
        </p:spPr>
        <p:txBody>
          <a:bodyPr wrap="none" rtlCol="0">
            <a:spAutoFit/>
          </a:bodyPr>
          <a:lstStyle/>
          <a:p>
            <a:r>
              <a:rPr lang="en-US" dirty="0"/>
              <a:t>©</a:t>
            </a:r>
          </a:p>
        </p:txBody>
      </p:sp>
      <p:grpSp>
        <p:nvGrpSpPr>
          <p:cNvPr id="4" name="Group 3">
            <a:extLst>
              <a:ext uri="{FF2B5EF4-FFF2-40B4-BE49-F238E27FC236}">
                <a16:creationId xmlns:a16="http://schemas.microsoft.com/office/drawing/2014/main" id="{35080FB3-7E20-4A71-9287-99CC3FCB6608}"/>
              </a:ext>
            </a:extLst>
          </p:cNvPr>
          <p:cNvGrpSpPr/>
          <p:nvPr/>
        </p:nvGrpSpPr>
        <p:grpSpPr>
          <a:xfrm>
            <a:off x="355648" y="1244718"/>
            <a:ext cx="11741083" cy="3177012"/>
            <a:chOff x="115059" y="2463065"/>
            <a:chExt cx="11741083" cy="3177012"/>
          </a:xfrm>
        </p:grpSpPr>
        <p:pic>
          <p:nvPicPr>
            <p:cNvPr id="9" name="Picture 8" descr="A picture containing person, photo, holding, person&#10;&#10;Description automatically generated">
              <a:extLst>
                <a:ext uri="{FF2B5EF4-FFF2-40B4-BE49-F238E27FC236}">
                  <a16:creationId xmlns:a16="http://schemas.microsoft.com/office/drawing/2014/main" id="{942B9F65-0253-4DF8-886A-68A103D92B7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81023" y="2915927"/>
              <a:ext cx="3810000" cy="2724150"/>
            </a:xfrm>
            <a:prstGeom prst="rect">
              <a:avLst/>
            </a:prstGeom>
          </p:spPr>
        </p:pic>
        <p:pic>
          <p:nvPicPr>
            <p:cNvPr id="23" name="Picture 2" descr="Image for post">
              <a:extLst>
                <a:ext uri="{FF2B5EF4-FFF2-40B4-BE49-F238E27FC236}">
                  <a16:creationId xmlns:a16="http://schemas.microsoft.com/office/drawing/2014/main" id="{A2197603-7D36-4599-8651-2BE94407A35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84267" y="2943326"/>
              <a:ext cx="3571875"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1E896D5-4FA3-4A26-A021-586AE398FA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5059" y="2463065"/>
              <a:ext cx="4368391" cy="31770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beamforming">
            <a:extLst>
              <a:ext uri="{FF2B5EF4-FFF2-40B4-BE49-F238E27FC236}">
                <a16:creationId xmlns:a16="http://schemas.microsoft.com/office/drawing/2014/main" id="{54C5A6A3-BB72-4612-AB23-66BC5DDC2D9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185" y="2332519"/>
            <a:ext cx="7161453" cy="37577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amforming-2a">
            <a:extLst>
              <a:ext uri="{FF2B5EF4-FFF2-40B4-BE49-F238E27FC236}">
                <a16:creationId xmlns:a16="http://schemas.microsoft.com/office/drawing/2014/main" id="{1D562EC1-1058-4EA6-A5C4-2638E48BAA2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68654" y="2957382"/>
            <a:ext cx="5297880" cy="27666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8F275B8-3C00-4361-8C8F-C0878FE7F0F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5539" y="841109"/>
            <a:ext cx="9321392" cy="587269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114263B2-ABDC-40C9-B7C0-AEC03F7FA1FF}"/>
              </a:ext>
            </a:extLst>
          </p:cNvPr>
          <p:cNvGrpSpPr/>
          <p:nvPr/>
        </p:nvGrpSpPr>
        <p:grpSpPr>
          <a:xfrm>
            <a:off x="2854970" y="1922965"/>
            <a:ext cx="5952168" cy="3662872"/>
            <a:chOff x="2854970" y="1922965"/>
            <a:chExt cx="5952168" cy="3662872"/>
          </a:xfrm>
        </p:grpSpPr>
        <p:pic>
          <p:nvPicPr>
            <p:cNvPr id="2054" name="Picture 6" descr="Fig2">
              <a:extLst>
                <a:ext uri="{FF2B5EF4-FFF2-40B4-BE49-F238E27FC236}">
                  <a16:creationId xmlns:a16="http://schemas.microsoft.com/office/drawing/2014/main" id="{899DFB8E-8686-4CB0-A364-5EFE56B9446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54970" y="1922965"/>
              <a:ext cx="5952168" cy="366287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5C7EA7EF-9C1C-4DE5-8EB6-987981149382}"/>
                </a:ext>
              </a:extLst>
            </p:cNvPr>
            <p:cNvCxnSpPr/>
            <p:nvPr/>
          </p:nvCxnSpPr>
          <p:spPr>
            <a:xfrm>
              <a:off x="4350327" y="2967991"/>
              <a:ext cx="0" cy="1594773"/>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3AF89241-A7E4-495F-BC93-B6FAA58239D1}"/>
                </a:ext>
              </a:extLst>
            </p:cNvPr>
            <p:cNvSpPr txBox="1"/>
            <p:nvPr/>
          </p:nvSpPr>
          <p:spPr>
            <a:xfrm>
              <a:off x="3998818" y="3592789"/>
              <a:ext cx="760144" cy="369332"/>
            </a:xfrm>
            <a:prstGeom prst="rect">
              <a:avLst/>
            </a:prstGeom>
            <a:noFill/>
          </p:spPr>
          <p:txBody>
            <a:bodyPr wrap="none" rtlCol="0">
              <a:spAutoFit/>
            </a:bodyPr>
            <a:lstStyle/>
            <a:p>
              <a:r>
                <a:rPr lang="en-GB" dirty="0"/>
                <a:t>20 km</a:t>
              </a:r>
              <a:endParaRPr lang="en-US" dirty="0"/>
            </a:p>
          </p:txBody>
        </p:sp>
        <p:cxnSp>
          <p:nvCxnSpPr>
            <p:cNvPr id="19" name="Straight Arrow Connector 18">
              <a:extLst>
                <a:ext uri="{FF2B5EF4-FFF2-40B4-BE49-F238E27FC236}">
                  <a16:creationId xmlns:a16="http://schemas.microsoft.com/office/drawing/2014/main" id="{DE496B54-7C7A-447F-B3A6-011679DDDC74}"/>
                </a:ext>
              </a:extLst>
            </p:cNvPr>
            <p:cNvCxnSpPr/>
            <p:nvPr/>
          </p:nvCxnSpPr>
          <p:spPr>
            <a:xfrm>
              <a:off x="7540038" y="2801112"/>
              <a:ext cx="0" cy="1594773"/>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5D784C70-56FD-4106-A51C-10A0407D504E}"/>
                </a:ext>
              </a:extLst>
            </p:cNvPr>
            <p:cNvSpPr txBox="1"/>
            <p:nvPr/>
          </p:nvSpPr>
          <p:spPr>
            <a:xfrm>
              <a:off x="7071081" y="3408123"/>
              <a:ext cx="772969" cy="369332"/>
            </a:xfrm>
            <a:prstGeom prst="rect">
              <a:avLst/>
            </a:prstGeom>
            <a:noFill/>
          </p:spPr>
          <p:txBody>
            <a:bodyPr wrap="none" rtlCol="0">
              <a:spAutoFit/>
            </a:bodyPr>
            <a:lstStyle/>
            <a:p>
              <a:r>
                <a:rPr lang="en-GB" dirty="0"/>
                <a:t>500 m</a:t>
              </a:r>
              <a:endParaRPr lang="en-US" dirty="0"/>
            </a:p>
          </p:txBody>
        </p:sp>
      </p:grpSp>
      <p:sp>
        <p:nvSpPr>
          <p:cNvPr id="14" name="TextBox 13">
            <a:extLst>
              <a:ext uri="{FF2B5EF4-FFF2-40B4-BE49-F238E27FC236}">
                <a16:creationId xmlns:a16="http://schemas.microsoft.com/office/drawing/2014/main" id="{69A4D879-D80B-4F79-8051-D7287D0D279C}"/>
              </a:ext>
            </a:extLst>
          </p:cNvPr>
          <p:cNvSpPr txBox="1"/>
          <p:nvPr/>
        </p:nvSpPr>
        <p:spPr>
          <a:xfrm>
            <a:off x="6096000" y="5395683"/>
            <a:ext cx="4775731" cy="923330"/>
          </a:xfrm>
          <a:prstGeom prst="rect">
            <a:avLst/>
          </a:prstGeom>
          <a:noFill/>
        </p:spPr>
        <p:txBody>
          <a:bodyPr wrap="none" rtlCol="0">
            <a:spAutoFit/>
          </a:bodyPr>
          <a:lstStyle/>
          <a:p>
            <a:r>
              <a:rPr lang="en-GB" dirty="0"/>
              <a:t>Initial phase:</a:t>
            </a:r>
          </a:p>
          <a:p>
            <a:pPr marL="285750" indent="-285750">
              <a:buFont typeface="Arial" panose="020B0604020202020204" pitchFamily="34" charset="0"/>
              <a:buChar char="•"/>
            </a:pPr>
            <a:r>
              <a:rPr lang="en-GB" dirty="0"/>
              <a:t>Indoor: Shopping malls, concert/seminar halls</a:t>
            </a:r>
          </a:p>
          <a:p>
            <a:pPr marL="285750" indent="-285750">
              <a:buFont typeface="Arial" panose="020B0604020202020204" pitchFamily="34" charset="0"/>
              <a:buChar char="•"/>
            </a:pPr>
            <a:r>
              <a:rPr lang="en-GB" dirty="0"/>
              <a:t>Outdoor: Stadiums, downtown</a:t>
            </a:r>
            <a:endParaRPr lang="en-US" dirty="0"/>
          </a:p>
        </p:txBody>
      </p:sp>
    </p:spTree>
    <p:extLst>
      <p:ext uri="{BB962C8B-B14F-4D97-AF65-F5344CB8AC3E}">
        <p14:creationId xmlns:p14="http://schemas.microsoft.com/office/powerpoint/2010/main" val="386524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558323" y="819150"/>
            <a:ext cx="11455400" cy="5916613"/>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Health risks: </a:t>
            </a:r>
            <a:r>
              <a:rPr lang="en-GB" sz="2400" dirty="0">
                <a:ln w="0"/>
                <a:effectLst>
                  <a:outerShdw blurRad="38100" dist="19050" dir="2700000" algn="tl" rotWithShape="0">
                    <a:schemeClr val="dk1">
                      <a:alpha val="40000"/>
                    </a:schemeClr>
                  </a:outerShdw>
                </a:effectLst>
                <a:hlinkClick r:id="rId3"/>
              </a:rPr>
              <a:t>1</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4"/>
              </a:rPr>
              <a:t>2</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5"/>
              </a:rPr>
              <a:t>3a</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6"/>
              </a:rPr>
              <a:t>3b</a:t>
            </a:r>
            <a:r>
              <a:rPr lang="en-GB"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hlinkClick r:id="rId7"/>
              </a:rPr>
              <a:t>4</a:t>
            </a:r>
            <a:endParaRPr lang="en-GB" sz="2400" dirty="0">
              <a:ln w="0"/>
              <a:effectLst>
                <a:outerShdw blurRad="38100" dist="19050" dir="2700000" algn="tl" rotWithShape="0">
                  <a:schemeClr val="dk1">
                    <a:alpha val="40000"/>
                  </a:schemeClr>
                </a:outerShdw>
              </a:effectLst>
            </a:endParaRP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The only documented health risk from mobile radiation is the heating of body tissues. Radiation safety limits are made to prevent this from happening </a:t>
            </a: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For most users of 3G and 4G technology, it is easy to stay on the right side of these limits: They are only reached or exceeded if you are directly in front of a base station and less than 10 meters away</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3610759"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5G CONSPIRACIES</a:t>
            </a:r>
            <a:endParaRPr lang="en-US" sz="8000" b="1" dirty="0"/>
          </a:p>
        </p:txBody>
      </p:sp>
      <p:sp>
        <p:nvSpPr>
          <p:cNvPr id="2" name="Slide Number Placeholder 1">
            <a:extLst>
              <a:ext uri="{FF2B5EF4-FFF2-40B4-BE49-F238E27FC236}">
                <a16:creationId xmlns:a16="http://schemas.microsoft.com/office/drawing/2014/main" id="{DFA18965-F121-4E89-A48E-BE64A16678CF}"/>
              </a:ext>
            </a:extLst>
          </p:cNvPr>
          <p:cNvSpPr>
            <a:spLocks noGrp="1"/>
          </p:cNvSpPr>
          <p:nvPr>
            <p:ph type="sldNum" sz="quarter" idx="12"/>
          </p:nvPr>
        </p:nvSpPr>
        <p:spPr/>
        <p:txBody>
          <a:bodyPr/>
          <a:lstStyle/>
          <a:p>
            <a:fld id="{96C155CA-F9E4-4B7B-8778-BBE3591DE223}" type="slidenum">
              <a:rPr lang="en-US" smtClean="0"/>
              <a:t>17</a:t>
            </a:fld>
            <a:endParaRPr lang="en-US" dirty="0"/>
          </a:p>
        </p:txBody>
      </p:sp>
    </p:spTree>
    <p:extLst>
      <p:ext uri="{BB962C8B-B14F-4D97-AF65-F5344CB8AC3E}">
        <p14:creationId xmlns:p14="http://schemas.microsoft.com/office/powerpoint/2010/main" val="1174500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5916613"/>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Team members: </a:t>
            </a:r>
          </a:p>
          <a:p>
            <a:pPr marL="1079500" indent="-355600" algn="just">
              <a:buFont typeface="Wingdings" panose="05000000000000000000" pitchFamily="2" charset="2"/>
              <a:buChar char="ü"/>
            </a:pPr>
            <a:r>
              <a:rPr lang="en-GB" sz="2400" dirty="0" err="1">
                <a:ln w="0"/>
                <a:effectLst>
                  <a:outerShdw blurRad="38100" dist="19050" dir="2700000" algn="tl" rotWithShape="0">
                    <a:schemeClr val="dk1">
                      <a:alpha val="40000"/>
                    </a:schemeClr>
                  </a:outerShdw>
                </a:effectLst>
              </a:rPr>
              <a:t>Dr.</a:t>
            </a:r>
            <a:r>
              <a:rPr lang="en-GB" sz="2400" dirty="0">
                <a:ln w="0"/>
                <a:effectLst>
                  <a:outerShdw blurRad="38100" dist="19050" dir="2700000" algn="tl" rotWithShape="0">
                    <a:schemeClr val="dk1">
                      <a:alpha val="40000"/>
                    </a:schemeClr>
                  </a:outerShdw>
                </a:effectLst>
              </a:rPr>
              <a:t> Cenk M. Yetis - Lund University</a:t>
            </a:r>
          </a:p>
          <a:p>
            <a:pPr marL="1079500" indent="-355600" algn="just">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Prof. Pontus </a:t>
            </a:r>
            <a:r>
              <a:rPr lang="en-GB" sz="2400" dirty="0" err="1">
                <a:ln w="0"/>
                <a:effectLst>
                  <a:outerShdw blurRad="38100" dist="19050" dir="2700000" algn="tl" rotWithShape="0">
                    <a:schemeClr val="dk1">
                      <a:alpha val="40000"/>
                    </a:schemeClr>
                  </a:outerShdw>
                </a:effectLst>
              </a:rPr>
              <a:t>Giselsson</a:t>
            </a:r>
            <a:r>
              <a:rPr lang="en-GB" sz="2400" dirty="0">
                <a:ln w="0"/>
                <a:effectLst>
                  <a:outerShdw blurRad="38100" dist="19050" dir="2700000" algn="tl" rotWithShape="0">
                    <a:schemeClr val="dk1">
                      <a:alpha val="40000"/>
                    </a:schemeClr>
                  </a:outerShdw>
                </a:effectLst>
              </a:rPr>
              <a:t> - Lund University </a:t>
            </a:r>
          </a:p>
          <a:p>
            <a:pPr marL="1079500" indent="-355600" algn="just">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Prof. Emil </a:t>
            </a:r>
            <a:r>
              <a:rPr lang="en-GB" sz="2400" dirty="0" err="1">
                <a:ln w="0"/>
                <a:effectLst>
                  <a:outerShdw blurRad="38100" dist="19050" dir="2700000" algn="tl" rotWithShape="0">
                    <a:schemeClr val="dk1">
                      <a:alpha val="40000"/>
                    </a:schemeClr>
                  </a:outerShdw>
                </a:effectLst>
              </a:rPr>
              <a:t>Björnson</a:t>
            </a:r>
            <a:r>
              <a:rPr lang="en-GB" sz="2400" dirty="0">
                <a:ln w="0"/>
                <a:effectLst>
                  <a:outerShdw blurRad="38100" dist="19050" dir="2700000" algn="tl" rotWithShape="0">
                    <a:schemeClr val="dk1">
                      <a:alpha val="40000"/>
                    </a:schemeClr>
                  </a:outerShdw>
                </a:effectLst>
              </a:rPr>
              <a:t> - Linköping University (→| KTH)</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Proposed a </a:t>
            </a:r>
            <a:r>
              <a:rPr lang="en-GB" sz="2400" u="dotDotDashHeavy" dirty="0">
                <a:ln w="0"/>
                <a:solidFill>
                  <a:schemeClr val="accent1"/>
                </a:solidFill>
                <a:effectLst>
                  <a:outerShdw blurRad="38100" dist="19050" dir="2700000" algn="tl" rotWithShape="0">
                    <a:schemeClr val="dk1">
                      <a:alpha val="40000"/>
                    </a:schemeClr>
                  </a:outerShdw>
                </a:effectLst>
              </a:rPr>
              <a:t>joint analog beam selection and digital beamforming design (1)</a:t>
            </a:r>
            <a:r>
              <a:rPr lang="en-GB" sz="2400" dirty="0">
                <a:ln w="0"/>
                <a:effectLst>
                  <a:outerShdw blurRad="38100" dist="19050" dir="2700000" algn="tl" rotWithShape="0">
                    <a:schemeClr val="dk1">
                      <a:alpha val="40000"/>
                    </a:schemeClr>
                  </a:outerShdw>
                </a:effectLst>
              </a:rPr>
              <a:t> in </a:t>
            </a:r>
            <a:r>
              <a:rPr lang="en-GB" sz="2400" u="dotDotDashHeavy" dirty="0">
                <a:ln w="0"/>
                <a:solidFill>
                  <a:schemeClr val="accent1"/>
                </a:solidFill>
                <a:effectLst>
                  <a:outerShdw blurRad="38100" dist="19050" dir="2700000" algn="tl" rotWithShape="0">
                    <a:schemeClr val="dk1">
                      <a:alpha val="40000"/>
                    </a:schemeClr>
                  </a:outerShdw>
                </a:effectLst>
              </a:rPr>
              <a:t>millimeter wave (2)</a:t>
            </a:r>
            <a:r>
              <a:rPr lang="en-GB" sz="2400" dirty="0">
                <a:ln w="0"/>
                <a:effectLst>
                  <a:outerShdw blurRad="38100" dist="19050" dir="2700000" algn="tl" rotWithShape="0">
                    <a:schemeClr val="dk1">
                      <a:alpha val="40000"/>
                    </a:schemeClr>
                  </a:outerShdw>
                </a:effectLst>
              </a:rPr>
              <a:t> </a:t>
            </a:r>
            <a:r>
              <a:rPr lang="en-GB" sz="2400" u="dotDotDashHeavy" dirty="0">
                <a:ln w="0"/>
                <a:solidFill>
                  <a:schemeClr val="accent1"/>
                </a:solidFill>
                <a:effectLst>
                  <a:outerShdw blurRad="38100" dist="19050" dir="2700000" algn="tl" rotWithShape="0">
                    <a:schemeClr val="dk1">
                      <a:alpha val="40000"/>
                    </a:schemeClr>
                  </a:outerShdw>
                </a:effectLst>
              </a:rPr>
              <a:t>cell-free (3)</a:t>
            </a:r>
            <a:r>
              <a:rPr lang="en-GB" sz="2400" dirty="0">
                <a:ln w="0"/>
                <a:effectLst>
                  <a:outerShdw blurRad="38100" dist="19050" dir="2700000" algn="tl" rotWithShape="0">
                    <a:schemeClr val="dk1">
                      <a:alpha val="40000"/>
                    </a:schemeClr>
                  </a:outerShdw>
                </a:effectLst>
              </a:rPr>
              <a:t> </a:t>
            </a:r>
            <a:r>
              <a:rPr lang="en-GB" sz="2400" u="dotDotDashHeavy" dirty="0">
                <a:ln w="0"/>
                <a:solidFill>
                  <a:schemeClr val="accent1"/>
                </a:solidFill>
                <a:effectLst>
                  <a:outerShdw blurRad="38100" dist="19050" dir="2700000" algn="tl" rotWithShape="0">
                    <a:schemeClr val="dk1">
                      <a:alpha val="40000"/>
                    </a:schemeClr>
                  </a:outerShdw>
                </a:effectLst>
              </a:rPr>
              <a:t>massive MIMO (4)</a:t>
            </a:r>
            <a:r>
              <a:rPr lang="en-GB" sz="2400" u="dotDotDashHeavy"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systems</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Components (1, 2, and 4) are expected in </a:t>
            </a:r>
            <a:r>
              <a:rPr lang="en-US" altLang="en-US" sz="24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t>5G networks</a:t>
            </a:r>
            <a:r>
              <a:rPr lang="en-GB" sz="2400" dirty="0">
                <a:ln w="0"/>
                <a:effectLst>
                  <a:outerShdw blurRad="38100" dist="19050" dir="2700000" algn="tl" rotWithShape="0">
                    <a:schemeClr val="dk1">
                      <a:alpha val="40000"/>
                    </a:schemeClr>
                  </a:outerShdw>
                </a:effectLst>
              </a:rPr>
              <a:t>. Cell-free component (3) is a candidate for </a:t>
            </a:r>
            <a:r>
              <a:rPr lang="en-US" altLang="en-US" sz="24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t>6G networks</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The complexities of the proposed beam selection algorithms can still be overwhelming in practice</a:t>
            </a:r>
          </a:p>
          <a:p>
            <a:pPr marL="1079500" indent="-355600" algn="just">
              <a:lnSpc>
                <a:spcPct val="100000"/>
              </a:lnSpc>
              <a:spcBef>
                <a:spcPts val="0"/>
              </a:spcBef>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 Proposed supervised machine learning (ML) algorithms that can be trained </a:t>
            </a:r>
          </a:p>
          <a:p>
            <a:pPr marL="723900" indent="0" algn="just">
              <a:lnSpc>
                <a:spcPct val="100000"/>
              </a:lnSpc>
              <a:spcBef>
                <a:spcPts val="0"/>
              </a:spcBef>
              <a:buNone/>
            </a:pPr>
            <a:r>
              <a:rPr lang="en-GB" sz="2400" dirty="0">
                <a:ln w="0"/>
                <a:effectLst>
                  <a:outerShdw blurRad="38100" dist="19050" dir="2700000" algn="tl" rotWithShape="0">
                    <a:schemeClr val="dk1">
                      <a:alpha val="40000"/>
                    </a:schemeClr>
                  </a:outerShdw>
                </a:effectLst>
              </a:rPr>
              <a:t>      off-line</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62% </a:t>
            </a:r>
            <a:r>
              <a:rPr lang="en-GB" sz="2400" dirty="0" err="1">
                <a:ln w="0"/>
                <a:effectLst>
                  <a:outerShdw blurRad="38100" dist="19050" dir="2700000" algn="tl" rotWithShape="0">
                    <a:schemeClr val="dk1">
                      <a:alpha val="40000"/>
                    </a:schemeClr>
                  </a:outerShdw>
                </a:effectLst>
              </a:rPr>
              <a:t>Matlab</a:t>
            </a:r>
            <a:r>
              <a:rPr lang="en-GB" sz="2400" dirty="0">
                <a:ln w="0"/>
                <a:effectLst>
                  <a:outerShdw blurRad="38100" dist="19050" dir="2700000" algn="tl" rotWithShape="0">
                    <a:schemeClr val="dk1">
                      <a:alpha val="40000"/>
                    </a:schemeClr>
                  </a:outerShdw>
                </a:effectLst>
              </a:rPr>
              <a:t>, 38% Python with Scikit-Learn (Scikit-</a:t>
            </a:r>
            <a:r>
              <a:rPr lang="en-GB" sz="2400" dirty="0" err="1">
                <a:ln w="0"/>
                <a:effectLst>
                  <a:outerShdw blurRad="38100" dist="19050" dir="2700000" algn="tl" rotWithShape="0">
                    <a:schemeClr val="dk1">
                      <a:alpha val="40000"/>
                    </a:schemeClr>
                  </a:outerShdw>
                </a:effectLst>
              </a:rPr>
              <a:t>MultiLearn</a:t>
            </a:r>
            <a:r>
              <a:rPr lang="en-GB" sz="2400" dirty="0">
                <a:ln w="0"/>
                <a:effectLst>
                  <a:outerShdw blurRad="38100" dist="19050" dir="2700000" algn="tl" rotWithShape="0">
                    <a:schemeClr val="dk1">
                      <a:alpha val="40000"/>
                    </a:schemeClr>
                  </a:outerShdw>
                </a:effectLst>
              </a:rPr>
              <a:t>)</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4219575"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WASP – BEAM TRAINING</a:t>
            </a:r>
            <a:endParaRPr lang="en-US" sz="8000" b="1" dirty="0"/>
          </a:p>
        </p:txBody>
      </p:sp>
      <p:sp>
        <p:nvSpPr>
          <p:cNvPr id="2" name="Slide Number Placeholder 1">
            <a:extLst>
              <a:ext uri="{FF2B5EF4-FFF2-40B4-BE49-F238E27FC236}">
                <a16:creationId xmlns:a16="http://schemas.microsoft.com/office/drawing/2014/main" id="{DFA18965-F121-4E89-A48E-BE64A16678CF}"/>
              </a:ext>
            </a:extLst>
          </p:cNvPr>
          <p:cNvSpPr>
            <a:spLocks noGrp="1"/>
          </p:cNvSpPr>
          <p:nvPr>
            <p:ph type="sldNum" sz="quarter" idx="12"/>
          </p:nvPr>
        </p:nvSpPr>
        <p:spPr/>
        <p:txBody>
          <a:bodyPr/>
          <a:lstStyle/>
          <a:p>
            <a:fld id="{96C155CA-F9E4-4B7B-8778-BBE3591DE223}" type="slidenum">
              <a:rPr lang="en-US" smtClean="0"/>
              <a:t>18</a:t>
            </a:fld>
            <a:endParaRPr lang="en-US" dirty="0"/>
          </a:p>
        </p:txBody>
      </p:sp>
    </p:spTree>
    <p:extLst>
      <p:ext uri="{BB962C8B-B14F-4D97-AF65-F5344CB8AC3E}">
        <p14:creationId xmlns:p14="http://schemas.microsoft.com/office/powerpoint/2010/main" val="257437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7FF67F6C-24C3-402A-B6C1-B3831E3AF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101" y="1646028"/>
            <a:ext cx="11015197" cy="5426285"/>
          </a:xfrm>
          <a:prstGeom prst="rect">
            <a:avLst/>
          </a:prstGeom>
        </p:spPr>
      </p:pic>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0515600" cy="2305051"/>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Cell-free networks consist of </a:t>
            </a:r>
          </a:p>
          <a:p>
            <a:pPr marL="1079500" indent="-355600" algn="just">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many distributed access points (APs) with simple components </a:t>
            </a:r>
          </a:p>
          <a:p>
            <a:pPr marL="1079500" indent="-355600" algn="just">
              <a:buFont typeface="Wingdings" panose="05000000000000000000" pitchFamily="2" charset="2"/>
              <a:buChar char="ü"/>
            </a:pPr>
            <a:r>
              <a:rPr lang="en-GB" sz="2400" dirty="0">
                <a:ln w="0"/>
                <a:solidFill>
                  <a:srgbClr val="FF0000"/>
                </a:solidFill>
                <a:effectLst>
                  <a:outerShdw blurRad="38100" dist="19050" dir="2700000" algn="tl" rotWithShape="0">
                    <a:schemeClr val="dk1">
                      <a:alpha val="40000"/>
                    </a:schemeClr>
                  </a:outerShdw>
                </a:effectLst>
              </a:rPr>
              <a:t>that jointly serve the users</a:t>
            </a:r>
            <a:r>
              <a:rPr lang="en-GB" sz="2400" dirty="0">
                <a:ln w="0"/>
                <a:effectLst>
                  <a:outerShdw blurRad="38100" dist="19050" dir="2700000" algn="tl" rotWithShape="0">
                    <a:schemeClr val="dk1">
                      <a:alpha val="40000"/>
                    </a:schemeClr>
                  </a:outerShdw>
                </a:effectLst>
              </a:rPr>
              <a:t>. </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7664450"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CELLULAR NETWORK vs. CELL–FREE NETWORK</a:t>
            </a:r>
            <a:endParaRPr lang="en-US" sz="8000" b="1" dirty="0"/>
          </a:p>
        </p:txBody>
      </p:sp>
      <p:sp>
        <p:nvSpPr>
          <p:cNvPr id="2" name="Slide Number Placeholder 1">
            <a:extLst>
              <a:ext uri="{FF2B5EF4-FFF2-40B4-BE49-F238E27FC236}">
                <a16:creationId xmlns:a16="http://schemas.microsoft.com/office/drawing/2014/main" id="{6D7B0B88-DA40-4507-8165-9DA39AA58DAA}"/>
              </a:ext>
            </a:extLst>
          </p:cNvPr>
          <p:cNvSpPr>
            <a:spLocks noGrp="1"/>
          </p:cNvSpPr>
          <p:nvPr>
            <p:ph type="sldNum" sz="quarter" idx="12"/>
          </p:nvPr>
        </p:nvSpPr>
        <p:spPr/>
        <p:txBody>
          <a:bodyPr/>
          <a:lstStyle/>
          <a:p>
            <a:fld id="{96C155CA-F9E4-4B7B-8778-BBE3591DE223}" type="slidenum">
              <a:rPr lang="en-US" smtClean="0"/>
              <a:t>19</a:t>
            </a:fld>
            <a:endParaRPr lang="en-US" dirty="0"/>
          </a:p>
        </p:txBody>
      </p:sp>
    </p:spTree>
    <p:extLst>
      <p:ext uri="{BB962C8B-B14F-4D97-AF65-F5344CB8AC3E}">
        <p14:creationId xmlns:p14="http://schemas.microsoft.com/office/powerpoint/2010/main" val="85906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81025" y="122237"/>
            <a:ext cx="3419475"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CONTENTS</a:t>
            </a:r>
            <a:endParaRPr lang="en-US" sz="8000" b="1" dirty="0"/>
          </a:p>
        </p:txBody>
      </p:sp>
      <p:sp>
        <p:nvSpPr>
          <p:cNvPr id="2" name="Slide Number Placeholder 1">
            <a:extLst>
              <a:ext uri="{FF2B5EF4-FFF2-40B4-BE49-F238E27FC236}">
                <a16:creationId xmlns:a16="http://schemas.microsoft.com/office/drawing/2014/main" id="{0ADE0F96-EDAA-4357-B43E-A4CC24E0A393}"/>
              </a:ext>
            </a:extLst>
          </p:cNvPr>
          <p:cNvSpPr>
            <a:spLocks noGrp="1"/>
          </p:cNvSpPr>
          <p:nvPr>
            <p:ph type="sldNum" sz="quarter" idx="12"/>
          </p:nvPr>
        </p:nvSpPr>
        <p:spPr/>
        <p:txBody>
          <a:bodyPr/>
          <a:lstStyle/>
          <a:p>
            <a:fld id="{96C155CA-F9E4-4B7B-8778-BBE3591DE223}" type="slidenum">
              <a:rPr lang="en-US" smtClean="0"/>
              <a:t>2</a:t>
            </a:fld>
            <a:endParaRPr lang="en-US" dirty="0"/>
          </a:p>
        </p:txBody>
      </p:sp>
      <p:sp>
        <p:nvSpPr>
          <p:cNvPr id="12" name="Content Placeholder 2">
            <a:extLst>
              <a:ext uri="{FF2B5EF4-FFF2-40B4-BE49-F238E27FC236}">
                <a16:creationId xmlns:a16="http://schemas.microsoft.com/office/drawing/2014/main" id="{A7BDE9A2-12A4-4139-9D82-71BC4DCEB749}"/>
              </a:ext>
            </a:extLst>
          </p:cNvPr>
          <p:cNvSpPr>
            <a:spLocks noGrp="1"/>
          </p:cNvSpPr>
          <p:nvPr>
            <p:ph idx="1"/>
          </p:nvPr>
        </p:nvSpPr>
        <p:spPr>
          <a:xfrm>
            <a:off x="581025" y="1066800"/>
            <a:ext cx="9934575" cy="5574632"/>
          </a:xfrm>
        </p:spPr>
        <p:txBody>
          <a:bodyPr>
            <a:normAutofit/>
          </a:bodyPr>
          <a:lstStyle/>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5G Wireless networks……………………………………………………………………   1</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Contents ……………………………………………………………………………………   2</a:t>
            </a:r>
          </a:p>
          <a:p>
            <a:pPr marL="0" indent="0" algn="just">
              <a:buNone/>
            </a:pPr>
            <a:r>
              <a:rPr lang="en-US" altLang="en-US" sz="2400" b="1"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PART – I – Overviews</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MIMO channel ……………………………………………………………………………    5</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Training phase ………………….. ………………………………………………………   6</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Beam training  …… ……………………..………………………………………………    8</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Channel training …… ……………………..……………………………………………   9</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mmWave … …… …… ……………………..……………………………………………   10</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5G conspiracies … … ……………………..……………………………………………   17</a:t>
            </a: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sz="2400" dirty="0">
              <a:ln w="0"/>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730470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290300" cy="5916613"/>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BCC introduces patterns on the decision outputs in the beam selection problems </a:t>
                </a:r>
              </a:p>
              <a:p>
                <a:pPr marL="0" indent="0" algn="just">
                  <a:buNone/>
                </a:pPr>
                <a14:m>
                  <m:oMath xmlns:m="http://schemas.openxmlformats.org/officeDocument/2006/math">
                    <m:r>
                      <a:rPr lang="en-GB" sz="2400" i="1" smtClean="0">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sz="2400" i="1" smtClean="0">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predefined beams </a:t>
                </a:r>
                <a14:m>
                  <m:oMath xmlns:m="http://schemas.openxmlformats.org/officeDocument/2006/math">
                    <m:r>
                      <a:rPr lang="en-GB" sz="2400" b="1" i="1">
                        <a:effectLst/>
                        <a:latin typeface="Cambria Math" panose="02040503050406030204" pitchFamily="18" charset="0"/>
                        <a:ea typeface="Times New Roman" panose="02020603050405020304" pitchFamily="18" charset="0"/>
                        <a:cs typeface="Times New Roman" panose="02020603050405020304" pitchFamily="18" charset="0"/>
                      </a:rPr>
                      <m:t>𝓤</m:t>
                    </m:r>
                    <m:r>
                      <a:rPr lang="en-GB" sz="2400" b="1"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SE"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SE" sz="24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SE"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SE"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SE"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SE" sz="24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SE" sz="2400" i="1">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ü"/>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647700" y="819149"/>
                <a:ext cx="11290300" cy="5916613"/>
              </a:xfrm>
              <a:blipFill>
                <a:blip r:embed="rId2"/>
                <a:stretch>
                  <a:fillRect l="-810" t="-1545"/>
                </a:stretch>
              </a:blipFill>
            </p:spPr>
            <p:txBody>
              <a:bodyPr/>
              <a:lstStyle/>
              <a:p>
                <a:r>
                  <a:rPr lang="en-SE">
                    <a:noFill/>
                  </a:rPr>
                  <a:t> </a:t>
                </a:r>
              </a:p>
            </p:txBody>
          </p:sp>
        </mc:Fallback>
      </mc:AlternateContent>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2339031"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CHALLENGES</a:t>
            </a:r>
            <a:endParaRPr lang="en-US" sz="8000" b="1" dirty="0"/>
          </a:p>
        </p:txBody>
      </p:sp>
      <p:sp>
        <p:nvSpPr>
          <p:cNvPr id="2" name="Slide Number Placeholder 1">
            <a:extLst>
              <a:ext uri="{FF2B5EF4-FFF2-40B4-BE49-F238E27FC236}">
                <a16:creationId xmlns:a16="http://schemas.microsoft.com/office/drawing/2014/main" id="{82364495-B39C-4340-BA5C-4A4E2BFB75E1}"/>
              </a:ext>
            </a:extLst>
          </p:cNvPr>
          <p:cNvSpPr>
            <a:spLocks noGrp="1"/>
          </p:cNvSpPr>
          <p:nvPr>
            <p:ph type="sldNum" sz="quarter" idx="12"/>
          </p:nvPr>
        </p:nvSpPr>
        <p:spPr/>
        <p:txBody>
          <a:bodyPr/>
          <a:lstStyle/>
          <a:p>
            <a:fld id="{96C155CA-F9E4-4B7B-8778-BBE3591DE223}" type="slidenum">
              <a:rPr lang="en-US" smtClean="0"/>
              <a:t>20</a:t>
            </a:fld>
            <a:endParaRPr lang="en-US" dirty="0"/>
          </a:p>
        </p:txBody>
      </p:sp>
      <p:pic>
        <p:nvPicPr>
          <p:cNvPr id="6" name="Graphic 2" descr="Wireless router">
            <a:extLst>
              <a:ext uri="{FF2B5EF4-FFF2-40B4-BE49-F238E27FC236}">
                <a16:creationId xmlns:a16="http://schemas.microsoft.com/office/drawing/2014/main" id="{B9B0A964-AFBA-430E-8847-7754AF4FCD41}"/>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710" y="2058686"/>
            <a:ext cx="1113845" cy="940075"/>
          </a:xfrm>
          <a:prstGeom prst="rect">
            <a:avLst/>
          </a:prstGeom>
        </p:spPr>
      </p:pic>
      <p:pic>
        <p:nvPicPr>
          <p:cNvPr id="7" name="Graphic 26" descr="Smart Phone">
            <a:extLst>
              <a:ext uri="{FF2B5EF4-FFF2-40B4-BE49-F238E27FC236}">
                <a16:creationId xmlns:a16="http://schemas.microsoft.com/office/drawing/2014/main" id="{ABB39992-0884-4964-803E-1A107C1F95F6}"/>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8323" y="4094885"/>
            <a:ext cx="962215" cy="734945"/>
          </a:xfrm>
          <a:prstGeom prst="rect">
            <a:avLst/>
          </a:prstGeom>
        </p:spPr>
      </p:pic>
      <p:pic>
        <p:nvPicPr>
          <p:cNvPr id="8" name="Graphic 28" descr="Tablet">
            <a:extLst>
              <a:ext uri="{FF2B5EF4-FFF2-40B4-BE49-F238E27FC236}">
                <a16:creationId xmlns:a16="http://schemas.microsoft.com/office/drawing/2014/main" id="{B264CD7F-EFFA-4E71-A162-B90BBE58113F}"/>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0997" y="2697987"/>
            <a:ext cx="877189" cy="789059"/>
          </a:xfrm>
          <a:prstGeom prst="rect">
            <a:avLst/>
          </a:prstGeom>
        </p:spPr>
      </p:pic>
      <p:cxnSp>
        <p:nvCxnSpPr>
          <p:cNvPr id="9" name="Connector: Curved 8">
            <a:extLst>
              <a:ext uri="{FF2B5EF4-FFF2-40B4-BE49-F238E27FC236}">
                <a16:creationId xmlns:a16="http://schemas.microsoft.com/office/drawing/2014/main" id="{9E5E31AD-DB74-46A3-9565-5FD56F6141F8}"/>
              </a:ext>
            </a:extLst>
          </p:cNvPr>
          <p:cNvCxnSpPr/>
          <p:nvPr/>
        </p:nvCxnSpPr>
        <p:spPr>
          <a:xfrm rot="16200000" flipH="1">
            <a:off x="1506569" y="2878919"/>
            <a:ext cx="563793" cy="612190"/>
          </a:xfrm>
          <a:prstGeom prst="curvedConnector3">
            <a:avLst>
              <a:gd name="adj1" fmla="val 50000"/>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1A9AEEEC-6C0B-4C6E-8583-AED89DD941FA}"/>
              </a:ext>
            </a:extLst>
          </p:cNvPr>
          <p:cNvCxnSpPr>
            <a:cxnSpLocks/>
          </p:cNvCxnSpPr>
          <p:nvPr/>
        </p:nvCxnSpPr>
        <p:spPr>
          <a:xfrm rot="5400000">
            <a:off x="1476709" y="4174797"/>
            <a:ext cx="685864" cy="674542"/>
          </a:xfrm>
          <a:prstGeom prst="curvedConnector3">
            <a:avLst>
              <a:gd name="adj1" fmla="val 50000"/>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 Box 53">
                <a:extLst>
                  <a:ext uri="{FF2B5EF4-FFF2-40B4-BE49-F238E27FC236}">
                    <a16:creationId xmlns:a16="http://schemas.microsoft.com/office/drawing/2014/main" id="{4B38366F-9607-4075-BCCB-CC5133A16162}"/>
                  </a:ext>
                </a:extLst>
              </p:cNvPr>
              <p:cNvSpPr txBox="1"/>
              <p:nvPr/>
            </p:nvSpPr>
            <p:spPr>
              <a:xfrm>
                <a:off x="1054405" y="5966225"/>
                <a:ext cx="969300" cy="390125"/>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SE" sz="2400" i="1">
                          <a:effectLst/>
                          <a:latin typeface="Cambria Math" panose="02040503050406030204" pitchFamily="18" charset="0"/>
                          <a:ea typeface="Calibri" panose="020F0502020204030204" pitchFamily="34" charset="0"/>
                          <a:cs typeface="Times New Roman" panose="02020603050405020304" pitchFamily="18" charset="0"/>
                        </a:rPr>
                        <m:t>𝐿</m:t>
                      </m:r>
                      <m:r>
                        <a:rPr lang="en-SE" sz="2400" i="1">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S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 Box 53">
                <a:extLst>
                  <a:ext uri="{FF2B5EF4-FFF2-40B4-BE49-F238E27FC236}">
                    <a16:creationId xmlns:a16="http://schemas.microsoft.com/office/drawing/2014/main" id="{4B38366F-9607-4075-BCCB-CC5133A16162}"/>
                  </a:ext>
                </a:extLst>
              </p:cNvPr>
              <p:cNvSpPr txBox="1">
                <a:spLocks noRot="1" noChangeAspect="1" noMove="1" noResize="1" noEditPoints="1" noAdjustHandles="1" noChangeArrowheads="1" noChangeShapeType="1" noTextEdit="1"/>
              </p:cNvSpPr>
              <p:nvPr/>
            </p:nvSpPr>
            <p:spPr>
              <a:xfrm>
                <a:off x="1054405" y="5966225"/>
                <a:ext cx="969300" cy="390125"/>
              </a:xfrm>
              <a:prstGeom prst="rect">
                <a:avLst/>
              </a:prstGeom>
              <a:blipFill>
                <a:blip r:embed="rId9"/>
                <a:stretch>
                  <a:fillRect/>
                </a:stretch>
              </a:blipFill>
              <a:ln w="6350">
                <a:noFill/>
              </a:ln>
            </p:spPr>
            <p:txBody>
              <a:bodyPr/>
              <a:lstStyle/>
              <a:p>
                <a:r>
                  <a:rPr lang="en-SE">
                    <a:noFill/>
                  </a:rPr>
                  <a:t> </a:t>
                </a:r>
              </a:p>
            </p:txBody>
          </p:sp>
        </mc:Fallback>
      </mc:AlternateContent>
      <p:pic>
        <p:nvPicPr>
          <p:cNvPr id="17" name="Graphic 2" descr="Wireless router">
            <a:extLst>
              <a:ext uri="{FF2B5EF4-FFF2-40B4-BE49-F238E27FC236}">
                <a16:creationId xmlns:a16="http://schemas.microsoft.com/office/drawing/2014/main" id="{1167CFCA-79AB-4D6E-9CB6-D8B69AFA982C}"/>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0392" y="3266814"/>
            <a:ext cx="1112428" cy="940075"/>
          </a:xfrm>
          <a:prstGeom prst="rect">
            <a:avLst/>
          </a:prstGeom>
        </p:spPr>
      </p:pic>
      <p:pic>
        <p:nvPicPr>
          <p:cNvPr id="18" name="Graphic 2" descr="Wireless router">
            <a:extLst>
              <a:ext uri="{FF2B5EF4-FFF2-40B4-BE49-F238E27FC236}">
                <a16:creationId xmlns:a16="http://schemas.microsoft.com/office/drawing/2014/main" id="{75B9D8FA-F075-4CA4-936A-18E02A1714D5}"/>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277" y="4810953"/>
            <a:ext cx="1111011" cy="940075"/>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260B2EC-1B12-49EE-9050-8573F81875EE}"/>
                  </a:ext>
                </a:extLst>
              </p:cNvPr>
              <p:cNvSpPr txBox="1"/>
              <p:nvPr/>
            </p:nvSpPr>
            <p:spPr>
              <a:xfrm>
                <a:off x="6096000" y="2174780"/>
                <a:ext cx="85773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sz="4000" i="1" smtClean="0">
                              <a:effectLst/>
                              <a:latin typeface="Cambria Math" panose="02040503050406030204" pitchFamily="18" charset="0"/>
                              <a:ea typeface="Calibri" panose="020F0502020204030204" pitchFamily="34" charset="0"/>
                            </a:rPr>
                          </m:ctrlPr>
                        </m:sSubPr>
                        <m:e>
                          <m:r>
                            <a:rPr lang="en-SE" sz="40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4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n-US" sz="19900" dirty="0"/>
              </a:p>
            </p:txBody>
          </p:sp>
        </mc:Choice>
        <mc:Fallback xmlns="">
          <p:sp>
            <p:nvSpPr>
              <p:cNvPr id="20" name="TextBox 19">
                <a:extLst>
                  <a:ext uri="{FF2B5EF4-FFF2-40B4-BE49-F238E27FC236}">
                    <a16:creationId xmlns:a16="http://schemas.microsoft.com/office/drawing/2014/main" id="{2260B2EC-1B12-49EE-9050-8573F81875EE}"/>
                  </a:ext>
                </a:extLst>
              </p:cNvPr>
              <p:cNvSpPr txBox="1">
                <a:spLocks noRot="1" noChangeAspect="1" noMove="1" noResize="1" noEditPoints="1" noAdjustHandles="1" noChangeArrowheads="1" noChangeShapeType="1" noTextEdit="1"/>
              </p:cNvSpPr>
              <p:nvPr/>
            </p:nvSpPr>
            <p:spPr>
              <a:xfrm>
                <a:off x="6096000" y="2174780"/>
                <a:ext cx="857735" cy="707886"/>
              </a:xfrm>
              <a:prstGeom prst="rect">
                <a:avLst/>
              </a:prstGeom>
              <a:blipFill>
                <a:blip r:embed="rId10"/>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0233088-0E1C-47B7-BEF9-B62F73FF8FAD}"/>
                  </a:ext>
                </a:extLst>
              </p:cNvPr>
              <p:cNvSpPr txBox="1"/>
              <p:nvPr/>
            </p:nvSpPr>
            <p:spPr>
              <a:xfrm>
                <a:off x="6848844" y="2195231"/>
                <a:ext cx="869597"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sz="4000" i="1" smtClean="0">
                              <a:effectLst/>
                              <a:latin typeface="Cambria Math" panose="02040503050406030204" pitchFamily="18" charset="0"/>
                              <a:ea typeface="Calibri" panose="020F0502020204030204" pitchFamily="34" charset="0"/>
                            </a:rPr>
                          </m:ctrlPr>
                        </m:sSubPr>
                        <m:e>
                          <m:r>
                            <a:rPr lang="en-SE" sz="40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4000" b="0" i="1" smtClean="0">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sz="19900" dirty="0"/>
              </a:p>
            </p:txBody>
          </p:sp>
        </mc:Choice>
        <mc:Fallback xmlns="">
          <p:sp>
            <p:nvSpPr>
              <p:cNvPr id="21" name="TextBox 20">
                <a:extLst>
                  <a:ext uri="{FF2B5EF4-FFF2-40B4-BE49-F238E27FC236}">
                    <a16:creationId xmlns:a16="http://schemas.microsoft.com/office/drawing/2014/main" id="{A0233088-0E1C-47B7-BEF9-B62F73FF8FAD}"/>
                  </a:ext>
                </a:extLst>
              </p:cNvPr>
              <p:cNvSpPr txBox="1">
                <a:spLocks noRot="1" noChangeAspect="1" noMove="1" noResize="1" noEditPoints="1" noAdjustHandles="1" noChangeArrowheads="1" noChangeShapeType="1" noTextEdit="1"/>
              </p:cNvSpPr>
              <p:nvPr/>
            </p:nvSpPr>
            <p:spPr>
              <a:xfrm>
                <a:off x="6848844" y="2195231"/>
                <a:ext cx="869597" cy="707886"/>
              </a:xfrm>
              <a:prstGeom prst="rect">
                <a:avLst/>
              </a:prstGeom>
              <a:blipFill>
                <a:blip r:embed="rId11"/>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 name="Text Box 53">
                <a:extLst>
                  <a:ext uri="{FF2B5EF4-FFF2-40B4-BE49-F238E27FC236}">
                    <a16:creationId xmlns:a16="http://schemas.microsoft.com/office/drawing/2014/main" id="{A87C8B7A-56CF-47A3-87EF-7B5A1D5359C9}"/>
                  </a:ext>
                </a:extLst>
              </p:cNvPr>
              <p:cNvSpPr txBox="1"/>
              <p:nvPr/>
            </p:nvSpPr>
            <p:spPr>
              <a:xfrm>
                <a:off x="3558457" y="5966224"/>
                <a:ext cx="1038739" cy="390125"/>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SE" sz="2400" i="1">
                          <a:effectLst/>
                          <a:latin typeface="Cambria Math" panose="02040503050406030204" pitchFamily="18" charset="0"/>
                          <a:ea typeface="Calibri" panose="020F0502020204030204" pitchFamily="34" charset="0"/>
                          <a:cs typeface="Times New Roman" panose="02020603050405020304" pitchFamily="18" charset="0"/>
                        </a:rPr>
                        <m:t>𝐾</m:t>
                      </m:r>
                      <m:r>
                        <a:rPr lang="en-SE" sz="2400" i="1">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S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 Box 53">
                <a:extLst>
                  <a:ext uri="{FF2B5EF4-FFF2-40B4-BE49-F238E27FC236}">
                    <a16:creationId xmlns:a16="http://schemas.microsoft.com/office/drawing/2014/main" id="{A87C8B7A-56CF-47A3-87EF-7B5A1D5359C9}"/>
                  </a:ext>
                </a:extLst>
              </p:cNvPr>
              <p:cNvSpPr txBox="1">
                <a:spLocks noRot="1" noChangeAspect="1" noMove="1" noResize="1" noEditPoints="1" noAdjustHandles="1" noChangeArrowheads="1" noChangeShapeType="1" noTextEdit="1"/>
              </p:cNvSpPr>
              <p:nvPr/>
            </p:nvSpPr>
            <p:spPr>
              <a:xfrm>
                <a:off x="3558457" y="5966224"/>
                <a:ext cx="1038739" cy="390125"/>
              </a:xfrm>
              <a:prstGeom prst="rect">
                <a:avLst/>
              </a:prstGeom>
              <a:blipFill>
                <a:blip r:embed="rId12"/>
                <a:stretch>
                  <a:fillRect/>
                </a:stretch>
              </a:blipFill>
              <a:ln w="6350">
                <a:noFill/>
              </a:ln>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5B6BB5F-C572-4B26-9383-C1FFB8769217}"/>
                  </a:ext>
                </a:extLst>
              </p:cNvPr>
              <p:cNvSpPr txBox="1"/>
              <p:nvPr/>
            </p:nvSpPr>
            <p:spPr>
              <a:xfrm>
                <a:off x="8224020" y="2195231"/>
                <a:ext cx="85773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sz="4000" i="1" smtClean="0">
                              <a:effectLst/>
                              <a:latin typeface="Cambria Math" panose="02040503050406030204" pitchFamily="18" charset="0"/>
                              <a:ea typeface="Calibri" panose="020F0502020204030204" pitchFamily="34" charset="0"/>
                            </a:rPr>
                          </m:ctrlPr>
                        </m:sSubPr>
                        <m:e>
                          <m:r>
                            <a:rPr lang="en-SE" sz="40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4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n-US" sz="19900" dirty="0"/>
              </a:p>
            </p:txBody>
          </p:sp>
        </mc:Choice>
        <mc:Fallback xmlns="">
          <p:sp>
            <p:nvSpPr>
              <p:cNvPr id="27" name="TextBox 26">
                <a:extLst>
                  <a:ext uri="{FF2B5EF4-FFF2-40B4-BE49-F238E27FC236}">
                    <a16:creationId xmlns:a16="http://schemas.microsoft.com/office/drawing/2014/main" id="{B5B6BB5F-C572-4B26-9383-C1FFB8769217}"/>
                  </a:ext>
                </a:extLst>
              </p:cNvPr>
              <p:cNvSpPr txBox="1">
                <a:spLocks noRot="1" noChangeAspect="1" noMove="1" noResize="1" noEditPoints="1" noAdjustHandles="1" noChangeArrowheads="1" noChangeShapeType="1" noTextEdit="1"/>
              </p:cNvSpPr>
              <p:nvPr/>
            </p:nvSpPr>
            <p:spPr>
              <a:xfrm>
                <a:off x="8224020" y="2195231"/>
                <a:ext cx="857735" cy="707886"/>
              </a:xfrm>
              <a:prstGeom prst="rect">
                <a:avLst/>
              </a:prstGeom>
              <a:blipFill>
                <a:blip r:embed="rId13"/>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E36DAE9-6E4B-491E-B720-FA2872334E14}"/>
                  </a:ext>
                </a:extLst>
              </p:cNvPr>
              <p:cNvSpPr txBox="1"/>
              <p:nvPr/>
            </p:nvSpPr>
            <p:spPr>
              <a:xfrm>
                <a:off x="8976864" y="2215682"/>
                <a:ext cx="869597"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sz="4000" i="1" smtClean="0">
                              <a:effectLst/>
                              <a:latin typeface="Cambria Math" panose="02040503050406030204" pitchFamily="18" charset="0"/>
                              <a:ea typeface="Calibri" panose="020F0502020204030204" pitchFamily="34" charset="0"/>
                            </a:rPr>
                          </m:ctrlPr>
                        </m:sSubPr>
                        <m:e>
                          <m:r>
                            <a:rPr lang="en-SE" sz="40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4000" b="0" i="1" smtClean="0">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sz="19900" dirty="0"/>
              </a:p>
            </p:txBody>
          </p:sp>
        </mc:Choice>
        <mc:Fallback xmlns="">
          <p:sp>
            <p:nvSpPr>
              <p:cNvPr id="28" name="TextBox 27">
                <a:extLst>
                  <a:ext uri="{FF2B5EF4-FFF2-40B4-BE49-F238E27FC236}">
                    <a16:creationId xmlns:a16="http://schemas.microsoft.com/office/drawing/2014/main" id="{0E36DAE9-6E4B-491E-B720-FA2872334E14}"/>
                  </a:ext>
                </a:extLst>
              </p:cNvPr>
              <p:cNvSpPr txBox="1">
                <a:spLocks noRot="1" noChangeAspect="1" noMove="1" noResize="1" noEditPoints="1" noAdjustHandles="1" noChangeArrowheads="1" noChangeShapeType="1" noTextEdit="1"/>
              </p:cNvSpPr>
              <p:nvPr/>
            </p:nvSpPr>
            <p:spPr>
              <a:xfrm>
                <a:off x="8976864" y="2215682"/>
                <a:ext cx="869597" cy="707886"/>
              </a:xfrm>
              <a:prstGeom prst="rect">
                <a:avLst/>
              </a:prstGeom>
              <a:blipFill>
                <a:blip r:embed="rId1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7D28848-5326-4C1D-816D-2A85495C3048}"/>
                  </a:ext>
                </a:extLst>
              </p:cNvPr>
              <p:cNvSpPr txBox="1"/>
              <p:nvPr/>
            </p:nvSpPr>
            <p:spPr>
              <a:xfrm>
                <a:off x="10040647" y="2195231"/>
                <a:ext cx="85773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sz="4000" i="1" smtClean="0">
                              <a:effectLst/>
                              <a:latin typeface="Cambria Math" panose="02040503050406030204" pitchFamily="18" charset="0"/>
                              <a:ea typeface="Calibri" panose="020F0502020204030204" pitchFamily="34" charset="0"/>
                            </a:rPr>
                          </m:ctrlPr>
                        </m:sSubPr>
                        <m:e>
                          <m:r>
                            <a:rPr lang="en-SE" sz="40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4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n-US" sz="19900" dirty="0"/>
              </a:p>
            </p:txBody>
          </p:sp>
        </mc:Choice>
        <mc:Fallback xmlns="">
          <p:sp>
            <p:nvSpPr>
              <p:cNvPr id="29" name="TextBox 28">
                <a:extLst>
                  <a:ext uri="{FF2B5EF4-FFF2-40B4-BE49-F238E27FC236}">
                    <a16:creationId xmlns:a16="http://schemas.microsoft.com/office/drawing/2014/main" id="{E7D28848-5326-4C1D-816D-2A85495C3048}"/>
                  </a:ext>
                </a:extLst>
              </p:cNvPr>
              <p:cNvSpPr txBox="1">
                <a:spLocks noRot="1" noChangeAspect="1" noMove="1" noResize="1" noEditPoints="1" noAdjustHandles="1" noChangeArrowheads="1" noChangeShapeType="1" noTextEdit="1"/>
              </p:cNvSpPr>
              <p:nvPr/>
            </p:nvSpPr>
            <p:spPr>
              <a:xfrm>
                <a:off x="10040647" y="2195231"/>
                <a:ext cx="857735" cy="707886"/>
              </a:xfrm>
              <a:prstGeom prst="rect">
                <a:avLst/>
              </a:prstGeom>
              <a:blipFill>
                <a:blip r:embed="rId1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8734B0C-F639-46ED-8DE9-A1FBE95A2C75}"/>
                  </a:ext>
                </a:extLst>
              </p:cNvPr>
              <p:cNvSpPr txBox="1"/>
              <p:nvPr/>
            </p:nvSpPr>
            <p:spPr>
              <a:xfrm>
                <a:off x="10793491" y="2215682"/>
                <a:ext cx="869597"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sz="4000" i="1" smtClean="0">
                              <a:effectLst/>
                              <a:latin typeface="Cambria Math" panose="02040503050406030204" pitchFamily="18" charset="0"/>
                              <a:ea typeface="Calibri" panose="020F0502020204030204" pitchFamily="34" charset="0"/>
                            </a:rPr>
                          </m:ctrlPr>
                        </m:sSubPr>
                        <m:e>
                          <m:r>
                            <a:rPr lang="en-SE" sz="40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4000" b="0" i="1" smtClean="0">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sz="19900" dirty="0"/>
              </a:p>
            </p:txBody>
          </p:sp>
        </mc:Choice>
        <mc:Fallback xmlns="">
          <p:sp>
            <p:nvSpPr>
              <p:cNvPr id="30" name="TextBox 29">
                <a:extLst>
                  <a:ext uri="{FF2B5EF4-FFF2-40B4-BE49-F238E27FC236}">
                    <a16:creationId xmlns:a16="http://schemas.microsoft.com/office/drawing/2014/main" id="{08734B0C-F639-46ED-8DE9-A1FBE95A2C75}"/>
                  </a:ext>
                </a:extLst>
              </p:cNvPr>
              <p:cNvSpPr txBox="1">
                <a:spLocks noRot="1" noChangeAspect="1" noMove="1" noResize="1" noEditPoints="1" noAdjustHandles="1" noChangeArrowheads="1" noChangeShapeType="1" noTextEdit="1"/>
              </p:cNvSpPr>
              <p:nvPr/>
            </p:nvSpPr>
            <p:spPr>
              <a:xfrm>
                <a:off x="10793491" y="2215682"/>
                <a:ext cx="869597" cy="707886"/>
              </a:xfrm>
              <a:prstGeom prst="rect">
                <a:avLst/>
              </a:prstGeom>
              <a:blipFill>
                <a:blip r:embed="rId16"/>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247593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290300" cy="1371602"/>
              </a:xfrm>
            </p:spPr>
            <p:txBody>
              <a:bodyPr>
                <a:normAutofit fontScale="85000" lnSpcReduction="20000"/>
              </a:bodyPr>
              <a:lstStyle/>
              <a:p>
                <a:pPr algn="just">
                  <a:buFont typeface="Wingdings" panose="05000000000000000000" pitchFamily="2" charset="2"/>
                  <a:buChar char="§"/>
                </a:pPr>
                <a:r>
                  <a:rPr lang="en-GB" sz="2400" b="0" dirty="0">
                    <a:ln w="0"/>
                    <a:effectLst>
                      <a:outerShdw blurRad="38100" dist="19050" dir="2700000" algn="tl" rotWithShape="0">
                        <a:schemeClr val="dk1">
                          <a:alpha val="40000"/>
                        </a:schemeClr>
                      </a:outerShdw>
                    </a:effectLst>
                  </a:rPr>
                  <a:t>Assume </a:t>
                </a:r>
                <a14:m>
                  <m:oMath xmlns:m="http://schemas.openxmlformats.org/officeDocument/2006/math">
                    <m:r>
                      <a:rPr lang="tr-TR" sz="2400" b="0" i="1" smtClean="0">
                        <a:ln w="0"/>
                        <a:effectLst>
                          <a:outerShdw blurRad="38100" dist="19050" dir="2700000" algn="tl" rotWithShape="0">
                            <a:schemeClr val="dk1">
                              <a:alpha val="40000"/>
                            </a:schemeClr>
                          </a:outerShdw>
                        </a:effectLst>
                        <a:latin typeface="Cambria Math" panose="02040503050406030204" pitchFamily="18" charset="0"/>
                      </a:rPr>
                      <m:t>𝐵</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=6, </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𝐾</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=3</m:t>
                    </m:r>
                  </m:oMath>
                </a14:m>
                <a:r>
                  <a:rPr lang="en-GB" sz="2400" dirty="0">
                    <a:ln w="0"/>
                    <a:effectLst>
                      <a:outerShdw blurRad="38100" dist="19050" dir="2700000" algn="tl" rotWithShape="0">
                        <a:schemeClr val="dk1">
                          <a:alpha val="40000"/>
                        </a:schemeClr>
                      </a:outerShdw>
                    </a:effectLst>
                  </a:rPr>
                  <a:t>. </a:t>
                </a:r>
                <a14:m>
                  <m:oMath xmlns:m="http://schemas.openxmlformats.org/officeDocument/2006/math">
                    <m:r>
                      <a:rPr lang="en-GB" sz="2400" b="1" i="1" smtClean="0">
                        <a:effectLst/>
                        <a:latin typeface="Cambria Math" panose="02040503050406030204" pitchFamily="18" charset="0"/>
                        <a:ea typeface="Times New Roman" panose="02020603050405020304" pitchFamily="18" charset="0"/>
                        <a:cs typeface="Times New Roman" panose="02020603050405020304" pitchFamily="18" charset="0"/>
                      </a:rPr>
                      <m:t>𝓤</m:t>
                    </m:r>
                    <m:r>
                      <a:rPr lang="en-GB" sz="2400" b="1"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SE"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SE" sz="24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SE"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GB"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4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400" b="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SE"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SE" sz="24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2400" b="0" i="1" smtClean="0">
                                <a:effectLst/>
                                <a:latin typeface="Cambria Math" panose="02040503050406030204" pitchFamily="18" charset="0"/>
                                <a:ea typeface="Calibri" panose="020F0502020204030204" pitchFamily="34" charset="0"/>
                                <a:cs typeface="Times New Roman" panose="02020603050405020304" pitchFamily="18" charset="0"/>
                              </a:rPr>
                              <m:t>6</m:t>
                            </m:r>
                          </m:sub>
                        </m:sSub>
                      </m:e>
                    </m:d>
                  </m:oMath>
                </a14:m>
                <a:r>
                  <a:rPr lang="en-GB" sz="2400" dirty="0">
                    <a:ln w="0"/>
                    <a:effectLst>
                      <a:outerShdw blurRad="38100" dist="19050" dir="2700000" algn="tl" rotWithShape="0">
                        <a:schemeClr val="dk1">
                          <a:alpha val="40000"/>
                        </a:schemeClr>
                      </a:outerShdw>
                    </a:effectLst>
                  </a:rPr>
                  <a:t> </a:t>
                </a:r>
              </a:p>
              <a:p>
                <a:pPr algn="just">
                  <a:buFont typeface="Wingdings" panose="05000000000000000000" pitchFamily="2" charset="2"/>
                  <a:buChar char="§"/>
                </a:pP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𝐿</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oMath>
                </a14:m>
                <a:r>
                  <a:rPr lang="en-GB" sz="2400" dirty="0">
                    <a:ln w="0"/>
                    <a:effectLst>
                      <a:outerShdw blurRad="38100" dist="19050" dir="2700000" algn="tl" rotWithShape="0">
                        <a:schemeClr val="dk1">
                          <a:alpha val="40000"/>
                        </a:schemeClr>
                      </a:outerShdw>
                    </a:effectLst>
                  </a:rPr>
                  <a:t>4</a:t>
                </a:r>
              </a:p>
              <a:p>
                <a:pPr algn="just">
                  <a:buFont typeface="Wingdings" panose="05000000000000000000" pitchFamily="2" charset="2"/>
                  <a:buChar char="§"/>
                </a:pP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𝑇</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=5</m:t>
                    </m:r>
                  </m:oMath>
                </a14:m>
                <a:r>
                  <a:rPr lang="en-GB" sz="2400" dirty="0">
                    <a:ln w="0"/>
                    <a:effectLst>
                      <a:outerShdw blurRad="38100" dist="19050" dir="2700000" algn="tl" rotWithShape="0">
                        <a:schemeClr val="dk1">
                          <a:alpha val="40000"/>
                        </a:schemeClr>
                      </a:outerShdw>
                    </a:effectLst>
                  </a:rPr>
                  <a:t>, number of training samples</a:t>
                </a:r>
              </a:p>
              <a:p>
                <a:pPr algn="just">
                  <a:buFont typeface="Wingdings" panose="05000000000000000000" pitchFamily="2" charset="2"/>
                  <a:buChar char="§"/>
                </a:pPr>
                <a14:m>
                  <m:oMath xmlns:m="http://schemas.openxmlformats.org/officeDocument/2006/math">
                    <m:sSub>
                      <m:sSub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sSubPr>
                      <m:e>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DL</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𝑘𝑙</m:t>
                        </m:r>
                      </m:sub>
                    </m:sSub>
                  </m:oMath>
                </a14:m>
                <a:r>
                  <a:rPr lang="en-GB" sz="2400" dirty="0">
                    <a:ln w="0"/>
                    <a:effectLst>
                      <a:outerShdw blurRad="38100" dist="19050" dir="2700000" algn="tl" rotWithShape="0">
                        <a:schemeClr val="dk1">
                          <a:alpha val="40000"/>
                        </a:schemeClr>
                      </a:outerShdw>
                    </a:effectLst>
                  </a:rPr>
                  <a:t>: features - direct link powers, </a:t>
                </a:r>
                <a14:m>
                  <m:oMath xmlns:m="http://schemas.openxmlformats.org/officeDocument/2006/math">
                    <m:sSub>
                      <m:sSub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𝑏</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𝑘𝑙</m:t>
                        </m:r>
                      </m:sub>
                    </m:sSub>
                  </m:oMath>
                </a14:m>
                <a:r>
                  <a:rPr lang="en-GB" sz="2400" dirty="0">
                    <a:ln w="0"/>
                    <a:effectLst>
                      <a:outerShdw blurRad="38100" dist="19050" dir="2700000" algn="tl" rotWithShape="0">
                        <a:schemeClr val="dk1">
                          <a:alpha val="40000"/>
                        </a:schemeClr>
                      </a:outerShdw>
                    </a:effectLst>
                  </a:rPr>
                  <a:t>: labels </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ü"/>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647700" y="819149"/>
                <a:ext cx="11290300" cy="1371602"/>
              </a:xfrm>
              <a:blipFill>
                <a:blip r:embed="rId2"/>
                <a:stretch>
                  <a:fillRect l="-540" t="-8889" b="-7556"/>
                </a:stretch>
              </a:blipFill>
            </p:spPr>
            <p:txBody>
              <a:bodyPr/>
              <a:lstStyle/>
              <a:p>
                <a:r>
                  <a:rPr lang="en-US">
                    <a:noFill/>
                  </a:rPr>
                  <a:t> </a:t>
                </a:r>
              </a:p>
            </p:txBody>
          </p:sp>
        </mc:Fallback>
      </mc:AlternateContent>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4210050"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MULTI-LABEL PROBLEMS</a:t>
            </a:r>
            <a:endParaRPr lang="en-US" sz="8000" b="1" dirty="0"/>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12FEA7FD-688B-4649-A75D-8F8697B7DC03}"/>
                  </a:ext>
                </a:extLst>
              </p:cNvPr>
              <p:cNvGraphicFramePr>
                <a:graphicFrameLocks noGrp="1"/>
              </p:cNvGraphicFramePr>
              <p:nvPr>
                <p:extLst>
                  <p:ext uri="{D42A27DB-BD31-4B8C-83A1-F6EECF244321}">
                    <p14:modId xmlns:p14="http://schemas.microsoft.com/office/powerpoint/2010/main" val="1361256753"/>
                  </p:ext>
                </p:extLst>
              </p:nvPr>
            </p:nvGraphicFramePr>
            <p:xfrm>
              <a:off x="647700" y="2466974"/>
              <a:ext cx="11290300" cy="1752600"/>
            </p:xfrm>
            <a:graphic>
              <a:graphicData uri="http://schemas.openxmlformats.org/drawingml/2006/table">
                <a:tbl>
                  <a:tblPr firstRow="1" bandRow="1">
                    <a:tableStyleId>{5C22544A-7EE6-4342-B048-85BDC9FD1C3A}</a:tableStyleId>
                  </a:tblPr>
                  <a:tblGrid>
                    <a:gridCol w="1216854">
                      <a:extLst>
                        <a:ext uri="{9D8B030D-6E8A-4147-A177-3AD203B41FA5}">
                          <a16:colId xmlns:a16="http://schemas.microsoft.com/office/drawing/2014/main" val="315020201"/>
                        </a:ext>
                      </a:extLst>
                    </a:gridCol>
                    <a:gridCol w="719532">
                      <a:extLst>
                        <a:ext uri="{9D8B030D-6E8A-4147-A177-3AD203B41FA5}">
                          <a16:colId xmlns:a16="http://schemas.microsoft.com/office/drawing/2014/main" val="1411102444"/>
                        </a:ext>
                      </a:extLst>
                    </a:gridCol>
                    <a:gridCol w="656043">
                      <a:extLst>
                        <a:ext uri="{9D8B030D-6E8A-4147-A177-3AD203B41FA5}">
                          <a16:colId xmlns:a16="http://schemas.microsoft.com/office/drawing/2014/main" val="3573719943"/>
                        </a:ext>
                      </a:extLst>
                    </a:gridCol>
                    <a:gridCol w="683084">
                      <a:extLst>
                        <a:ext uri="{9D8B030D-6E8A-4147-A177-3AD203B41FA5}">
                          <a16:colId xmlns:a16="http://schemas.microsoft.com/office/drawing/2014/main" val="2676354807"/>
                        </a:ext>
                      </a:extLst>
                    </a:gridCol>
                    <a:gridCol w="696413">
                      <a:extLst>
                        <a:ext uri="{9D8B030D-6E8A-4147-A177-3AD203B41FA5}">
                          <a16:colId xmlns:a16="http://schemas.microsoft.com/office/drawing/2014/main" val="3687652642"/>
                        </a:ext>
                      </a:extLst>
                    </a:gridCol>
                    <a:gridCol w="790575">
                      <a:extLst>
                        <a:ext uri="{9D8B030D-6E8A-4147-A177-3AD203B41FA5}">
                          <a16:colId xmlns:a16="http://schemas.microsoft.com/office/drawing/2014/main" val="129261449"/>
                        </a:ext>
                      </a:extLst>
                    </a:gridCol>
                    <a:gridCol w="742950">
                      <a:extLst>
                        <a:ext uri="{9D8B030D-6E8A-4147-A177-3AD203B41FA5}">
                          <a16:colId xmlns:a16="http://schemas.microsoft.com/office/drawing/2014/main" val="1534887724"/>
                        </a:ext>
                      </a:extLst>
                    </a:gridCol>
                    <a:gridCol w="1045578">
                      <a:extLst>
                        <a:ext uri="{9D8B030D-6E8A-4147-A177-3AD203B41FA5}">
                          <a16:colId xmlns:a16="http://schemas.microsoft.com/office/drawing/2014/main" val="2830866065"/>
                        </a:ext>
                      </a:extLst>
                    </a:gridCol>
                    <a:gridCol w="773697">
                      <a:extLst>
                        <a:ext uri="{9D8B030D-6E8A-4147-A177-3AD203B41FA5}">
                          <a16:colId xmlns:a16="http://schemas.microsoft.com/office/drawing/2014/main" val="4218452977"/>
                        </a:ext>
                      </a:extLst>
                    </a:gridCol>
                    <a:gridCol w="864061">
                      <a:extLst>
                        <a:ext uri="{9D8B030D-6E8A-4147-A177-3AD203B41FA5}">
                          <a16:colId xmlns:a16="http://schemas.microsoft.com/office/drawing/2014/main" val="3731466911"/>
                        </a:ext>
                      </a:extLst>
                    </a:gridCol>
                    <a:gridCol w="793289">
                      <a:extLst>
                        <a:ext uri="{9D8B030D-6E8A-4147-A177-3AD203B41FA5}">
                          <a16:colId xmlns:a16="http://schemas.microsoft.com/office/drawing/2014/main" val="2730807971"/>
                        </a:ext>
                      </a:extLst>
                    </a:gridCol>
                    <a:gridCol w="790575">
                      <a:extLst>
                        <a:ext uri="{9D8B030D-6E8A-4147-A177-3AD203B41FA5}">
                          <a16:colId xmlns:a16="http://schemas.microsoft.com/office/drawing/2014/main" val="1839546070"/>
                        </a:ext>
                      </a:extLst>
                    </a:gridCol>
                    <a:gridCol w="790575">
                      <a:extLst>
                        <a:ext uri="{9D8B030D-6E8A-4147-A177-3AD203B41FA5}">
                          <a16:colId xmlns:a16="http://schemas.microsoft.com/office/drawing/2014/main" val="3665075080"/>
                        </a:ext>
                      </a:extLst>
                    </a:gridCol>
                    <a:gridCol w="727074">
                      <a:extLst>
                        <a:ext uri="{9D8B030D-6E8A-4147-A177-3AD203B41FA5}">
                          <a16:colId xmlns:a16="http://schemas.microsoft.com/office/drawing/2014/main" val="3508590548"/>
                        </a:ext>
                      </a:extLst>
                    </a:gridCol>
                  </a:tblGrid>
                  <a:tr h="370840">
                    <a:tc>
                      <a:txBody>
                        <a:bodyPr/>
                        <a:lstStyle/>
                        <a:p>
                          <a:r>
                            <a:rPr lang="en-GB" dirty="0"/>
                            <a:t>Training Samples</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1" i="0" smtClean="0">
                                        <a:latin typeface="Cambria Math" panose="02040503050406030204" pitchFamily="18" charset="0"/>
                                      </a:rPr>
                                      <m:t>𝐃𝐋</m:t>
                                    </m:r>
                                  </m:e>
                                  <m:sub>
                                    <m:r>
                                      <a:rPr lang="en-GB" b="0" i="1" smtClean="0">
                                        <a:latin typeface="Cambria Math" panose="02040503050406030204" pitchFamily="18" charset="0"/>
                                      </a:rPr>
                                      <m:t>11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1" i="0" smtClean="0">
                                        <a:latin typeface="Cambria Math" panose="02040503050406030204" pitchFamily="18" charset="0"/>
                                      </a:rPr>
                                      <m:t>𝐃𝐋</m:t>
                                    </m:r>
                                  </m:e>
                                  <m:sub>
                                    <m:r>
                                      <a:rPr lang="en-GB" b="0" i="0" smtClean="0">
                                        <a:latin typeface="Cambria Math" panose="02040503050406030204" pitchFamily="18" charset="0"/>
                                      </a:rPr>
                                      <m:t>21</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1" i="0" smtClean="0">
                                        <a:latin typeface="Cambria Math" panose="02040503050406030204" pitchFamily="18" charset="0"/>
                                      </a:rPr>
                                      <m:t>𝐃𝐋</m:t>
                                    </m:r>
                                  </m:e>
                                  <m:sub>
                                    <m:r>
                                      <a:rPr lang="en-GB" b="0" i="1" smtClean="0">
                                        <a:latin typeface="Cambria Math" panose="02040503050406030204" pitchFamily="18" charset="0"/>
                                      </a:rPr>
                                      <m:t>31</m:t>
                                    </m:r>
                                  </m:sub>
                                </m:sSub>
                              </m:oMath>
                            </m:oMathPara>
                          </a14:m>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1" i="0" smtClean="0">
                                        <a:latin typeface="Cambria Math" panose="02040503050406030204" pitchFamily="18" charset="0"/>
                                      </a:rPr>
                                      <m:t>𝐃𝐋</m:t>
                                    </m:r>
                                  </m:e>
                                  <m:sub>
                                    <m:r>
                                      <a:rPr lang="en-GB" b="0" i="1" smtClean="0">
                                        <a:latin typeface="Cambria Math" panose="02040503050406030204" pitchFamily="18" charset="0"/>
                                      </a:rPr>
                                      <m:t>14</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1" i="0" smtClean="0">
                                        <a:latin typeface="Cambria Math" panose="02040503050406030204" pitchFamily="18" charset="0"/>
                                      </a:rPr>
                                      <m:t>𝐃𝐋</m:t>
                                    </m:r>
                                  </m:e>
                                  <m:sub>
                                    <m:r>
                                      <a:rPr lang="en-GB" b="0" i="1" smtClean="0">
                                        <a:latin typeface="Cambria Math" panose="02040503050406030204" pitchFamily="18" charset="0"/>
                                      </a:rPr>
                                      <m:t>24</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1" i="0" smtClean="0">
                                        <a:latin typeface="Cambria Math" panose="02040503050406030204" pitchFamily="18" charset="0"/>
                                      </a:rPr>
                                      <m:t>𝐃𝐋</m:t>
                                    </m:r>
                                  </m:e>
                                  <m:sub>
                                    <m:r>
                                      <a:rPr lang="en-GB" b="0" i="1" smtClean="0">
                                        <a:latin typeface="Cambria Math" panose="02040503050406030204" pitchFamily="18" charset="0"/>
                                      </a:rPr>
                                      <m:t>34</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11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21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31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12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22</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95914299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=1</m:t>
                                </m:r>
                              </m:oMath>
                            </m:oMathPara>
                          </a14:m>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r>
                            <a:rPr lang="en-GB" dirty="0"/>
                            <a:t>3</a:t>
                          </a: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endParaRPr lang="en-US" dirty="0"/>
                        </a:p>
                      </a:txBody>
                      <a:tcPr/>
                    </a:tc>
                    <a:extLst>
                      <a:ext uri="{0D108BD9-81ED-4DB2-BD59-A6C34878D82A}">
                        <a16:rowId xmlns:a16="http://schemas.microsoft.com/office/drawing/2014/main" val="5174332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=5</m:t>
                                </m:r>
                              </m:oMath>
                            </m:oMathPara>
                          </a14:m>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GB" dirty="0"/>
                            <a:t>1</a:t>
                          </a:r>
                          <a:endParaRPr lang="en-US" dirty="0"/>
                        </a:p>
                      </a:txBody>
                      <a:tcPr/>
                    </a:tc>
                    <a:tc>
                      <a:txBody>
                        <a:bodyPr/>
                        <a:lstStyle/>
                        <a:p>
                          <a:pPr algn="ctr"/>
                          <a:r>
                            <a:rPr lang="en-GB" dirty="0"/>
                            <a:t>6</a:t>
                          </a:r>
                          <a:endParaRPr lang="en-US" dirty="0"/>
                        </a:p>
                      </a:txBody>
                      <a:tcPr/>
                    </a:tc>
                    <a:tc>
                      <a:txBody>
                        <a:bodyPr/>
                        <a:lstStyle/>
                        <a:p>
                          <a:pPr algn="ctr"/>
                          <a:r>
                            <a:rPr lang="en-GB" dirty="0"/>
                            <a:t>0</a:t>
                          </a:r>
                          <a:endParaRPr lang="en-US" dirty="0"/>
                        </a:p>
                      </a:txBody>
                      <a:tcPr/>
                    </a:tc>
                    <a:tc>
                      <a:txBody>
                        <a:bodyPr/>
                        <a:lstStyle/>
                        <a:p>
                          <a:pPr algn="ctr"/>
                          <a:r>
                            <a:rPr lang="en-GB" dirty="0"/>
                            <a:t>3</a:t>
                          </a:r>
                          <a:endParaRPr lang="en-US" dirty="0"/>
                        </a:p>
                      </a:txBody>
                      <a:tcPr/>
                    </a:tc>
                    <a:tc>
                      <a:txBody>
                        <a:bodyPr/>
                        <a:lstStyle/>
                        <a:p>
                          <a:pPr algn="ctr"/>
                          <a:r>
                            <a:rPr lang="en-GB" dirty="0"/>
                            <a:t>2</a:t>
                          </a:r>
                          <a:endParaRPr lang="en-US" dirty="0"/>
                        </a:p>
                      </a:txBody>
                      <a:tcPr/>
                    </a:tc>
                    <a:tc>
                      <a:txBody>
                        <a:bodyPr/>
                        <a:lstStyle/>
                        <a:p>
                          <a:pPr algn="ct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7" name="Table 7">
                <a:extLst>
                  <a:ext uri="{FF2B5EF4-FFF2-40B4-BE49-F238E27FC236}">
                    <a16:creationId xmlns:a16="http://schemas.microsoft.com/office/drawing/2014/main" id="{12FEA7FD-688B-4649-A75D-8F8697B7DC03}"/>
                  </a:ext>
                </a:extLst>
              </p:cNvPr>
              <p:cNvGraphicFramePr>
                <a:graphicFrameLocks noGrp="1"/>
              </p:cNvGraphicFramePr>
              <p:nvPr>
                <p:extLst>
                  <p:ext uri="{D42A27DB-BD31-4B8C-83A1-F6EECF244321}">
                    <p14:modId xmlns:p14="http://schemas.microsoft.com/office/powerpoint/2010/main" val="1361256753"/>
                  </p:ext>
                </p:extLst>
              </p:nvPr>
            </p:nvGraphicFramePr>
            <p:xfrm>
              <a:off x="647700" y="2466974"/>
              <a:ext cx="11290300" cy="1752600"/>
            </p:xfrm>
            <a:graphic>
              <a:graphicData uri="http://schemas.openxmlformats.org/drawingml/2006/table">
                <a:tbl>
                  <a:tblPr firstRow="1" bandRow="1">
                    <a:tableStyleId>{5C22544A-7EE6-4342-B048-85BDC9FD1C3A}</a:tableStyleId>
                  </a:tblPr>
                  <a:tblGrid>
                    <a:gridCol w="1216854">
                      <a:extLst>
                        <a:ext uri="{9D8B030D-6E8A-4147-A177-3AD203B41FA5}">
                          <a16:colId xmlns:a16="http://schemas.microsoft.com/office/drawing/2014/main" val="315020201"/>
                        </a:ext>
                      </a:extLst>
                    </a:gridCol>
                    <a:gridCol w="719532">
                      <a:extLst>
                        <a:ext uri="{9D8B030D-6E8A-4147-A177-3AD203B41FA5}">
                          <a16:colId xmlns:a16="http://schemas.microsoft.com/office/drawing/2014/main" val="1411102444"/>
                        </a:ext>
                      </a:extLst>
                    </a:gridCol>
                    <a:gridCol w="656043">
                      <a:extLst>
                        <a:ext uri="{9D8B030D-6E8A-4147-A177-3AD203B41FA5}">
                          <a16:colId xmlns:a16="http://schemas.microsoft.com/office/drawing/2014/main" val="3573719943"/>
                        </a:ext>
                      </a:extLst>
                    </a:gridCol>
                    <a:gridCol w="683084">
                      <a:extLst>
                        <a:ext uri="{9D8B030D-6E8A-4147-A177-3AD203B41FA5}">
                          <a16:colId xmlns:a16="http://schemas.microsoft.com/office/drawing/2014/main" val="2676354807"/>
                        </a:ext>
                      </a:extLst>
                    </a:gridCol>
                    <a:gridCol w="696413">
                      <a:extLst>
                        <a:ext uri="{9D8B030D-6E8A-4147-A177-3AD203B41FA5}">
                          <a16:colId xmlns:a16="http://schemas.microsoft.com/office/drawing/2014/main" val="3687652642"/>
                        </a:ext>
                      </a:extLst>
                    </a:gridCol>
                    <a:gridCol w="790575">
                      <a:extLst>
                        <a:ext uri="{9D8B030D-6E8A-4147-A177-3AD203B41FA5}">
                          <a16:colId xmlns:a16="http://schemas.microsoft.com/office/drawing/2014/main" val="129261449"/>
                        </a:ext>
                      </a:extLst>
                    </a:gridCol>
                    <a:gridCol w="742950">
                      <a:extLst>
                        <a:ext uri="{9D8B030D-6E8A-4147-A177-3AD203B41FA5}">
                          <a16:colId xmlns:a16="http://schemas.microsoft.com/office/drawing/2014/main" val="1534887724"/>
                        </a:ext>
                      </a:extLst>
                    </a:gridCol>
                    <a:gridCol w="1045578">
                      <a:extLst>
                        <a:ext uri="{9D8B030D-6E8A-4147-A177-3AD203B41FA5}">
                          <a16:colId xmlns:a16="http://schemas.microsoft.com/office/drawing/2014/main" val="2830866065"/>
                        </a:ext>
                      </a:extLst>
                    </a:gridCol>
                    <a:gridCol w="773697">
                      <a:extLst>
                        <a:ext uri="{9D8B030D-6E8A-4147-A177-3AD203B41FA5}">
                          <a16:colId xmlns:a16="http://schemas.microsoft.com/office/drawing/2014/main" val="4218452977"/>
                        </a:ext>
                      </a:extLst>
                    </a:gridCol>
                    <a:gridCol w="864061">
                      <a:extLst>
                        <a:ext uri="{9D8B030D-6E8A-4147-A177-3AD203B41FA5}">
                          <a16:colId xmlns:a16="http://schemas.microsoft.com/office/drawing/2014/main" val="3731466911"/>
                        </a:ext>
                      </a:extLst>
                    </a:gridCol>
                    <a:gridCol w="793289">
                      <a:extLst>
                        <a:ext uri="{9D8B030D-6E8A-4147-A177-3AD203B41FA5}">
                          <a16:colId xmlns:a16="http://schemas.microsoft.com/office/drawing/2014/main" val="2730807971"/>
                        </a:ext>
                      </a:extLst>
                    </a:gridCol>
                    <a:gridCol w="790575">
                      <a:extLst>
                        <a:ext uri="{9D8B030D-6E8A-4147-A177-3AD203B41FA5}">
                          <a16:colId xmlns:a16="http://schemas.microsoft.com/office/drawing/2014/main" val="1839546070"/>
                        </a:ext>
                      </a:extLst>
                    </a:gridCol>
                    <a:gridCol w="790575">
                      <a:extLst>
                        <a:ext uri="{9D8B030D-6E8A-4147-A177-3AD203B41FA5}">
                          <a16:colId xmlns:a16="http://schemas.microsoft.com/office/drawing/2014/main" val="3665075080"/>
                        </a:ext>
                      </a:extLst>
                    </a:gridCol>
                    <a:gridCol w="727074">
                      <a:extLst>
                        <a:ext uri="{9D8B030D-6E8A-4147-A177-3AD203B41FA5}">
                          <a16:colId xmlns:a16="http://schemas.microsoft.com/office/drawing/2014/main" val="3508590548"/>
                        </a:ext>
                      </a:extLst>
                    </a:gridCol>
                  </a:tblGrid>
                  <a:tr h="640080">
                    <a:tc>
                      <a:txBody>
                        <a:bodyPr/>
                        <a:lstStyle/>
                        <a:p>
                          <a:r>
                            <a:rPr lang="en-GB" dirty="0"/>
                            <a:t>Training Samples</a:t>
                          </a:r>
                          <a:endParaRPr lang="en-US" dirty="0"/>
                        </a:p>
                      </a:txBody>
                      <a:tcPr/>
                    </a:tc>
                    <a:tc>
                      <a:txBody>
                        <a:bodyPr/>
                        <a:lstStyle/>
                        <a:p>
                          <a:endParaRPr lang="en-SE"/>
                        </a:p>
                      </a:txBody>
                      <a:tcPr>
                        <a:blipFill>
                          <a:blip r:embed="rId3"/>
                          <a:stretch>
                            <a:fillRect l="-170339" t="-4717" r="-1304237" b="-185849"/>
                          </a:stretch>
                        </a:blipFill>
                      </a:tcPr>
                    </a:tc>
                    <a:tc>
                      <a:txBody>
                        <a:bodyPr/>
                        <a:lstStyle/>
                        <a:p>
                          <a:endParaRPr lang="en-SE"/>
                        </a:p>
                      </a:txBody>
                      <a:tcPr>
                        <a:blipFill>
                          <a:blip r:embed="rId3"/>
                          <a:stretch>
                            <a:fillRect l="-298131" t="-4717" r="-1338318" b="-185849"/>
                          </a:stretch>
                        </a:blipFill>
                      </a:tcPr>
                    </a:tc>
                    <a:tc>
                      <a:txBody>
                        <a:bodyPr/>
                        <a:lstStyle/>
                        <a:p>
                          <a:endParaRPr lang="en-SE"/>
                        </a:p>
                      </a:txBody>
                      <a:tcPr>
                        <a:blipFill>
                          <a:blip r:embed="rId3"/>
                          <a:stretch>
                            <a:fillRect l="-376991" t="-4717" r="-1167257" b="-185849"/>
                          </a:stretch>
                        </a:blipFill>
                      </a:tcPr>
                    </a:tc>
                    <a:tc>
                      <a:txBody>
                        <a:bodyPr/>
                        <a:lstStyle/>
                        <a:p>
                          <a:endParaRPr lang="en-SE"/>
                        </a:p>
                      </a:txBody>
                      <a:tcPr>
                        <a:blipFill>
                          <a:blip r:embed="rId3"/>
                          <a:stretch>
                            <a:fillRect l="-472807" t="-4717" r="-1057018" b="-185849"/>
                          </a:stretch>
                        </a:blipFill>
                      </a:tcPr>
                    </a:tc>
                    <a:tc>
                      <a:txBody>
                        <a:bodyPr/>
                        <a:lstStyle/>
                        <a:p>
                          <a:endParaRPr lang="en-SE"/>
                        </a:p>
                      </a:txBody>
                      <a:tcPr>
                        <a:blipFill>
                          <a:blip r:embed="rId3"/>
                          <a:stretch>
                            <a:fillRect l="-502308" t="-4717" r="-826923" b="-185849"/>
                          </a:stretch>
                        </a:blipFill>
                      </a:tcPr>
                    </a:tc>
                    <a:tc>
                      <a:txBody>
                        <a:bodyPr/>
                        <a:lstStyle/>
                        <a:p>
                          <a:endParaRPr lang="en-SE"/>
                        </a:p>
                      </a:txBody>
                      <a:tcPr>
                        <a:blipFill>
                          <a:blip r:embed="rId3"/>
                          <a:stretch>
                            <a:fillRect l="-641803" t="-4717" r="-781148" b="-185849"/>
                          </a:stretch>
                        </a:blipFill>
                      </a:tcPr>
                    </a:tc>
                    <a:tc>
                      <a:txBody>
                        <a:bodyPr/>
                        <a:lstStyle/>
                        <a:p>
                          <a:endParaRPr lang="en-SE"/>
                        </a:p>
                      </a:txBody>
                      <a:tcPr>
                        <a:blipFill>
                          <a:blip r:embed="rId3"/>
                          <a:stretch>
                            <a:fillRect l="-529240" t="-4717" r="-457310" b="-185849"/>
                          </a:stretch>
                        </a:blipFill>
                      </a:tcPr>
                    </a:tc>
                    <a:tc>
                      <a:txBody>
                        <a:bodyPr/>
                        <a:lstStyle/>
                        <a:p>
                          <a:endParaRPr lang="en-SE"/>
                        </a:p>
                      </a:txBody>
                      <a:tcPr>
                        <a:blipFill>
                          <a:blip r:embed="rId3"/>
                          <a:stretch>
                            <a:fillRect l="-847244" t="-4717" r="-515748" b="-185849"/>
                          </a:stretch>
                        </a:blipFill>
                      </a:tcPr>
                    </a:tc>
                    <a:tc>
                      <a:txBody>
                        <a:bodyPr/>
                        <a:lstStyle/>
                        <a:p>
                          <a:endParaRPr lang="en-SE"/>
                        </a:p>
                      </a:txBody>
                      <a:tcPr>
                        <a:blipFill>
                          <a:blip r:embed="rId3"/>
                          <a:stretch>
                            <a:fillRect l="-847183" t="-4717" r="-361268" b="-185849"/>
                          </a:stretch>
                        </a:blipFill>
                      </a:tcPr>
                    </a:tc>
                    <a:tc>
                      <a:txBody>
                        <a:bodyPr/>
                        <a:lstStyle/>
                        <a:p>
                          <a:endParaRPr lang="en-SE"/>
                        </a:p>
                      </a:txBody>
                      <a:tcPr>
                        <a:blipFill>
                          <a:blip r:embed="rId3"/>
                          <a:stretch>
                            <a:fillRect l="-1034615" t="-4717" r="-294615" b="-185849"/>
                          </a:stretch>
                        </a:blipFill>
                      </a:tcPr>
                    </a:tc>
                    <a:tc>
                      <a:txBody>
                        <a:bodyPr/>
                        <a:lstStyle/>
                        <a:p>
                          <a:endParaRPr lang="en-SE"/>
                        </a:p>
                      </a:txBody>
                      <a:tcPr>
                        <a:blipFill>
                          <a:blip r:embed="rId3"/>
                          <a:stretch>
                            <a:fillRect l="-1134615" t="-4717" r="-194615" b="-185849"/>
                          </a:stretch>
                        </a:blipFill>
                      </a:tcPr>
                    </a:tc>
                    <a:tc>
                      <a:txBody>
                        <a:bodyPr/>
                        <a:lstStyle/>
                        <a:p>
                          <a:endParaRPr lang="en-SE"/>
                        </a:p>
                      </a:txBody>
                      <a:tcPr>
                        <a:blipFill>
                          <a:blip r:embed="rId3"/>
                          <a:stretch>
                            <a:fillRect l="-1234615" t="-4717" r="-94615" b="-185849"/>
                          </a:stretch>
                        </a:blipFill>
                      </a:tcPr>
                    </a:tc>
                    <a:tc>
                      <a:txBody>
                        <a:bodyPr/>
                        <a:lstStyle/>
                        <a:p>
                          <a:endParaRPr lang="en-SE"/>
                        </a:p>
                      </a:txBody>
                      <a:tcPr>
                        <a:blipFill>
                          <a:blip r:embed="rId3"/>
                          <a:stretch>
                            <a:fillRect l="-1457983" t="-4717" r="-3361" b="-185849"/>
                          </a:stretch>
                        </a:blipFill>
                      </a:tcPr>
                    </a:tc>
                    <a:extLst>
                      <a:ext uri="{0D108BD9-81ED-4DB2-BD59-A6C34878D82A}">
                        <a16:rowId xmlns:a16="http://schemas.microsoft.com/office/drawing/2014/main" val="959142990"/>
                      </a:ext>
                    </a:extLst>
                  </a:tr>
                  <a:tr h="370840">
                    <a:tc>
                      <a:txBody>
                        <a:bodyPr/>
                        <a:lstStyle/>
                        <a:p>
                          <a:endParaRPr lang="en-SE"/>
                        </a:p>
                      </a:txBody>
                      <a:tcPr>
                        <a:blipFill>
                          <a:blip r:embed="rId3"/>
                          <a:stretch>
                            <a:fillRect l="-500" t="-181967" r="-828500" b="-222951"/>
                          </a:stretch>
                        </a:blip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r>
                            <a:rPr lang="en-GB" dirty="0"/>
                            <a:t>3</a:t>
                          </a: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3"/>
                          <a:stretch>
                            <a:fillRect l="-500" t="-281967" r="-828500" b="-122951"/>
                          </a:stretch>
                        </a:blip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endParaRPr lang="en-SE"/>
                        </a:p>
                      </a:txBody>
                      <a:tcPr>
                        <a:blipFill>
                          <a:blip r:embed="rId3"/>
                          <a:stretch>
                            <a:fillRect l="-500" t="-381967" r="-828500" b="-22951"/>
                          </a:stretch>
                        </a:blip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GB" dirty="0"/>
                            <a:t>1</a:t>
                          </a:r>
                          <a:endParaRPr lang="en-US" dirty="0"/>
                        </a:p>
                      </a:txBody>
                      <a:tcPr/>
                    </a:tc>
                    <a:tc>
                      <a:txBody>
                        <a:bodyPr/>
                        <a:lstStyle/>
                        <a:p>
                          <a:pPr algn="ctr"/>
                          <a:r>
                            <a:rPr lang="en-GB" dirty="0"/>
                            <a:t>6</a:t>
                          </a:r>
                          <a:endParaRPr lang="en-US" dirty="0"/>
                        </a:p>
                      </a:txBody>
                      <a:tcPr/>
                    </a:tc>
                    <a:tc>
                      <a:txBody>
                        <a:bodyPr/>
                        <a:lstStyle/>
                        <a:p>
                          <a:pPr algn="ctr"/>
                          <a:r>
                            <a:rPr lang="en-GB" dirty="0"/>
                            <a:t>0</a:t>
                          </a:r>
                          <a:endParaRPr lang="en-US" dirty="0"/>
                        </a:p>
                      </a:txBody>
                      <a:tcPr/>
                    </a:tc>
                    <a:tc>
                      <a:txBody>
                        <a:bodyPr/>
                        <a:lstStyle/>
                        <a:p>
                          <a:pPr algn="ctr"/>
                          <a:r>
                            <a:rPr lang="en-GB" dirty="0"/>
                            <a:t>3</a:t>
                          </a:r>
                          <a:endParaRPr lang="en-US" dirty="0"/>
                        </a:p>
                      </a:txBody>
                      <a:tcPr/>
                    </a:tc>
                    <a:tc>
                      <a:txBody>
                        <a:bodyPr/>
                        <a:lstStyle/>
                        <a:p>
                          <a:pPr algn="ctr"/>
                          <a:r>
                            <a:rPr lang="en-GB" dirty="0"/>
                            <a:t>2</a:t>
                          </a:r>
                          <a:endParaRPr lang="en-US" dirty="0"/>
                        </a:p>
                      </a:txBody>
                      <a:tcPr/>
                    </a:tc>
                    <a:tc>
                      <a:txBody>
                        <a:bodyPr/>
                        <a:lstStyle/>
                        <a:p>
                          <a:pPr algn="ct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7">
                <a:extLst>
                  <a:ext uri="{FF2B5EF4-FFF2-40B4-BE49-F238E27FC236}">
                    <a16:creationId xmlns:a16="http://schemas.microsoft.com/office/drawing/2014/main" id="{A787B449-53CF-4E59-9AA9-46970E7C53CD}"/>
                  </a:ext>
                </a:extLst>
              </p:cNvPr>
              <p:cNvGraphicFramePr>
                <a:graphicFrameLocks noGrp="1"/>
              </p:cNvGraphicFramePr>
              <p:nvPr>
                <p:extLst>
                  <p:ext uri="{D42A27DB-BD31-4B8C-83A1-F6EECF244321}">
                    <p14:modId xmlns:p14="http://schemas.microsoft.com/office/powerpoint/2010/main" val="1702781562"/>
                  </p:ext>
                </p:extLst>
              </p:nvPr>
            </p:nvGraphicFramePr>
            <p:xfrm>
              <a:off x="3563448" y="4391026"/>
              <a:ext cx="5458803"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gridCol w="864061">
                      <a:extLst>
                        <a:ext uri="{9D8B030D-6E8A-4147-A177-3AD203B41FA5}">
                          <a16:colId xmlns:a16="http://schemas.microsoft.com/office/drawing/2014/main" val="3731466911"/>
                        </a:ext>
                      </a:extLst>
                    </a:gridCol>
                    <a:gridCol w="793289">
                      <a:extLst>
                        <a:ext uri="{9D8B030D-6E8A-4147-A177-3AD203B41FA5}">
                          <a16:colId xmlns:a16="http://schemas.microsoft.com/office/drawing/2014/main" val="2730807971"/>
                        </a:ext>
                      </a:extLst>
                    </a:gridCol>
                    <a:gridCol w="790575">
                      <a:extLst>
                        <a:ext uri="{9D8B030D-6E8A-4147-A177-3AD203B41FA5}">
                          <a16:colId xmlns:a16="http://schemas.microsoft.com/office/drawing/2014/main" val="1839546070"/>
                        </a:ext>
                      </a:extLst>
                    </a:gridCol>
                    <a:gridCol w="790575">
                      <a:extLst>
                        <a:ext uri="{9D8B030D-6E8A-4147-A177-3AD203B41FA5}">
                          <a16:colId xmlns:a16="http://schemas.microsoft.com/office/drawing/2014/main" val="3665075080"/>
                        </a:ext>
                      </a:extLst>
                    </a:gridCol>
                    <a:gridCol w="727074">
                      <a:extLst>
                        <a:ext uri="{9D8B030D-6E8A-4147-A177-3AD203B41FA5}">
                          <a16:colId xmlns:a16="http://schemas.microsoft.com/office/drawing/2014/main" val="3508590548"/>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x</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4</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5</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r>
                            <a:rPr lang="en-GB" dirty="0"/>
                            <a:t>3</a:t>
                          </a: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1</a:t>
                          </a:r>
                          <a:endParaRPr lang="en-US" dirty="0"/>
                        </a:p>
                      </a:txBody>
                      <a:tcPr/>
                    </a:tc>
                    <a:tc>
                      <a:txBody>
                        <a:bodyPr/>
                        <a:lstStyle/>
                        <a:p>
                          <a:pPr algn="ctr"/>
                          <a:r>
                            <a:rPr lang="en-GB" dirty="0"/>
                            <a:t>6</a:t>
                          </a:r>
                          <a:endParaRPr lang="en-US" dirty="0"/>
                        </a:p>
                      </a:txBody>
                      <a:tcPr/>
                    </a:tc>
                    <a:tc>
                      <a:txBody>
                        <a:bodyPr/>
                        <a:lstStyle/>
                        <a:p>
                          <a:pPr algn="ctr"/>
                          <a:r>
                            <a:rPr lang="en-GB" dirty="0"/>
                            <a:t>0</a:t>
                          </a:r>
                          <a:endParaRPr lang="en-US" dirty="0"/>
                        </a:p>
                      </a:txBody>
                      <a:tcPr/>
                    </a:tc>
                    <a:tc>
                      <a:txBody>
                        <a:bodyPr/>
                        <a:lstStyle/>
                        <a:p>
                          <a:pPr algn="ctr"/>
                          <a:r>
                            <a:rPr lang="en-GB" dirty="0"/>
                            <a:t>3</a:t>
                          </a:r>
                          <a:endParaRPr lang="en-US" dirty="0"/>
                        </a:p>
                      </a:txBody>
                      <a:tcPr/>
                    </a:tc>
                    <a:tc>
                      <a:txBody>
                        <a:bodyPr/>
                        <a:lstStyle/>
                        <a:p>
                          <a:pPr algn="ctr"/>
                          <a:r>
                            <a:rPr lang="en-GB" dirty="0"/>
                            <a:t>2</a:t>
                          </a:r>
                          <a:endParaRPr lang="en-US" dirty="0"/>
                        </a:p>
                      </a:txBody>
                      <a:tcPr/>
                    </a:tc>
                    <a:tc>
                      <a:txBody>
                        <a:bodyPr/>
                        <a:lstStyle/>
                        <a:p>
                          <a:pPr algn="ct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10" name="Table 7">
                <a:extLst>
                  <a:ext uri="{FF2B5EF4-FFF2-40B4-BE49-F238E27FC236}">
                    <a16:creationId xmlns:a16="http://schemas.microsoft.com/office/drawing/2014/main" id="{A787B449-53CF-4E59-9AA9-46970E7C53CD}"/>
                  </a:ext>
                </a:extLst>
              </p:cNvPr>
              <p:cNvGraphicFramePr>
                <a:graphicFrameLocks noGrp="1"/>
              </p:cNvGraphicFramePr>
              <p:nvPr>
                <p:extLst>
                  <p:ext uri="{D42A27DB-BD31-4B8C-83A1-F6EECF244321}">
                    <p14:modId xmlns:p14="http://schemas.microsoft.com/office/powerpoint/2010/main" val="1702781562"/>
                  </p:ext>
                </p:extLst>
              </p:nvPr>
            </p:nvGraphicFramePr>
            <p:xfrm>
              <a:off x="3563448" y="4391026"/>
              <a:ext cx="5458803"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gridCol w="864061">
                      <a:extLst>
                        <a:ext uri="{9D8B030D-6E8A-4147-A177-3AD203B41FA5}">
                          <a16:colId xmlns:a16="http://schemas.microsoft.com/office/drawing/2014/main" val="3731466911"/>
                        </a:ext>
                      </a:extLst>
                    </a:gridCol>
                    <a:gridCol w="793289">
                      <a:extLst>
                        <a:ext uri="{9D8B030D-6E8A-4147-A177-3AD203B41FA5}">
                          <a16:colId xmlns:a16="http://schemas.microsoft.com/office/drawing/2014/main" val="2730807971"/>
                        </a:ext>
                      </a:extLst>
                    </a:gridCol>
                    <a:gridCol w="790575">
                      <a:extLst>
                        <a:ext uri="{9D8B030D-6E8A-4147-A177-3AD203B41FA5}">
                          <a16:colId xmlns:a16="http://schemas.microsoft.com/office/drawing/2014/main" val="1839546070"/>
                        </a:ext>
                      </a:extLst>
                    </a:gridCol>
                    <a:gridCol w="790575">
                      <a:extLst>
                        <a:ext uri="{9D8B030D-6E8A-4147-A177-3AD203B41FA5}">
                          <a16:colId xmlns:a16="http://schemas.microsoft.com/office/drawing/2014/main" val="3665075080"/>
                        </a:ext>
                      </a:extLst>
                    </a:gridCol>
                    <a:gridCol w="727074">
                      <a:extLst>
                        <a:ext uri="{9D8B030D-6E8A-4147-A177-3AD203B41FA5}">
                          <a16:colId xmlns:a16="http://schemas.microsoft.com/office/drawing/2014/main" val="3508590548"/>
                        </a:ext>
                      </a:extLst>
                    </a:gridCol>
                  </a:tblGrid>
                  <a:tr h="370840">
                    <a:tc>
                      <a:txBody>
                        <a:bodyPr/>
                        <a:lstStyle/>
                        <a:p>
                          <a:endParaRPr lang="en-SE"/>
                        </a:p>
                      </a:txBody>
                      <a:tcPr>
                        <a:blipFill>
                          <a:blip r:embed="rId4"/>
                          <a:stretch>
                            <a:fillRect l="-847" t="-1639" r="-663559" b="-324590"/>
                          </a:stretch>
                        </a:blipFill>
                      </a:tcPr>
                    </a:tc>
                    <a:tc>
                      <a:txBody>
                        <a:bodyPr/>
                        <a:lstStyle/>
                        <a:p>
                          <a:endParaRPr lang="en-SE"/>
                        </a:p>
                      </a:txBody>
                      <a:tcPr>
                        <a:blipFill>
                          <a:blip r:embed="rId4"/>
                          <a:stretch>
                            <a:fillRect l="-93701" t="-1639" r="-516535" b="-324590"/>
                          </a:stretch>
                        </a:blipFill>
                      </a:tcPr>
                    </a:tc>
                    <a:tc>
                      <a:txBody>
                        <a:bodyPr/>
                        <a:lstStyle/>
                        <a:p>
                          <a:endParaRPr lang="en-SE"/>
                        </a:p>
                      </a:txBody>
                      <a:tcPr>
                        <a:blipFill>
                          <a:blip r:embed="rId4"/>
                          <a:stretch>
                            <a:fillRect l="-173239" t="-1639" r="-361972" b="-324590"/>
                          </a:stretch>
                        </a:blipFill>
                      </a:tcPr>
                    </a:tc>
                    <a:tc>
                      <a:txBody>
                        <a:bodyPr/>
                        <a:lstStyle/>
                        <a:p>
                          <a:endParaRPr lang="en-SE"/>
                        </a:p>
                      </a:txBody>
                      <a:tcPr>
                        <a:blipFill>
                          <a:blip r:embed="rId4"/>
                          <a:stretch>
                            <a:fillRect l="-296183" t="-1639" r="-292366" b="-324590"/>
                          </a:stretch>
                        </a:blipFill>
                      </a:tcPr>
                    </a:tc>
                    <a:tc>
                      <a:txBody>
                        <a:bodyPr/>
                        <a:lstStyle/>
                        <a:p>
                          <a:endParaRPr lang="en-SE"/>
                        </a:p>
                      </a:txBody>
                      <a:tcPr>
                        <a:blipFill>
                          <a:blip r:embed="rId4"/>
                          <a:stretch>
                            <a:fillRect l="-399231" t="-1639" r="-194615" b="-324590"/>
                          </a:stretch>
                        </a:blipFill>
                      </a:tcPr>
                    </a:tc>
                    <a:tc>
                      <a:txBody>
                        <a:bodyPr/>
                        <a:lstStyle/>
                        <a:p>
                          <a:endParaRPr lang="en-SE"/>
                        </a:p>
                      </a:txBody>
                      <a:tcPr>
                        <a:blipFill>
                          <a:blip r:embed="rId4"/>
                          <a:stretch>
                            <a:fillRect l="-499231" t="-1639" r="-94615" b="-324590"/>
                          </a:stretch>
                        </a:blipFill>
                      </a:tcPr>
                    </a:tc>
                    <a:tc>
                      <a:txBody>
                        <a:bodyPr/>
                        <a:lstStyle/>
                        <a:p>
                          <a:endParaRPr lang="en-SE"/>
                        </a:p>
                      </a:txBody>
                      <a:tcPr>
                        <a:blipFill>
                          <a:blip r:embed="rId4"/>
                          <a:stretch>
                            <a:fillRect l="-654622" t="-1639" r="-3361"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r>
                            <a:rPr lang="en-GB" dirty="0"/>
                            <a:t>3</a:t>
                          </a: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4"/>
                          <a:stretch>
                            <a:fillRect l="-847" t="-201639" r="-663559" b="-124590"/>
                          </a:stretch>
                        </a:blip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1</a:t>
                          </a:r>
                          <a:endParaRPr lang="en-US" dirty="0"/>
                        </a:p>
                      </a:txBody>
                      <a:tcPr/>
                    </a:tc>
                    <a:tc>
                      <a:txBody>
                        <a:bodyPr/>
                        <a:lstStyle/>
                        <a:p>
                          <a:pPr algn="ctr"/>
                          <a:r>
                            <a:rPr lang="en-GB" dirty="0"/>
                            <a:t>6</a:t>
                          </a:r>
                          <a:endParaRPr lang="en-US" dirty="0"/>
                        </a:p>
                      </a:txBody>
                      <a:tcPr/>
                    </a:tc>
                    <a:tc>
                      <a:txBody>
                        <a:bodyPr/>
                        <a:lstStyle/>
                        <a:p>
                          <a:pPr algn="ctr"/>
                          <a:r>
                            <a:rPr lang="en-GB" dirty="0"/>
                            <a:t>0</a:t>
                          </a:r>
                          <a:endParaRPr lang="en-US" dirty="0"/>
                        </a:p>
                      </a:txBody>
                      <a:tcPr/>
                    </a:tc>
                    <a:tc>
                      <a:txBody>
                        <a:bodyPr/>
                        <a:lstStyle/>
                        <a:p>
                          <a:pPr algn="ctr"/>
                          <a:r>
                            <a:rPr lang="en-GB" dirty="0"/>
                            <a:t>3</a:t>
                          </a:r>
                          <a:endParaRPr lang="en-US" dirty="0"/>
                        </a:p>
                      </a:txBody>
                      <a:tcPr/>
                    </a:tc>
                    <a:tc>
                      <a:txBody>
                        <a:bodyPr/>
                        <a:lstStyle/>
                        <a:p>
                          <a:pPr algn="ctr"/>
                          <a:r>
                            <a:rPr lang="en-GB" dirty="0"/>
                            <a:t>2</a:t>
                          </a:r>
                          <a:endParaRPr lang="en-US" dirty="0"/>
                        </a:p>
                      </a:txBody>
                      <a:tcPr/>
                    </a:tc>
                    <a:tc>
                      <a:txBody>
                        <a:bodyPr/>
                        <a:lstStyle/>
                        <a:p>
                          <a:pPr algn="ctr"/>
                          <a:endParaRPr lang="en-US" dirty="0"/>
                        </a:p>
                      </a:txBody>
                      <a:tcPr/>
                    </a:tc>
                    <a:extLst>
                      <a:ext uri="{0D108BD9-81ED-4DB2-BD59-A6C34878D82A}">
                        <a16:rowId xmlns:a16="http://schemas.microsoft.com/office/drawing/2014/main" val="3985449983"/>
                      </a:ext>
                    </a:extLst>
                  </a:tr>
                </a:tbl>
              </a:graphicData>
            </a:graphic>
          </p:graphicFrame>
        </mc:Fallback>
      </mc:AlternateContent>
      <p:sp>
        <p:nvSpPr>
          <p:cNvPr id="12" name="TextBox 11">
            <a:extLst>
              <a:ext uri="{FF2B5EF4-FFF2-40B4-BE49-F238E27FC236}">
                <a16:creationId xmlns:a16="http://schemas.microsoft.com/office/drawing/2014/main" id="{8A56A1A5-2985-4E3E-917A-B2C59EA0116B}"/>
              </a:ext>
            </a:extLst>
          </p:cNvPr>
          <p:cNvSpPr txBox="1"/>
          <p:nvPr/>
        </p:nvSpPr>
        <p:spPr>
          <a:xfrm>
            <a:off x="932984" y="5014844"/>
            <a:ext cx="2630464" cy="400110"/>
          </a:xfrm>
          <a:prstGeom prst="rect">
            <a:avLst/>
          </a:prstGeom>
          <a:noFill/>
        </p:spPr>
        <p:txBody>
          <a:bodyPr wrap="none" rtlCol="0">
            <a:spAutoFit/>
          </a:bodyPr>
          <a:lstStyle/>
          <a:p>
            <a:r>
              <a:rPr lang="en-GB" sz="2000" dirty="0">
                <a:ln w="0"/>
                <a:effectLst>
                  <a:outerShdw blurRad="38100" dist="19050" dir="2700000" algn="tl" rotWithShape="0">
                    <a:schemeClr val="dk1">
                      <a:alpha val="40000"/>
                    </a:schemeClr>
                  </a:outerShdw>
                </a:effectLst>
              </a:rPr>
              <a:t>Notation simplification:</a:t>
            </a:r>
            <a:endParaRPr lang="en-US" sz="2000" dirty="0">
              <a:ln w="0"/>
              <a:effectLst>
                <a:outerShdw blurRad="38100" dist="19050" dir="2700000" algn="tl" rotWithShape="0">
                  <a:schemeClr val="dk1">
                    <a:alpha val="40000"/>
                  </a:schemeClr>
                </a:outerShdw>
              </a:effectLst>
            </a:endParaRPr>
          </a:p>
        </p:txBody>
      </p:sp>
      <p:sp>
        <p:nvSpPr>
          <p:cNvPr id="2" name="Slide Number Placeholder 1">
            <a:extLst>
              <a:ext uri="{FF2B5EF4-FFF2-40B4-BE49-F238E27FC236}">
                <a16:creationId xmlns:a16="http://schemas.microsoft.com/office/drawing/2014/main" id="{F81B57B1-5442-417F-B8EA-44EDCDA3CDE9}"/>
              </a:ext>
            </a:extLst>
          </p:cNvPr>
          <p:cNvSpPr>
            <a:spLocks noGrp="1"/>
          </p:cNvSpPr>
          <p:nvPr>
            <p:ph type="sldNum" sz="quarter" idx="12"/>
          </p:nvPr>
        </p:nvSpPr>
        <p:spPr/>
        <p:txBody>
          <a:bodyPr/>
          <a:lstStyle/>
          <a:p>
            <a:fld id="{96C155CA-F9E4-4B7B-8778-BBE3591DE223}" type="slidenum">
              <a:rPr lang="en-US" smtClean="0"/>
              <a:t>21</a:t>
            </a:fld>
            <a:endParaRPr lang="en-US" dirty="0"/>
          </a:p>
        </p:txBody>
      </p:sp>
    </p:spTree>
    <p:extLst>
      <p:ext uri="{BB962C8B-B14F-4D97-AF65-F5344CB8AC3E}">
        <p14:creationId xmlns:p14="http://schemas.microsoft.com/office/powerpoint/2010/main" val="32764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290300" cy="3076576"/>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Binary relevance: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𝐾𝐿</m:t>
                    </m:r>
                  </m:oMath>
                </a14:m>
                <a:r>
                  <a:rPr lang="en-GB" sz="2400" dirty="0">
                    <a:ln w="0"/>
                    <a:effectLst>
                      <a:outerShdw blurRad="38100" dist="19050" dir="2700000" algn="tl" rotWithShape="0">
                        <a:schemeClr val="dk1">
                          <a:alpha val="40000"/>
                        </a:schemeClr>
                      </a:outerShdw>
                    </a:effectLst>
                  </a:rPr>
                  <a:t> single label (i.e., multi-class problem) classification problems</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Classifier chains: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𝐾𝐿</m:t>
                    </m:r>
                  </m:oMath>
                </a14:m>
                <a:r>
                  <a:rPr lang="en-GB" sz="2400" dirty="0">
                    <a:ln w="0"/>
                    <a:effectLst>
                      <a:outerShdw blurRad="38100" dist="19050" dir="2700000" algn="tl" rotWithShape="0">
                        <a:schemeClr val="dk1">
                          <a:alpha val="40000"/>
                        </a:schemeClr>
                      </a:outerShdw>
                    </a:effectLst>
                  </a:rPr>
                  <a:t> single label classification problems</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ü"/>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647700" y="819149"/>
                <a:ext cx="11290300" cy="3076576"/>
              </a:xfrm>
              <a:blipFill>
                <a:blip r:embed="rId2"/>
                <a:stretch>
                  <a:fillRect l="-810" t="-2970"/>
                </a:stretch>
              </a:blipFill>
            </p:spPr>
            <p:txBody>
              <a:bodyPr/>
              <a:lstStyle/>
              <a:p>
                <a:r>
                  <a:rPr lang="en-US">
                    <a:noFill/>
                  </a:rPr>
                  <a:t> </a:t>
                </a:r>
              </a:p>
            </p:txBody>
          </p:sp>
        </mc:Fallback>
      </mc:AlternateContent>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4191000"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MULTI-LABEL PROBLEMS</a:t>
            </a:r>
            <a:endParaRPr lang="en-US" sz="8000" b="1" dirty="0"/>
          </a:p>
        </p:txBody>
      </p:sp>
      <mc:AlternateContent xmlns:mc="http://schemas.openxmlformats.org/markup-compatibility/2006" xmlns:a14="http://schemas.microsoft.com/office/drawing/2010/main">
        <mc:Choice Requires="a14">
          <p:graphicFrame>
            <p:nvGraphicFramePr>
              <p:cNvPr id="10" name="Table 7">
                <a:extLst>
                  <a:ext uri="{FF2B5EF4-FFF2-40B4-BE49-F238E27FC236}">
                    <a16:creationId xmlns:a16="http://schemas.microsoft.com/office/drawing/2014/main" id="{A787B449-53CF-4E59-9AA9-46970E7C53CD}"/>
                  </a:ext>
                </a:extLst>
              </p:cNvPr>
              <p:cNvGraphicFramePr>
                <a:graphicFrameLocks noGrp="1"/>
              </p:cNvGraphicFramePr>
              <p:nvPr>
                <p:extLst>
                  <p:ext uri="{D42A27DB-BD31-4B8C-83A1-F6EECF244321}">
                    <p14:modId xmlns:p14="http://schemas.microsoft.com/office/powerpoint/2010/main" val="2838628354"/>
                  </p:ext>
                </p:extLst>
              </p:nvPr>
            </p:nvGraphicFramePr>
            <p:xfrm>
              <a:off x="847725" y="1358583"/>
              <a:ext cx="1493229"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x</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1</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10" name="Table 7">
                <a:extLst>
                  <a:ext uri="{FF2B5EF4-FFF2-40B4-BE49-F238E27FC236}">
                    <a16:creationId xmlns:a16="http://schemas.microsoft.com/office/drawing/2014/main" id="{A787B449-53CF-4E59-9AA9-46970E7C53CD}"/>
                  </a:ext>
                </a:extLst>
              </p:cNvPr>
              <p:cNvGraphicFramePr>
                <a:graphicFrameLocks noGrp="1"/>
              </p:cNvGraphicFramePr>
              <p:nvPr>
                <p:extLst>
                  <p:ext uri="{D42A27DB-BD31-4B8C-83A1-F6EECF244321}">
                    <p14:modId xmlns:p14="http://schemas.microsoft.com/office/powerpoint/2010/main" val="2838628354"/>
                  </p:ext>
                </p:extLst>
              </p:nvPr>
            </p:nvGraphicFramePr>
            <p:xfrm>
              <a:off x="847725" y="1358583"/>
              <a:ext cx="1493229"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tblGrid>
                  <a:tr h="370840">
                    <a:tc>
                      <a:txBody>
                        <a:bodyPr/>
                        <a:lstStyle/>
                        <a:p>
                          <a:endParaRPr lang="en-SE"/>
                        </a:p>
                      </a:txBody>
                      <a:tcPr>
                        <a:blipFill>
                          <a:blip r:embed="rId3"/>
                          <a:stretch>
                            <a:fillRect l="-840" t="-1639" r="-110084" b="-324590"/>
                          </a:stretch>
                        </a:blipFill>
                      </a:tcPr>
                    </a:tc>
                    <a:tc>
                      <a:txBody>
                        <a:bodyPr/>
                        <a:lstStyle/>
                        <a:p>
                          <a:endParaRPr lang="en-SE"/>
                        </a:p>
                      </a:txBody>
                      <a:tcPr>
                        <a:blipFill>
                          <a:blip r:embed="rId3"/>
                          <a:stretch>
                            <a:fillRect l="-94488" t="-1639" r="-3150"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3"/>
                          <a:stretch>
                            <a:fillRect l="-840" t="-203279" r="-110084" b="-122951"/>
                          </a:stretch>
                        </a:blipFill>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1</a:t>
                          </a: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7">
                <a:extLst>
                  <a:ext uri="{FF2B5EF4-FFF2-40B4-BE49-F238E27FC236}">
                    <a16:creationId xmlns:a16="http://schemas.microsoft.com/office/drawing/2014/main" id="{05FD69FB-F824-4E4E-BFE1-DEE5422D3818}"/>
                  </a:ext>
                </a:extLst>
              </p:cNvPr>
              <p:cNvGraphicFramePr>
                <a:graphicFrameLocks noGrp="1"/>
              </p:cNvGraphicFramePr>
              <p:nvPr>
                <p:extLst>
                  <p:ext uri="{D42A27DB-BD31-4B8C-83A1-F6EECF244321}">
                    <p14:modId xmlns:p14="http://schemas.microsoft.com/office/powerpoint/2010/main" val="4131057850"/>
                  </p:ext>
                </p:extLst>
              </p:nvPr>
            </p:nvGraphicFramePr>
            <p:xfrm>
              <a:off x="2543175" y="1358583"/>
              <a:ext cx="1583593"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864061">
                      <a:extLst>
                        <a:ext uri="{9D8B030D-6E8A-4147-A177-3AD203B41FA5}">
                          <a16:colId xmlns:a16="http://schemas.microsoft.com/office/drawing/2014/main" val="3731466911"/>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x</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5</a:t>
                          </a: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6</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6" name="Table 7">
                <a:extLst>
                  <a:ext uri="{FF2B5EF4-FFF2-40B4-BE49-F238E27FC236}">
                    <a16:creationId xmlns:a16="http://schemas.microsoft.com/office/drawing/2014/main" id="{05FD69FB-F824-4E4E-BFE1-DEE5422D3818}"/>
                  </a:ext>
                </a:extLst>
              </p:cNvPr>
              <p:cNvGraphicFramePr>
                <a:graphicFrameLocks noGrp="1"/>
              </p:cNvGraphicFramePr>
              <p:nvPr>
                <p:extLst>
                  <p:ext uri="{D42A27DB-BD31-4B8C-83A1-F6EECF244321}">
                    <p14:modId xmlns:p14="http://schemas.microsoft.com/office/powerpoint/2010/main" val="4131057850"/>
                  </p:ext>
                </p:extLst>
              </p:nvPr>
            </p:nvGraphicFramePr>
            <p:xfrm>
              <a:off x="2543175" y="1358583"/>
              <a:ext cx="1583593"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864061">
                      <a:extLst>
                        <a:ext uri="{9D8B030D-6E8A-4147-A177-3AD203B41FA5}">
                          <a16:colId xmlns:a16="http://schemas.microsoft.com/office/drawing/2014/main" val="3731466911"/>
                        </a:ext>
                      </a:extLst>
                    </a:gridCol>
                  </a:tblGrid>
                  <a:tr h="370840">
                    <a:tc>
                      <a:txBody>
                        <a:bodyPr/>
                        <a:lstStyle/>
                        <a:p>
                          <a:endParaRPr lang="en-SE"/>
                        </a:p>
                      </a:txBody>
                      <a:tcPr>
                        <a:blipFill>
                          <a:blip r:embed="rId4"/>
                          <a:stretch>
                            <a:fillRect l="-847" t="-1639" r="-124576" b="-324590"/>
                          </a:stretch>
                        </a:blipFill>
                      </a:tcPr>
                    </a:tc>
                    <a:tc>
                      <a:txBody>
                        <a:bodyPr/>
                        <a:lstStyle/>
                        <a:p>
                          <a:endParaRPr lang="en-SE"/>
                        </a:p>
                      </a:txBody>
                      <a:tcPr>
                        <a:blipFill>
                          <a:blip r:embed="rId4"/>
                          <a:stretch>
                            <a:fillRect l="-83803" t="-1639" r="-3521"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5</a:t>
                          </a: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4"/>
                          <a:stretch>
                            <a:fillRect l="-847" t="-203279" r="-124576" b="-122951"/>
                          </a:stretch>
                        </a:blipFill>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6</a:t>
                          </a: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7">
                <a:extLst>
                  <a:ext uri="{FF2B5EF4-FFF2-40B4-BE49-F238E27FC236}">
                    <a16:creationId xmlns:a16="http://schemas.microsoft.com/office/drawing/2014/main" id="{FDC93AB6-6255-4C00-ACFD-D8FEC2E4E56F}"/>
                  </a:ext>
                </a:extLst>
              </p:cNvPr>
              <p:cNvGraphicFramePr>
                <a:graphicFrameLocks noGrp="1"/>
              </p:cNvGraphicFramePr>
              <p:nvPr>
                <p:extLst>
                  <p:ext uri="{D42A27DB-BD31-4B8C-83A1-F6EECF244321}">
                    <p14:modId xmlns:p14="http://schemas.microsoft.com/office/powerpoint/2010/main" val="3162278622"/>
                  </p:ext>
                </p:extLst>
              </p:nvPr>
            </p:nvGraphicFramePr>
            <p:xfrm>
              <a:off x="2543175" y="3669190"/>
              <a:ext cx="1583593"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864061">
                      <a:extLst>
                        <a:ext uri="{9D8B030D-6E8A-4147-A177-3AD203B41FA5}">
                          <a16:colId xmlns:a16="http://schemas.microsoft.com/office/drawing/2014/main" val="373146691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m:t>
                                </m:r>
                                <m:r>
                                  <m:rPr>
                                    <m:sty m:val="p"/>
                                  </m:rPr>
                                  <a:rPr lang="en-GB" b="0" i="0" smtClean="0">
                                    <a:latin typeface="Cambria Math" panose="02040503050406030204" pitchFamily="18" charset="0"/>
                                  </a:rPr>
                                  <m:t>x</m:t>
                                </m:r>
                                <m:r>
                                  <a:rPr lang="en-GB" b="1" i="1" smtClean="0">
                                    <a:latin typeface="Cambria Math" panose="02040503050406030204" pitchFamily="18" charset="0"/>
                                  </a:rPr>
                                  <m:t> </m:t>
                                </m:r>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0" smtClean="0">
                                    <a:latin typeface="Cambria Math" panose="02040503050406030204" pitchFamily="18" charset="0"/>
                                  </a:rPr>
                                  <m:t>]</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5</a:t>
                          </a: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6</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9" name="Table 7">
                <a:extLst>
                  <a:ext uri="{FF2B5EF4-FFF2-40B4-BE49-F238E27FC236}">
                    <a16:creationId xmlns:a16="http://schemas.microsoft.com/office/drawing/2014/main" id="{FDC93AB6-6255-4C00-ACFD-D8FEC2E4E56F}"/>
                  </a:ext>
                </a:extLst>
              </p:cNvPr>
              <p:cNvGraphicFramePr>
                <a:graphicFrameLocks noGrp="1"/>
              </p:cNvGraphicFramePr>
              <p:nvPr>
                <p:extLst>
                  <p:ext uri="{D42A27DB-BD31-4B8C-83A1-F6EECF244321}">
                    <p14:modId xmlns:p14="http://schemas.microsoft.com/office/powerpoint/2010/main" val="3162278622"/>
                  </p:ext>
                </p:extLst>
              </p:nvPr>
            </p:nvGraphicFramePr>
            <p:xfrm>
              <a:off x="2543175" y="3669190"/>
              <a:ext cx="1583593"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864061">
                      <a:extLst>
                        <a:ext uri="{9D8B030D-6E8A-4147-A177-3AD203B41FA5}">
                          <a16:colId xmlns:a16="http://schemas.microsoft.com/office/drawing/2014/main" val="3731466911"/>
                        </a:ext>
                      </a:extLst>
                    </a:gridCol>
                  </a:tblGrid>
                  <a:tr h="370840">
                    <a:tc>
                      <a:txBody>
                        <a:bodyPr/>
                        <a:lstStyle/>
                        <a:p>
                          <a:endParaRPr lang="en-SE"/>
                        </a:p>
                      </a:txBody>
                      <a:tcPr>
                        <a:blipFill>
                          <a:blip r:embed="rId5"/>
                          <a:stretch>
                            <a:fillRect l="-847" t="-1639" r="-124576" b="-324590"/>
                          </a:stretch>
                        </a:blipFill>
                      </a:tcPr>
                    </a:tc>
                    <a:tc>
                      <a:txBody>
                        <a:bodyPr/>
                        <a:lstStyle/>
                        <a:p>
                          <a:endParaRPr lang="en-SE"/>
                        </a:p>
                      </a:txBody>
                      <a:tcPr>
                        <a:blipFill>
                          <a:blip r:embed="rId5"/>
                          <a:stretch>
                            <a:fillRect l="-83803" t="-1639" r="-3521"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5</a:t>
                          </a: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5"/>
                          <a:stretch>
                            <a:fillRect l="-847" t="-203279" r="-124576" b="-122951"/>
                          </a:stretch>
                        </a:blipFill>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6</a:t>
                          </a: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5ABF70-D8CE-4CF8-A6BE-2A93EA347A1C}"/>
                  </a:ext>
                </a:extLst>
              </p:cNvPr>
              <p:cNvSpPr txBox="1"/>
              <p:nvPr/>
            </p:nvSpPr>
            <p:spPr>
              <a:xfrm>
                <a:off x="9324695" y="2078112"/>
                <a:ext cx="43871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p>
                <a:endParaRPr lang="en-US" dirty="0"/>
              </a:p>
            </p:txBody>
          </p:sp>
        </mc:Choice>
        <mc:Fallback xmlns="">
          <p:sp>
            <p:nvSpPr>
              <p:cNvPr id="14" name="TextBox 13">
                <a:extLst>
                  <a:ext uri="{FF2B5EF4-FFF2-40B4-BE49-F238E27FC236}">
                    <a16:creationId xmlns:a16="http://schemas.microsoft.com/office/drawing/2014/main" id="{5D5ABF70-D8CE-4CF8-A6BE-2A93EA347A1C}"/>
                  </a:ext>
                </a:extLst>
              </p:cNvPr>
              <p:cNvSpPr txBox="1">
                <a:spLocks noRot="1" noChangeAspect="1" noMove="1" noResize="1" noEditPoints="1" noAdjustHandles="1" noChangeArrowheads="1" noChangeShapeType="1" noTextEdit="1"/>
              </p:cNvSpPr>
              <p:nvPr/>
            </p:nvSpPr>
            <p:spPr>
              <a:xfrm>
                <a:off x="9324695" y="2078112"/>
                <a:ext cx="438710"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6" name="Table 7">
                <a:extLst>
                  <a:ext uri="{FF2B5EF4-FFF2-40B4-BE49-F238E27FC236}">
                    <a16:creationId xmlns:a16="http://schemas.microsoft.com/office/drawing/2014/main" id="{913ADB01-527D-464E-BA03-D3946D0A9EED}"/>
                  </a:ext>
                </a:extLst>
              </p:cNvPr>
              <p:cNvGraphicFramePr>
                <a:graphicFrameLocks noGrp="1"/>
              </p:cNvGraphicFramePr>
              <p:nvPr>
                <p:extLst>
                  <p:ext uri="{D42A27DB-BD31-4B8C-83A1-F6EECF244321}">
                    <p14:modId xmlns:p14="http://schemas.microsoft.com/office/powerpoint/2010/main" val="1692836009"/>
                  </p:ext>
                </p:extLst>
              </p:nvPr>
            </p:nvGraphicFramePr>
            <p:xfrm>
              <a:off x="4328989" y="1347520"/>
              <a:ext cx="1512821"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93289">
                      <a:extLst>
                        <a:ext uri="{9D8B030D-6E8A-4147-A177-3AD203B41FA5}">
                          <a16:colId xmlns:a16="http://schemas.microsoft.com/office/drawing/2014/main" val="2730807971"/>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x</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3</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3</a:t>
                          </a: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16" name="Table 7">
                <a:extLst>
                  <a:ext uri="{FF2B5EF4-FFF2-40B4-BE49-F238E27FC236}">
                    <a16:creationId xmlns:a16="http://schemas.microsoft.com/office/drawing/2014/main" id="{913ADB01-527D-464E-BA03-D3946D0A9EED}"/>
                  </a:ext>
                </a:extLst>
              </p:cNvPr>
              <p:cNvGraphicFramePr>
                <a:graphicFrameLocks noGrp="1"/>
              </p:cNvGraphicFramePr>
              <p:nvPr>
                <p:extLst>
                  <p:ext uri="{D42A27DB-BD31-4B8C-83A1-F6EECF244321}">
                    <p14:modId xmlns:p14="http://schemas.microsoft.com/office/powerpoint/2010/main" val="1692836009"/>
                  </p:ext>
                </p:extLst>
              </p:nvPr>
            </p:nvGraphicFramePr>
            <p:xfrm>
              <a:off x="4328989" y="1347520"/>
              <a:ext cx="1512821"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93289">
                      <a:extLst>
                        <a:ext uri="{9D8B030D-6E8A-4147-A177-3AD203B41FA5}">
                          <a16:colId xmlns:a16="http://schemas.microsoft.com/office/drawing/2014/main" val="2730807971"/>
                        </a:ext>
                      </a:extLst>
                    </a:gridCol>
                  </a:tblGrid>
                  <a:tr h="370840">
                    <a:tc>
                      <a:txBody>
                        <a:bodyPr/>
                        <a:lstStyle/>
                        <a:p>
                          <a:endParaRPr lang="en-SE"/>
                        </a:p>
                      </a:txBody>
                      <a:tcPr>
                        <a:blipFill>
                          <a:blip r:embed="rId7"/>
                          <a:stretch>
                            <a:fillRect l="-847" t="-1639" r="-114407" b="-324590"/>
                          </a:stretch>
                        </a:blipFill>
                      </a:tcPr>
                    </a:tc>
                    <a:tc>
                      <a:txBody>
                        <a:bodyPr/>
                        <a:lstStyle/>
                        <a:p>
                          <a:endParaRPr lang="en-SE"/>
                        </a:p>
                      </a:txBody>
                      <a:tcPr>
                        <a:blipFill>
                          <a:blip r:embed="rId7"/>
                          <a:stretch>
                            <a:fillRect l="-90840" t="-1639" r="-3053"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3</a:t>
                          </a: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7"/>
                          <a:stretch>
                            <a:fillRect l="-847" t="-201639" r="-114407" b="-124590"/>
                          </a:stretch>
                        </a:blipFill>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7">
                <a:extLst>
                  <a:ext uri="{FF2B5EF4-FFF2-40B4-BE49-F238E27FC236}">
                    <a16:creationId xmlns:a16="http://schemas.microsoft.com/office/drawing/2014/main" id="{53CA5EA2-61B9-4E43-9785-CB8617A614D9}"/>
                  </a:ext>
                </a:extLst>
              </p:cNvPr>
              <p:cNvGraphicFramePr>
                <a:graphicFrameLocks noGrp="1"/>
              </p:cNvGraphicFramePr>
              <p:nvPr>
                <p:extLst>
                  <p:ext uri="{D42A27DB-BD31-4B8C-83A1-F6EECF244321}">
                    <p14:modId xmlns:p14="http://schemas.microsoft.com/office/powerpoint/2010/main" val="3747401969"/>
                  </p:ext>
                </p:extLst>
              </p:nvPr>
            </p:nvGraphicFramePr>
            <p:xfrm>
              <a:off x="6044031" y="1358583"/>
              <a:ext cx="1510107"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90575">
                      <a:extLst>
                        <a:ext uri="{9D8B030D-6E8A-4147-A177-3AD203B41FA5}">
                          <a16:colId xmlns:a16="http://schemas.microsoft.com/office/drawing/2014/main" val="1839546070"/>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x</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4</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3</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18" name="Table 7">
                <a:extLst>
                  <a:ext uri="{FF2B5EF4-FFF2-40B4-BE49-F238E27FC236}">
                    <a16:creationId xmlns:a16="http://schemas.microsoft.com/office/drawing/2014/main" id="{53CA5EA2-61B9-4E43-9785-CB8617A614D9}"/>
                  </a:ext>
                </a:extLst>
              </p:cNvPr>
              <p:cNvGraphicFramePr>
                <a:graphicFrameLocks noGrp="1"/>
              </p:cNvGraphicFramePr>
              <p:nvPr>
                <p:extLst>
                  <p:ext uri="{D42A27DB-BD31-4B8C-83A1-F6EECF244321}">
                    <p14:modId xmlns:p14="http://schemas.microsoft.com/office/powerpoint/2010/main" val="3747401969"/>
                  </p:ext>
                </p:extLst>
              </p:nvPr>
            </p:nvGraphicFramePr>
            <p:xfrm>
              <a:off x="6044031" y="1358583"/>
              <a:ext cx="1510107"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90575">
                      <a:extLst>
                        <a:ext uri="{9D8B030D-6E8A-4147-A177-3AD203B41FA5}">
                          <a16:colId xmlns:a16="http://schemas.microsoft.com/office/drawing/2014/main" val="1839546070"/>
                        </a:ext>
                      </a:extLst>
                    </a:gridCol>
                  </a:tblGrid>
                  <a:tr h="370840">
                    <a:tc>
                      <a:txBody>
                        <a:bodyPr/>
                        <a:lstStyle/>
                        <a:p>
                          <a:endParaRPr lang="en-SE"/>
                        </a:p>
                      </a:txBody>
                      <a:tcPr>
                        <a:blipFill>
                          <a:blip r:embed="rId8"/>
                          <a:stretch>
                            <a:fillRect l="-840" t="-1639" r="-112605" b="-324590"/>
                          </a:stretch>
                        </a:blipFill>
                      </a:tcPr>
                    </a:tc>
                    <a:tc>
                      <a:txBody>
                        <a:bodyPr/>
                        <a:lstStyle/>
                        <a:p>
                          <a:endParaRPr lang="en-SE"/>
                        </a:p>
                      </a:txBody>
                      <a:tcPr>
                        <a:blipFill>
                          <a:blip r:embed="rId8"/>
                          <a:stretch>
                            <a:fillRect l="-92308" t="-1639" r="-3077"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8"/>
                          <a:stretch>
                            <a:fillRect l="-840" t="-203279" r="-112605" b="-122951"/>
                          </a:stretch>
                        </a:blipFill>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3</a:t>
                          </a: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Table 7">
                <a:extLst>
                  <a:ext uri="{FF2B5EF4-FFF2-40B4-BE49-F238E27FC236}">
                    <a16:creationId xmlns:a16="http://schemas.microsoft.com/office/drawing/2014/main" id="{A0F16604-B465-46E1-A438-EBB6BF259C21}"/>
                  </a:ext>
                </a:extLst>
              </p:cNvPr>
              <p:cNvGraphicFramePr>
                <a:graphicFrameLocks noGrp="1"/>
              </p:cNvGraphicFramePr>
              <p:nvPr>
                <p:extLst>
                  <p:ext uri="{D42A27DB-BD31-4B8C-83A1-F6EECF244321}">
                    <p14:modId xmlns:p14="http://schemas.microsoft.com/office/powerpoint/2010/main" val="2586688230"/>
                  </p:ext>
                </p:extLst>
              </p:nvPr>
            </p:nvGraphicFramePr>
            <p:xfrm>
              <a:off x="7733103" y="1347520"/>
              <a:ext cx="1510107"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90575">
                      <a:extLst>
                        <a:ext uri="{9D8B030D-6E8A-4147-A177-3AD203B41FA5}">
                          <a16:colId xmlns:a16="http://schemas.microsoft.com/office/drawing/2014/main" val="3665075080"/>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x</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5</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5</a:t>
                          </a: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2</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20" name="Table 7">
                <a:extLst>
                  <a:ext uri="{FF2B5EF4-FFF2-40B4-BE49-F238E27FC236}">
                    <a16:creationId xmlns:a16="http://schemas.microsoft.com/office/drawing/2014/main" id="{A0F16604-B465-46E1-A438-EBB6BF259C21}"/>
                  </a:ext>
                </a:extLst>
              </p:cNvPr>
              <p:cNvGraphicFramePr>
                <a:graphicFrameLocks noGrp="1"/>
              </p:cNvGraphicFramePr>
              <p:nvPr>
                <p:extLst>
                  <p:ext uri="{D42A27DB-BD31-4B8C-83A1-F6EECF244321}">
                    <p14:modId xmlns:p14="http://schemas.microsoft.com/office/powerpoint/2010/main" val="2586688230"/>
                  </p:ext>
                </p:extLst>
              </p:nvPr>
            </p:nvGraphicFramePr>
            <p:xfrm>
              <a:off x="7733103" y="1347520"/>
              <a:ext cx="1510107"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90575">
                      <a:extLst>
                        <a:ext uri="{9D8B030D-6E8A-4147-A177-3AD203B41FA5}">
                          <a16:colId xmlns:a16="http://schemas.microsoft.com/office/drawing/2014/main" val="3665075080"/>
                        </a:ext>
                      </a:extLst>
                    </a:gridCol>
                  </a:tblGrid>
                  <a:tr h="370840">
                    <a:tc>
                      <a:txBody>
                        <a:bodyPr/>
                        <a:lstStyle/>
                        <a:p>
                          <a:endParaRPr lang="en-SE"/>
                        </a:p>
                      </a:txBody>
                      <a:tcPr>
                        <a:blipFill>
                          <a:blip r:embed="rId9"/>
                          <a:stretch>
                            <a:fillRect l="-840" t="-1639" r="-112605" b="-324590"/>
                          </a:stretch>
                        </a:blipFill>
                      </a:tcPr>
                    </a:tc>
                    <a:tc>
                      <a:txBody>
                        <a:bodyPr/>
                        <a:lstStyle/>
                        <a:p>
                          <a:endParaRPr lang="en-SE"/>
                        </a:p>
                      </a:txBody>
                      <a:tcPr>
                        <a:blipFill>
                          <a:blip r:embed="rId9"/>
                          <a:stretch>
                            <a:fillRect l="-92308" t="-1639" r="-3077"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5</a:t>
                          </a: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9"/>
                          <a:stretch>
                            <a:fillRect l="-840" t="-201639" r="-112605" b="-124590"/>
                          </a:stretch>
                        </a:blipFill>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2</a:t>
                          </a: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2" name="Table 7">
                <a:extLst>
                  <a:ext uri="{FF2B5EF4-FFF2-40B4-BE49-F238E27FC236}">
                    <a16:creationId xmlns:a16="http://schemas.microsoft.com/office/drawing/2014/main" id="{339F3277-F6A9-4BBD-85F8-FA52FC9404C3}"/>
                  </a:ext>
                </a:extLst>
              </p:cNvPr>
              <p:cNvGraphicFramePr>
                <a:graphicFrameLocks noGrp="1"/>
              </p:cNvGraphicFramePr>
              <p:nvPr>
                <p:extLst>
                  <p:ext uri="{D42A27DB-BD31-4B8C-83A1-F6EECF244321}">
                    <p14:modId xmlns:p14="http://schemas.microsoft.com/office/powerpoint/2010/main" val="4116075508"/>
                  </p:ext>
                </p:extLst>
              </p:nvPr>
            </p:nvGraphicFramePr>
            <p:xfrm>
              <a:off x="835634" y="3669190"/>
              <a:ext cx="1493229"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x</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1</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22" name="Table 7">
                <a:extLst>
                  <a:ext uri="{FF2B5EF4-FFF2-40B4-BE49-F238E27FC236}">
                    <a16:creationId xmlns:a16="http://schemas.microsoft.com/office/drawing/2014/main" id="{339F3277-F6A9-4BBD-85F8-FA52FC9404C3}"/>
                  </a:ext>
                </a:extLst>
              </p:cNvPr>
              <p:cNvGraphicFramePr>
                <a:graphicFrameLocks noGrp="1"/>
              </p:cNvGraphicFramePr>
              <p:nvPr>
                <p:extLst>
                  <p:ext uri="{D42A27DB-BD31-4B8C-83A1-F6EECF244321}">
                    <p14:modId xmlns:p14="http://schemas.microsoft.com/office/powerpoint/2010/main" val="4116075508"/>
                  </p:ext>
                </p:extLst>
              </p:nvPr>
            </p:nvGraphicFramePr>
            <p:xfrm>
              <a:off x="835634" y="3669190"/>
              <a:ext cx="1493229" cy="148336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tblGrid>
                  <a:tr h="370840">
                    <a:tc>
                      <a:txBody>
                        <a:bodyPr/>
                        <a:lstStyle/>
                        <a:p>
                          <a:endParaRPr lang="en-SE"/>
                        </a:p>
                      </a:txBody>
                      <a:tcPr>
                        <a:blipFill>
                          <a:blip r:embed="rId10"/>
                          <a:stretch>
                            <a:fillRect l="-840" t="-1639" r="-110084" b="-324590"/>
                          </a:stretch>
                        </a:blipFill>
                      </a:tcPr>
                    </a:tc>
                    <a:tc>
                      <a:txBody>
                        <a:bodyPr/>
                        <a:lstStyle/>
                        <a:p>
                          <a:endParaRPr lang="en-SE"/>
                        </a:p>
                      </a:txBody>
                      <a:tcPr>
                        <a:blipFill>
                          <a:blip r:embed="rId10"/>
                          <a:stretch>
                            <a:fillRect l="-94488" t="-1639" r="-3150"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10"/>
                          <a:stretch>
                            <a:fillRect l="-840" t="-203279" r="-110084" b="-122951"/>
                          </a:stretch>
                        </a:blipFill>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1</a:t>
                          </a: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Table 7">
                <a:extLst>
                  <a:ext uri="{FF2B5EF4-FFF2-40B4-BE49-F238E27FC236}">
                    <a16:creationId xmlns:a16="http://schemas.microsoft.com/office/drawing/2014/main" id="{26B869D7-F34E-402F-8B4E-A522AABDA142}"/>
                  </a:ext>
                </a:extLst>
              </p:cNvPr>
              <p:cNvGraphicFramePr>
                <a:graphicFrameLocks noGrp="1"/>
              </p:cNvGraphicFramePr>
              <p:nvPr>
                <p:extLst>
                  <p:ext uri="{D42A27DB-BD31-4B8C-83A1-F6EECF244321}">
                    <p14:modId xmlns:p14="http://schemas.microsoft.com/office/powerpoint/2010/main" val="3824492114"/>
                  </p:ext>
                </p:extLst>
              </p:nvPr>
            </p:nvGraphicFramePr>
            <p:xfrm>
              <a:off x="4341080" y="3669190"/>
              <a:ext cx="1512821" cy="1483360"/>
            </p:xfrm>
            <a:graphic>
              <a:graphicData uri="http://schemas.openxmlformats.org/drawingml/2006/table">
                <a:tbl>
                  <a:tblPr firstRow="1" bandRow="1">
                    <a:tableStyleId>{5C22544A-7EE6-4342-B048-85BDC9FD1C3A}</a:tableStyleId>
                  </a:tblPr>
                  <a:tblGrid>
                    <a:gridCol w="961730">
                      <a:extLst>
                        <a:ext uri="{9D8B030D-6E8A-4147-A177-3AD203B41FA5}">
                          <a16:colId xmlns:a16="http://schemas.microsoft.com/office/drawing/2014/main" val="1411102444"/>
                        </a:ext>
                      </a:extLst>
                    </a:gridCol>
                    <a:gridCol w="551091">
                      <a:extLst>
                        <a:ext uri="{9D8B030D-6E8A-4147-A177-3AD203B41FA5}">
                          <a16:colId xmlns:a16="http://schemas.microsoft.com/office/drawing/2014/main" val="27308079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m:t>
                                </m:r>
                                <m:r>
                                  <m:rPr>
                                    <m:sty m:val="p"/>
                                  </m:rPr>
                                  <a:rPr lang="en-GB" b="0" i="0" smtClean="0">
                                    <a:latin typeface="Cambria Math" panose="02040503050406030204" pitchFamily="18" charset="0"/>
                                  </a:rPr>
                                  <m:t>x</m:t>
                                </m:r>
                                <m:r>
                                  <a:rPr lang="en-GB" b="1" i="1" smtClean="0">
                                    <a:latin typeface="Cambria Math" panose="02040503050406030204" pitchFamily="18" charset="0"/>
                                  </a:rPr>
                                  <m:t> </m:t>
                                </m:r>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0" i="0" smtClean="0">
                                    <a:latin typeface="Cambria Math" panose="02040503050406030204" pitchFamily="18" charset="0"/>
                                  </a:rPr>
                                  <m:t>]</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3</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3</a:t>
                          </a: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24" name="Table 7">
                <a:extLst>
                  <a:ext uri="{FF2B5EF4-FFF2-40B4-BE49-F238E27FC236}">
                    <a16:creationId xmlns:a16="http://schemas.microsoft.com/office/drawing/2014/main" id="{26B869D7-F34E-402F-8B4E-A522AABDA142}"/>
                  </a:ext>
                </a:extLst>
              </p:cNvPr>
              <p:cNvGraphicFramePr>
                <a:graphicFrameLocks noGrp="1"/>
              </p:cNvGraphicFramePr>
              <p:nvPr>
                <p:extLst>
                  <p:ext uri="{D42A27DB-BD31-4B8C-83A1-F6EECF244321}">
                    <p14:modId xmlns:p14="http://schemas.microsoft.com/office/powerpoint/2010/main" val="3824492114"/>
                  </p:ext>
                </p:extLst>
              </p:nvPr>
            </p:nvGraphicFramePr>
            <p:xfrm>
              <a:off x="4341080" y="3669190"/>
              <a:ext cx="1512821" cy="1483360"/>
            </p:xfrm>
            <a:graphic>
              <a:graphicData uri="http://schemas.openxmlformats.org/drawingml/2006/table">
                <a:tbl>
                  <a:tblPr firstRow="1" bandRow="1">
                    <a:tableStyleId>{5C22544A-7EE6-4342-B048-85BDC9FD1C3A}</a:tableStyleId>
                  </a:tblPr>
                  <a:tblGrid>
                    <a:gridCol w="961730">
                      <a:extLst>
                        <a:ext uri="{9D8B030D-6E8A-4147-A177-3AD203B41FA5}">
                          <a16:colId xmlns:a16="http://schemas.microsoft.com/office/drawing/2014/main" val="1411102444"/>
                        </a:ext>
                      </a:extLst>
                    </a:gridCol>
                    <a:gridCol w="551091">
                      <a:extLst>
                        <a:ext uri="{9D8B030D-6E8A-4147-A177-3AD203B41FA5}">
                          <a16:colId xmlns:a16="http://schemas.microsoft.com/office/drawing/2014/main" val="2730807971"/>
                        </a:ext>
                      </a:extLst>
                    </a:gridCol>
                  </a:tblGrid>
                  <a:tr h="370840">
                    <a:tc>
                      <a:txBody>
                        <a:bodyPr/>
                        <a:lstStyle/>
                        <a:p>
                          <a:endParaRPr lang="en-SE"/>
                        </a:p>
                      </a:txBody>
                      <a:tcPr>
                        <a:blipFill>
                          <a:blip r:embed="rId11"/>
                          <a:stretch>
                            <a:fillRect l="-633" t="-1639" r="-60127" b="-324590"/>
                          </a:stretch>
                        </a:blipFill>
                      </a:tcPr>
                    </a:tc>
                    <a:tc>
                      <a:txBody>
                        <a:bodyPr/>
                        <a:lstStyle/>
                        <a:p>
                          <a:endParaRPr lang="en-SE"/>
                        </a:p>
                      </a:txBody>
                      <a:tcPr>
                        <a:blipFill>
                          <a:blip r:embed="rId11"/>
                          <a:stretch>
                            <a:fillRect l="-174725" t="-1639" r="-4396"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3</a:t>
                          </a: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11"/>
                          <a:stretch>
                            <a:fillRect l="-633" t="-203279" r="-60127" b="-122951"/>
                          </a:stretch>
                        </a:blipFill>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Table 7">
                <a:extLst>
                  <a:ext uri="{FF2B5EF4-FFF2-40B4-BE49-F238E27FC236}">
                    <a16:creationId xmlns:a16="http://schemas.microsoft.com/office/drawing/2014/main" id="{8CE19D54-82E6-42B8-AC1C-6B1B6E60914A}"/>
                  </a:ext>
                </a:extLst>
              </p:cNvPr>
              <p:cNvGraphicFramePr>
                <a:graphicFrameLocks noGrp="1"/>
              </p:cNvGraphicFramePr>
              <p:nvPr>
                <p:extLst>
                  <p:ext uri="{D42A27DB-BD31-4B8C-83A1-F6EECF244321}">
                    <p14:modId xmlns:p14="http://schemas.microsoft.com/office/powerpoint/2010/main" val="209354122"/>
                  </p:ext>
                </p:extLst>
              </p:nvPr>
            </p:nvGraphicFramePr>
            <p:xfrm>
              <a:off x="6067425" y="3693479"/>
              <a:ext cx="1657350" cy="148336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1411102444"/>
                        </a:ext>
                      </a:extLst>
                    </a:gridCol>
                    <a:gridCol w="419100">
                      <a:extLst>
                        <a:ext uri="{9D8B030D-6E8A-4147-A177-3AD203B41FA5}">
                          <a16:colId xmlns:a16="http://schemas.microsoft.com/office/drawing/2014/main" val="183954607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m:t>
                                </m:r>
                                <m:r>
                                  <m:rPr>
                                    <m:sty m:val="p"/>
                                  </m:rPr>
                                  <a:rPr lang="en-GB" b="0" i="0" smtClean="0">
                                    <a:latin typeface="Cambria Math" panose="02040503050406030204" pitchFamily="18" charset="0"/>
                                  </a:rPr>
                                  <m:t>x</m:t>
                                </m:r>
                                <m:r>
                                  <a:rPr lang="en-GB" b="1" i="1" smtClean="0">
                                    <a:latin typeface="Cambria Math" panose="02040503050406030204" pitchFamily="18" charset="0"/>
                                  </a:rPr>
                                  <m:t> </m:t>
                                </m:r>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0" i="1" smtClean="0">
                                    <a:latin typeface="Cambria Math" panose="02040503050406030204" pitchFamily="18" charset="0"/>
                                  </a:rPr>
                                  <m:t> </m:t>
                                </m:r>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3</m:t>
                                    </m:r>
                                  </m:sub>
                                </m:sSub>
                                <m:r>
                                  <a:rPr lang="en-GB" b="0" i="0" smtClean="0">
                                    <a:latin typeface="Cambria Math" panose="02040503050406030204" pitchFamily="18" charset="0"/>
                                  </a:rPr>
                                  <m:t>]</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4</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3</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26" name="Table 7">
                <a:extLst>
                  <a:ext uri="{FF2B5EF4-FFF2-40B4-BE49-F238E27FC236}">
                    <a16:creationId xmlns:a16="http://schemas.microsoft.com/office/drawing/2014/main" id="{8CE19D54-82E6-42B8-AC1C-6B1B6E60914A}"/>
                  </a:ext>
                </a:extLst>
              </p:cNvPr>
              <p:cNvGraphicFramePr>
                <a:graphicFrameLocks noGrp="1"/>
              </p:cNvGraphicFramePr>
              <p:nvPr>
                <p:extLst>
                  <p:ext uri="{D42A27DB-BD31-4B8C-83A1-F6EECF244321}">
                    <p14:modId xmlns:p14="http://schemas.microsoft.com/office/powerpoint/2010/main" val="209354122"/>
                  </p:ext>
                </p:extLst>
              </p:nvPr>
            </p:nvGraphicFramePr>
            <p:xfrm>
              <a:off x="6067425" y="3693479"/>
              <a:ext cx="1657350" cy="148336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1411102444"/>
                        </a:ext>
                      </a:extLst>
                    </a:gridCol>
                    <a:gridCol w="419100">
                      <a:extLst>
                        <a:ext uri="{9D8B030D-6E8A-4147-A177-3AD203B41FA5}">
                          <a16:colId xmlns:a16="http://schemas.microsoft.com/office/drawing/2014/main" val="1839546070"/>
                        </a:ext>
                      </a:extLst>
                    </a:gridCol>
                  </a:tblGrid>
                  <a:tr h="370840">
                    <a:tc>
                      <a:txBody>
                        <a:bodyPr/>
                        <a:lstStyle/>
                        <a:p>
                          <a:endParaRPr lang="en-SE"/>
                        </a:p>
                      </a:txBody>
                      <a:tcPr>
                        <a:blipFill>
                          <a:blip r:embed="rId12"/>
                          <a:stretch>
                            <a:fillRect l="-490" t="-1639" r="-35784" b="-324590"/>
                          </a:stretch>
                        </a:blipFill>
                      </a:tcPr>
                    </a:tc>
                    <a:tc>
                      <a:txBody>
                        <a:bodyPr/>
                        <a:lstStyle/>
                        <a:p>
                          <a:endParaRPr lang="en-SE"/>
                        </a:p>
                      </a:txBody>
                      <a:tcPr>
                        <a:blipFill>
                          <a:blip r:embed="rId12"/>
                          <a:stretch>
                            <a:fillRect l="-297101" t="-1639" r="-5797"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12"/>
                          <a:stretch>
                            <a:fillRect l="-490" t="-203279" r="-35784" b="-122951"/>
                          </a:stretch>
                        </a:blipFill>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3</a:t>
                          </a: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8" name="Table 7">
                <a:extLst>
                  <a:ext uri="{FF2B5EF4-FFF2-40B4-BE49-F238E27FC236}">
                    <a16:creationId xmlns:a16="http://schemas.microsoft.com/office/drawing/2014/main" id="{D70C415E-D5B1-427B-AAEE-403FBA92B2C2}"/>
                  </a:ext>
                </a:extLst>
              </p:cNvPr>
              <p:cNvGraphicFramePr>
                <a:graphicFrameLocks noGrp="1"/>
              </p:cNvGraphicFramePr>
              <p:nvPr>
                <p:extLst>
                  <p:ext uri="{D42A27DB-BD31-4B8C-83A1-F6EECF244321}">
                    <p14:modId xmlns:p14="http://schemas.microsoft.com/office/powerpoint/2010/main" val="1930832292"/>
                  </p:ext>
                </p:extLst>
              </p:nvPr>
            </p:nvGraphicFramePr>
            <p:xfrm>
              <a:off x="7858247" y="3693479"/>
              <a:ext cx="2038228" cy="1483360"/>
            </p:xfrm>
            <a:graphic>
              <a:graphicData uri="http://schemas.openxmlformats.org/drawingml/2006/table">
                <a:tbl>
                  <a:tblPr firstRow="1" bandRow="1">
                    <a:tableStyleId>{5C22544A-7EE6-4342-B048-85BDC9FD1C3A}</a:tableStyleId>
                  </a:tblPr>
                  <a:tblGrid>
                    <a:gridCol w="1495303">
                      <a:extLst>
                        <a:ext uri="{9D8B030D-6E8A-4147-A177-3AD203B41FA5}">
                          <a16:colId xmlns:a16="http://schemas.microsoft.com/office/drawing/2014/main" val="1411102444"/>
                        </a:ext>
                      </a:extLst>
                    </a:gridCol>
                    <a:gridCol w="542925">
                      <a:extLst>
                        <a:ext uri="{9D8B030D-6E8A-4147-A177-3AD203B41FA5}">
                          <a16:colId xmlns:a16="http://schemas.microsoft.com/office/drawing/2014/main" val="36650750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m:t>
                                </m:r>
                                <m:r>
                                  <m:rPr>
                                    <m:sty m:val="p"/>
                                  </m:rPr>
                                  <a:rPr lang="en-GB" b="0" i="0" smtClean="0">
                                    <a:latin typeface="Cambria Math" panose="02040503050406030204" pitchFamily="18" charset="0"/>
                                  </a:rPr>
                                  <m:t>x</m:t>
                                </m:r>
                                <m:r>
                                  <a:rPr lang="en-GB" b="1" i="1" smtClean="0">
                                    <a:latin typeface="Cambria Math" panose="02040503050406030204" pitchFamily="18" charset="0"/>
                                  </a:rPr>
                                  <m:t> </m:t>
                                </m:r>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1" i="1" smtClean="0">
                                    <a:latin typeface="Cambria Math" panose="02040503050406030204" pitchFamily="18" charset="0"/>
                                  </a:rPr>
                                  <m:t> </m:t>
                                </m:r>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3</m:t>
                                    </m:r>
                                  </m:sub>
                                </m:sSub>
                                <m:r>
                                  <a:rPr lang="en-GB" b="1" i="1" smtClean="0">
                                    <a:latin typeface="Cambria Math" panose="02040503050406030204" pitchFamily="18" charset="0"/>
                                  </a:rPr>
                                  <m:t> </m:t>
                                </m:r>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4</m:t>
                                    </m:r>
                                  </m:sub>
                                </m:sSub>
                                <m:r>
                                  <a:rPr lang="en-GB" b="0" i="0" smtClean="0">
                                    <a:latin typeface="Cambria Math" panose="02040503050406030204" pitchFamily="18" charset="0"/>
                                  </a:rPr>
                                  <m:t>]</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5</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5</a:t>
                          </a:r>
                          <a:endParaRPr lang="en-US" dirty="0"/>
                        </a:p>
                      </a:txBody>
                      <a:tcPr/>
                    </a:tc>
                    <a:extLst>
                      <a:ext uri="{0D108BD9-81ED-4DB2-BD59-A6C34878D82A}">
                        <a16:rowId xmlns:a16="http://schemas.microsoft.com/office/drawing/2014/main" val="5174332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GB" i="1" smtClean="0">
                                    <a:latin typeface="Cambria Math" panose="02040503050406030204" pitchFamily="18" charset="0"/>
                                  </a:rPr>
                                  <m:t>…</m:t>
                                </m:r>
                              </m:oMath>
                            </m:oMathPara>
                          </a14:m>
                          <a:endParaRPr lang="en-US" dirty="0"/>
                        </a:p>
                      </a:txBody>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2</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28" name="Table 7">
                <a:extLst>
                  <a:ext uri="{FF2B5EF4-FFF2-40B4-BE49-F238E27FC236}">
                    <a16:creationId xmlns:a16="http://schemas.microsoft.com/office/drawing/2014/main" id="{D70C415E-D5B1-427B-AAEE-403FBA92B2C2}"/>
                  </a:ext>
                </a:extLst>
              </p:cNvPr>
              <p:cNvGraphicFramePr>
                <a:graphicFrameLocks noGrp="1"/>
              </p:cNvGraphicFramePr>
              <p:nvPr>
                <p:extLst>
                  <p:ext uri="{D42A27DB-BD31-4B8C-83A1-F6EECF244321}">
                    <p14:modId xmlns:p14="http://schemas.microsoft.com/office/powerpoint/2010/main" val="1930832292"/>
                  </p:ext>
                </p:extLst>
              </p:nvPr>
            </p:nvGraphicFramePr>
            <p:xfrm>
              <a:off x="7858247" y="3693479"/>
              <a:ext cx="2038228" cy="1483360"/>
            </p:xfrm>
            <a:graphic>
              <a:graphicData uri="http://schemas.openxmlformats.org/drawingml/2006/table">
                <a:tbl>
                  <a:tblPr firstRow="1" bandRow="1">
                    <a:tableStyleId>{5C22544A-7EE6-4342-B048-85BDC9FD1C3A}</a:tableStyleId>
                  </a:tblPr>
                  <a:tblGrid>
                    <a:gridCol w="1495303">
                      <a:extLst>
                        <a:ext uri="{9D8B030D-6E8A-4147-A177-3AD203B41FA5}">
                          <a16:colId xmlns:a16="http://schemas.microsoft.com/office/drawing/2014/main" val="1411102444"/>
                        </a:ext>
                      </a:extLst>
                    </a:gridCol>
                    <a:gridCol w="542925">
                      <a:extLst>
                        <a:ext uri="{9D8B030D-6E8A-4147-A177-3AD203B41FA5}">
                          <a16:colId xmlns:a16="http://schemas.microsoft.com/office/drawing/2014/main" val="3665075080"/>
                        </a:ext>
                      </a:extLst>
                    </a:gridCol>
                  </a:tblGrid>
                  <a:tr h="370840">
                    <a:tc>
                      <a:txBody>
                        <a:bodyPr/>
                        <a:lstStyle/>
                        <a:p>
                          <a:endParaRPr lang="en-SE"/>
                        </a:p>
                      </a:txBody>
                      <a:tcPr>
                        <a:blipFill>
                          <a:blip r:embed="rId13"/>
                          <a:stretch>
                            <a:fillRect l="-407" t="-1639" r="-37805" b="-324590"/>
                          </a:stretch>
                        </a:blipFill>
                      </a:tcPr>
                    </a:tc>
                    <a:tc>
                      <a:txBody>
                        <a:bodyPr/>
                        <a:lstStyle/>
                        <a:p>
                          <a:endParaRPr lang="en-SE"/>
                        </a:p>
                      </a:txBody>
                      <a:tcPr>
                        <a:blipFill>
                          <a:blip r:embed="rId13"/>
                          <a:stretch>
                            <a:fillRect l="-277528" t="-1639" r="-4494" b="-324590"/>
                          </a:stretch>
                        </a:blipFill>
                      </a:tcPr>
                    </a:tc>
                    <a:extLst>
                      <a:ext uri="{0D108BD9-81ED-4DB2-BD59-A6C34878D82A}">
                        <a16:rowId xmlns:a16="http://schemas.microsoft.com/office/drawing/2014/main" val="959142990"/>
                      </a:ext>
                    </a:extLst>
                  </a:tr>
                  <a:tr h="370840">
                    <a:tc>
                      <a:txBody>
                        <a:bodyPr/>
                        <a:lstStyle/>
                        <a:p>
                          <a:pPr algn="ctr"/>
                          <a:endParaRPr lang="en-US" dirty="0"/>
                        </a:p>
                      </a:txBody>
                      <a:tcPr/>
                    </a:tc>
                    <a:tc>
                      <a:txBody>
                        <a:bodyPr/>
                        <a:lstStyle/>
                        <a:p>
                          <a:pPr algn="ctr"/>
                          <a:r>
                            <a:rPr lang="en-GB" dirty="0"/>
                            <a:t>5</a:t>
                          </a:r>
                          <a:endParaRPr lang="en-US" dirty="0"/>
                        </a:p>
                      </a:txBody>
                      <a:tcPr/>
                    </a:tc>
                    <a:extLst>
                      <a:ext uri="{0D108BD9-81ED-4DB2-BD59-A6C34878D82A}">
                        <a16:rowId xmlns:a16="http://schemas.microsoft.com/office/drawing/2014/main" val="517433254"/>
                      </a:ext>
                    </a:extLst>
                  </a:tr>
                  <a:tr h="370840">
                    <a:tc>
                      <a:txBody>
                        <a:bodyPr/>
                        <a:lstStyle/>
                        <a:p>
                          <a:endParaRPr lang="en-SE"/>
                        </a:p>
                      </a:txBody>
                      <a:tcPr>
                        <a:blipFill>
                          <a:blip r:embed="rId13"/>
                          <a:stretch>
                            <a:fillRect l="-407" t="-203279" r="-37805" b="-122951"/>
                          </a:stretch>
                        </a:blipFill>
                      </a:tcPr>
                    </a:tc>
                    <a:tc>
                      <a:txBody>
                        <a:bodyPr/>
                        <a:lstStyle/>
                        <a:p>
                          <a:pPr algn="ctr"/>
                          <a:endParaRPr lang="en-US" dirty="0"/>
                        </a:p>
                      </a:txBody>
                      <a:tcPr/>
                    </a:tc>
                    <a:extLst>
                      <a:ext uri="{0D108BD9-81ED-4DB2-BD59-A6C34878D82A}">
                        <a16:rowId xmlns:a16="http://schemas.microsoft.com/office/drawing/2014/main" val="2235717422"/>
                      </a:ext>
                    </a:extLst>
                  </a:tr>
                  <a:tr h="370840">
                    <a:tc>
                      <a:txBody>
                        <a:bodyPr/>
                        <a:lstStyle/>
                        <a:p>
                          <a:pPr algn="ctr"/>
                          <a:endParaRPr lang="en-US" dirty="0"/>
                        </a:p>
                      </a:txBody>
                      <a:tcPr/>
                    </a:tc>
                    <a:tc>
                      <a:txBody>
                        <a:bodyPr/>
                        <a:lstStyle/>
                        <a:p>
                          <a:pPr algn="ctr"/>
                          <a:r>
                            <a:rPr lang="en-GB" dirty="0"/>
                            <a:t>2</a:t>
                          </a:r>
                          <a:endParaRPr lang="en-US" dirty="0"/>
                        </a:p>
                      </a:txBody>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701ABAA-1EAB-4765-AC8B-5313C4DEB502}"/>
                  </a:ext>
                </a:extLst>
              </p:cNvPr>
              <p:cNvSpPr txBox="1"/>
              <p:nvPr/>
            </p:nvSpPr>
            <p:spPr>
              <a:xfrm>
                <a:off x="10048997" y="4448622"/>
                <a:ext cx="43871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p>
                <a:endParaRPr lang="en-US" dirty="0"/>
              </a:p>
            </p:txBody>
          </p:sp>
        </mc:Choice>
        <mc:Fallback xmlns="">
          <p:sp>
            <p:nvSpPr>
              <p:cNvPr id="30" name="TextBox 29">
                <a:extLst>
                  <a:ext uri="{FF2B5EF4-FFF2-40B4-BE49-F238E27FC236}">
                    <a16:creationId xmlns:a16="http://schemas.microsoft.com/office/drawing/2014/main" id="{6701ABAA-1EAB-4765-AC8B-5313C4DEB502}"/>
                  </a:ext>
                </a:extLst>
              </p:cNvPr>
              <p:cNvSpPr txBox="1">
                <a:spLocks noRot="1" noChangeAspect="1" noMove="1" noResize="1" noEditPoints="1" noAdjustHandles="1" noChangeArrowheads="1" noChangeShapeType="1" noTextEdit="1"/>
              </p:cNvSpPr>
              <p:nvPr/>
            </p:nvSpPr>
            <p:spPr>
              <a:xfrm>
                <a:off x="10048997" y="4448622"/>
                <a:ext cx="438710" cy="646331"/>
              </a:xfrm>
              <a:prstGeom prst="rect">
                <a:avLst/>
              </a:prstGeom>
              <a:blipFill>
                <a:blip r:embed="rId1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EBE2D36-3B0E-4513-AF42-258767A2C197}"/>
              </a:ext>
            </a:extLst>
          </p:cNvPr>
          <p:cNvSpPr>
            <a:spLocks noGrp="1"/>
          </p:cNvSpPr>
          <p:nvPr>
            <p:ph type="sldNum" sz="quarter" idx="12"/>
          </p:nvPr>
        </p:nvSpPr>
        <p:spPr/>
        <p:txBody>
          <a:bodyPr/>
          <a:lstStyle/>
          <a:p>
            <a:fld id="{96C155CA-F9E4-4B7B-8778-BBE3591DE223}" type="slidenum">
              <a:rPr lang="en-US" smtClean="0"/>
              <a:t>22</a:t>
            </a:fld>
            <a:endParaRPr lang="en-US" dirty="0"/>
          </a:p>
        </p:txBody>
      </p:sp>
    </p:spTree>
    <p:extLst>
      <p:ext uri="{BB962C8B-B14F-4D97-AF65-F5344CB8AC3E}">
        <p14:creationId xmlns:p14="http://schemas.microsoft.com/office/powerpoint/2010/main" val="25198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290300" cy="3076576"/>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Label Powerset:</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ü"/>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4191000"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MULTI-LABEL PROBLEMS</a:t>
            </a:r>
            <a:endParaRPr lang="en-US" sz="8000" b="1"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5ABF70-D8CE-4CF8-A6BE-2A93EA347A1C}"/>
                  </a:ext>
                </a:extLst>
              </p:cNvPr>
              <p:cNvSpPr txBox="1"/>
              <p:nvPr/>
            </p:nvSpPr>
            <p:spPr>
              <a:xfrm>
                <a:off x="9324695" y="2078112"/>
                <a:ext cx="43871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p>
                <a:endParaRPr lang="en-US" dirty="0"/>
              </a:p>
            </p:txBody>
          </p:sp>
        </mc:Choice>
        <mc:Fallback xmlns="">
          <p:sp>
            <p:nvSpPr>
              <p:cNvPr id="14" name="TextBox 13">
                <a:extLst>
                  <a:ext uri="{FF2B5EF4-FFF2-40B4-BE49-F238E27FC236}">
                    <a16:creationId xmlns:a16="http://schemas.microsoft.com/office/drawing/2014/main" id="{5D5ABF70-D8CE-4CF8-A6BE-2A93EA347A1C}"/>
                  </a:ext>
                </a:extLst>
              </p:cNvPr>
              <p:cNvSpPr txBox="1">
                <a:spLocks noRot="1" noChangeAspect="1" noMove="1" noResize="1" noEditPoints="1" noAdjustHandles="1" noChangeArrowheads="1" noChangeShapeType="1" noTextEdit="1"/>
              </p:cNvSpPr>
              <p:nvPr/>
            </p:nvSpPr>
            <p:spPr>
              <a:xfrm>
                <a:off x="9324695" y="2078112"/>
                <a:ext cx="438710" cy="64633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7">
                <a:extLst>
                  <a:ext uri="{FF2B5EF4-FFF2-40B4-BE49-F238E27FC236}">
                    <a16:creationId xmlns:a16="http://schemas.microsoft.com/office/drawing/2014/main" id="{AEECEABF-57C2-4F31-8179-9B255658CAC1}"/>
                  </a:ext>
                </a:extLst>
              </p:cNvPr>
              <p:cNvGraphicFramePr>
                <a:graphicFrameLocks noGrp="1"/>
              </p:cNvGraphicFramePr>
              <p:nvPr>
                <p:extLst>
                  <p:ext uri="{D42A27DB-BD31-4B8C-83A1-F6EECF244321}">
                    <p14:modId xmlns:p14="http://schemas.microsoft.com/office/powerpoint/2010/main" val="3294561254"/>
                  </p:ext>
                </p:extLst>
              </p:nvPr>
            </p:nvGraphicFramePr>
            <p:xfrm>
              <a:off x="934548" y="1336432"/>
              <a:ext cx="5458803" cy="222504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gridCol w="864061">
                      <a:extLst>
                        <a:ext uri="{9D8B030D-6E8A-4147-A177-3AD203B41FA5}">
                          <a16:colId xmlns:a16="http://schemas.microsoft.com/office/drawing/2014/main" val="3731466911"/>
                        </a:ext>
                      </a:extLst>
                    </a:gridCol>
                    <a:gridCol w="793289">
                      <a:extLst>
                        <a:ext uri="{9D8B030D-6E8A-4147-A177-3AD203B41FA5}">
                          <a16:colId xmlns:a16="http://schemas.microsoft.com/office/drawing/2014/main" val="2730807971"/>
                        </a:ext>
                      </a:extLst>
                    </a:gridCol>
                    <a:gridCol w="790575">
                      <a:extLst>
                        <a:ext uri="{9D8B030D-6E8A-4147-A177-3AD203B41FA5}">
                          <a16:colId xmlns:a16="http://schemas.microsoft.com/office/drawing/2014/main" val="1839546070"/>
                        </a:ext>
                      </a:extLst>
                    </a:gridCol>
                    <a:gridCol w="790575">
                      <a:extLst>
                        <a:ext uri="{9D8B030D-6E8A-4147-A177-3AD203B41FA5}">
                          <a16:colId xmlns:a16="http://schemas.microsoft.com/office/drawing/2014/main" val="3665075080"/>
                        </a:ext>
                      </a:extLst>
                    </a:gridCol>
                    <a:gridCol w="727074">
                      <a:extLst>
                        <a:ext uri="{9D8B030D-6E8A-4147-A177-3AD203B41FA5}">
                          <a16:colId xmlns:a16="http://schemas.microsoft.com/office/drawing/2014/main" val="3508590548"/>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x</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4</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5</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pattFill prst="pct80">
                          <a:fgClr>
                            <a:schemeClr val="accent1"/>
                          </a:fgClr>
                          <a:bgClr>
                            <a:schemeClr val="bg1"/>
                          </a:bgClr>
                        </a:pattFill>
                      </a:tcPr>
                    </a:tc>
                    <a:extLst>
                      <a:ext uri="{0D108BD9-81ED-4DB2-BD59-A6C34878D82A}">
                        <a16:rowId xmlns:a16="http://schemas.microsoft.com/office/drawing/2014/main" val="9591429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r>
                            <a:rPr lang="en-GB" dirty="0"/>
                            <a:t>3</a:t>
                          </a: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517433254"/>
                      </a:ext>
                    </a:extLst>
                  </a:tr>
                  <a:tr h="370840">
                    <a:tc>
                      <a:txBody>
                        <a:bodyPr/>
                        <a:lstStyle/>
                        <a:p>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r>
                            <a:rPr lang="en-GB" dirty="0"/>
                            <a:t>3</a:t>
                          </a: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22357174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2</a:t>
                          </a:r>
                          <a:endParaRPr lang="en-US" dirty="0"/>
                        </a:p>
                      </a:txBody>
                      <a:tcPr/>
                    </a:tc>
                    <a:tc>
                      <a:txBody>
                        <a:bodyPr/>
                        <a:lstStyle/>
                        <a:p>
                          <a:pPr algn="ctr"/>
                          <a:r>
                            <a:rPr lang="en-GB" dirty="0"/>
                            <a:t>1</a:t>
                          </a:r>
                          <a:endParaRPr lang="en-US" dirty="0"/>
                        </a:p>
                      </a:txBody>
                      <a:tcPr/>
                    </a:tc>
                    <a:tc>
                      <a:txBody>
                        <a:bodyPr/>
                        <a:lstStyle/>
                        <a:p>
                          <a:pPr algn="ctr"/>
                          <a:r>
                            <a:rPr lang="en-GB" dirty="0"/>
                            <a:t>0</a:t>
                          </a:r>
                          <a:endParaRPr lang="en-US" dirty="0"/>
                        </a:p>
                      </a:txBody>
                      <a:tcPr/>
                    </a:tc>
                    <a:tc>
                      <a:txBody>
                        <a:bodyPr/>
                        <a:lstStyle/>
                        <a:p>
                          <a:pPr algn="ctr"/>
                          <a:r>
                            <a:rPr lang="en-GB" dirty="0"/>
                            <a:t>4</a:t>
                          </a:r>
                          <a:endParaRPr lang="en-US" dirty="0"/>
                        </a:p>
                      </a:txBody>
                      <a:tcPr/>
                    </a:tc>
                    <a:tc>
                      <a:txBody>
                        <a:bodyPr/>
                        <a:lstStyle/>
                        <a:p>
                          <a:pPr algn="ctr"/>
                          <a:r>
                            <a:rPr lang="en-GB" dirty="0"/>
                            <a:t>3</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40901060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1</a:t>
                          </a:r>
                          <a:endParaRPr lang="en-US" dirty="0"/>
                        </a:p>
                      </a:txBody>
                      <a:tcPr/>
                    </a:tc>
                    <a:tc>
                      <a:txBody>
                        <a:bodyPr/>
                        <a:lstStyle/>
                        <a:p>
                          <a:pPr algn="ctr"/>
                          <a:r>
                            <a:rPr lang="en-GB" dirty="0"/>
                            <a:t>6</a:t>
                          </a:r>
                          <a:endParaRPr lang="en-US" dirty="0"/>
                        </a:p>
                      </a:txBody>
                      <a:tcPr/>
                    </a:tc>
                    <a:tc>
                      <a:txBody>
                        <a:bodyPr/>
                        <a:lstStyle/>
                        <a:p>
                          <a:pPr algn="ctr"/>
                          <a:r>
                            <a:rPr lang="en-GB" dirty="0"/>
                            <a:t>0</a:t>
                          </a:r>
                          <a:endParaRPr lang="en-US" dirty="0"/>
                        </a:p>
                      </a:txBody>
                      <a:tcPr/>
                    </a:tc>
                    <a:tc>
                      <a:txBody>
                        <a:bodyPr/>
                        <a:lstStyle/>
                        <a:p>
                          <a:pPr algn="ctr"/>
                          <a:r>
                            <a:rPr lang="en-GB" dirty="0"/>
                            <a:t>3</a:t>
                          </a:r>
                          <a:endParaRPr lang="en-US" dirty="0"/>
                        </a:p>
                      </a:txBody>
                      <a:tcPr/>
                    </a:tc>
                    <a:tc>
                      <a:txBody>
                        <a:bodyPr/>
                        <a:lstStyle/>
                        <a:p>
                          <a:pPr algn="ctr"/>
                          <a:r>
                            <a:rPr lang="en-GB" dirty="0"/>
                            <a:t>2</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18609995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1</a:t>
                          </a:r>
                          <a:endParaRPr lang="en-US" dirty="0"/>
                        </a:p>
                      </a:txBody>
                      <a:tcPr/>
                    </a:tc>
                    <a:tc>
                      <a:txBody>
                        <a:bodyPr/>
                        <a:lstStyle/>
                        <a:p>
                          <a:pPr algn="ctr"/>
                          <a:r>
                            <a:rPr lang="en-GB" dirty="0"/>
                            <a:t>6</a:t>
                          </a:r>
                          <a:endParaRPr lang="en-US" dirty="0"/>
                        </a:p>
                      </a:txBody>
                      <a:tcPr/>
                    </a:tc>
                    <a:tc>
                      <a:txBody>
                        <a:bodyPr/>
                        <a:lstStyle/>
                        <a:p>
                          <a:pPr algn="ctr"/>
                          <a:r>
                            <a:rPr lang="en-GB" dirty="0"/>
                            <a:t>0</a:t>
                          </a:r>
                          <a:endParaRPr lang="en-US" dirty="0"/>
                        </a:p>
                      </a:txBody>
                      <a:tcPr/>
                    </a:tc>
                    <a:tc>
                      <a:txBody>
                        <a:bodyPr/>
                        <a:lstStyle/>
                        <a:p>
                          <a:pPr algn="ctr"/>
                          <a:r>
                            <a:rPr lang="en-GB" dirty="0"/>
                            <a:t>3</a:t>
                          </a:r>
                          <a:endParaRPr lang="en-US" dirty="0"/>
                        </a:p>
                      </a:txBody>
                      <a:tcPr/>
                    </a:tc>
                    <a:tc>
                      <a:txBody>
                        <a:bodyPr/>
                        <a:lstStyle/>
                        <a:p>
                          <a:pPr algn="ctr"/>
                          <a:r>
                            <a:rPr lang="en-GB" dirty="0"/>
                            <a:t>2</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3985449983"/>
                      </a:ext>
                    </a:extLst>
                  </a:tr>
                </a:tbl>
              </a:graphicData>
            </a:graphic>
          </p:graphicFrame>
        </mc:Choice>
        <mc:Fallback xmlns="">
          <p:graphicFrame>
            <p:nvGraphicFramePr>
              <p:cNvPr id="2" name="Table 7">
                <a:extLst>
                  <a:ext uri="{FF2B5EF4-FFF2-40B4-BE49-F238E27FC236}">
                    <a16:creationId xmlns:a16="http://schemas.microsoft.com/office/drawing/2014/main" id="{AEECEABF-57C2-4F31-8179-9B255658CAC1}"/>
                  </a:ext>
                </a:extLst>
              </p:cNvPr>
              <p:cNvGraphicFramePr>
                <a:graphicFrameLocks noGrp="1"/>
              </p:cNvGraphicFramePr>
              <p:nvPr>
                <p:extLst>
                  <p:ext uri="{D42A27DB-BD31-4B8C-83A1-F6EECF244321}">
                    <p14:modId xmlns:p14="http://schemas.microsoft.com/office/powerpoint/2010/main" val="3294561254"/>
                  </p:ext>
                </p:extLst>
              </p:nvPr>
            </p:nvGraphicFramePr>
            <p:xfrm>
              <a:off x="934548" y="1336432"/>
              <a:ext cx="5458803" cy="222504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gridCol w="864061">
                      <a:extLst>
                        <a:ext uri="{9D8B030D-6E8A-4147-A177-3AD203B41FA5}">
                          <a16:colId xmlns:a16="http://schemas.microsoft.com/office/drawing/2014/main" val="3731466911"/>
                        </a:ext>
                      </a:extLst>
                    </a:gridCol>
                    <a:gridCol w="793289">
                      <a:extLst>
                        <a:ext uri="{9D8B030D-6E8A-4147-A177-3AD203B41FA5}">
                          <a16:colId xmlns:a16="http://schemas.microsoft.com/office/drawing/2014/main" val="2730807971"/>
                        </a:ext>
                      </a:extLst>
                    </a:gridCol>
                    <a:gridCol w="790575">
                      <a:extLst>
                        <a:ext uri="{9D8B030D-6E8A-4147-A177-3AD203B41FA5}">
                          <a16:colId xmlns:a16="http://schemas.microsoft.com/office/drawing/2014/main" val="1839546070"/>
                        </a:ext>
                      </a:extLst>
                    </a:gridCol>
                    <a:gridCol w="790575">
                      <a:extLst>
                        <a:ext uri="{9D8B030D-6E8A-4147-A177-3AD203B41FA5}">
                          <a16:colId xmlns:a16="http://schemas.microsoft.com/office/drawing/2014/main" val="3665075080"/>
                        </a:ext>
                      </a:extLst>
                    </a:gridCol>
                    <a:gridCol w="727074">
                      <a:extLst>
                        <a:ext uri="{9D8B030D-6E8A-4147-A177-3AD203B41FA5}">
                          <a16:colId xmlns:a16="http://schemas.microsoft.com/office/drawing/2014/main" val="3508590548"/>
                        </a:ext>
                      </a:extLst>
                    </a:gridCol>
                  </a:tblGrid>
                  <a:tr h="370840">
                    <a:tc>
                      <a:txBody>
                        <a:bodyPr/>
                        <a:lstStyle/>
                        <a:p>
                          <a:endParaRPr lang="en-SE"/>
                        </a:p>
                      </a:txBody>
                      <a:tcPr>
                        <a:blipFill>
                          <a:blip r:embed="rId3"/>
                          <a:stretch>
                            <a:fillRect l="-847" t="-1639" r="-662712" b="-522951"/>
                          </a:stretch>
                        </a:blipFill>
                      </a:tcPr>
                    </a:tc>
                    <a:tc>
                      <a:txBody>
                        <a:bodyPr/>
                        <a:lstStyle/>
                        <a:p>
                          <a:endParaRPr lang="en-SE"/>
                        </a:p>
                      </a:txBody>
                      <a:tcPr>
                        <a:blipFill>
                          <a:blip r:embed="rId3"/>
                          <a:stretch>
                            <a:fillRect l="-93701" t="-1639" r="-515748" b="-522951"/>
                          </a:stretch>
                        </a:blipFill>
                      </a:tcPr>
                    </a:tc>
                    <a:tc>
                      <a:txBody>
                        <a:bodyPr/>
                        <a:lstStyle/>
                        <a:p>
                          <a:endParaRPr lang="en-SE"/>
                        </a:p>
                      </a:txBody>
                      <a:tcPr>
                        <a:blipFill>
                          <a:blip r:embed="rId3"/>
                          <a:stretch>
                            <a:fillRect l="-173239" t="-1639" r="-361268" b="-522951"/>
                          </a:stretch>
                        </a:blipFill>
                      </a:tcPr>
                    </a:tc>
                    <a:tc>
                      <a:txBody>
                        <a:bodyPr/>
                        <a:lstStyle/>
                        <a:p>
                          <a:endParaRPr lang="en-SE"/>
                        </a:p>
                      </a:txBody>
                      <a:tcPr>
                        <a:blipFill>
                          <a:blip r:embed="rId3"/>
                          <a:stretch>
                            <a:fillRect l="-298462" t="-1639" r="-294615" b="-522951"/>
                          </a:stretch>
                        </a:blipFill>
                      </a:tcPr>
                    </a:tc>
                    <a:tc>
                      <a:txBody>
                        <a:bodyPr/>
                        <a:lstStyle/>
                        <a:p>
                          <a:endParaRPr lang="en-SE"/>
                        </a:p>
                      </a:txBody>
                      <a:tcPr>
                        <a:blipFill>
                          <a:blip r:embed="rId3"/>
                          <a:stretch>
                            <a:fillRect l="-398462" t="-1639" r="-194615" b="-522951"/>
                          </a:stretch>
                        </a:blipFill>
                      </a:tcPr>
                    </a:tc>
                    <a:tc>
                      <a:txBody>
                        <a:bodyPr/>
                        <a:lstStyle/>
                        <a:p>
                          <a:endParaRPr lang="en-SE"/>
                        </a:p>
                      </a:txBody>
                      <a:tcPr>
                        <a:blipFill>
                          <a:blip r:embed="rId3"/>
                          <a:stretch>
                            <a:fillRect l="-498462" t="-1639" r="-94615" b="-522951"/>
                          </a:stretch>
                        </a:blipFill>
                      </a:tcPr>
                    </a:tc>
                    <a:tc>
                      <a:txBody>
                        <a:bodyPr/>
                        <a:lstStyle/>
                        <a:p>
                          <a:endParaRPr lang="en-SE"/>
                        </a:p>
                      </a:txBody>
                      <a:tcPr>
                        <a:blipFill>
                          <a:blip r:embed="rId3"/>
                          <a:stretch>
                            <a:fillRect l="-653782" t="-1639" r="-3361" b="-522951"/>
                          </a:stretch>
                        </a:blipFill>
                      </a:tcPr>
                    </a:tc>
                    <a:extLst>
                      <a:ext uri="{0D108BD9-81ED-4DB2-BD59-A6C34878D82A}">
                        <a16:rowId xmlns:a16="http://schemas.microsoft.com/office/drawing/2014/main" val="9591429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r>
                            <a:rPr lang="en-GB" dirty="0"/>
                            <a:t>3</a:t>
                          </a: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517433254"/>
                      </a:ext>
                    </a:extLst>
                  </a:tr>
                  <a:tr h="370840">
                    <a:tc>
                      <a:txBody>
                        <a:bodyPr/>
                        <a:lstStyle/>
                        <a:p>
                          <a:pP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r>
                            <a:rPr lang="en-GB" dirty="0"/>
                            <a:t>3</a:t>
                          </a: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22357174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2</a:t>
                          </a:r>
                          <a:endParaRPr lang="en-US" dirty="0"/>
                        </a:p>
                      </a:txBody>
                      <a:tcPr/>
                    </a:tc>
                    <a:tc>
                      <a:txBody>
                        <a:bodyPr/>
                        <a:lstStyle/>
                        <a:p>
                          <a:pPr algn="ctr"/>
                          <a:r>
                            <a:rPr lang="en-GB" dirty="0"/>
                            <a:t>1</a:t>
                          </a:r>
                          <a:endParaRPr lang="en-US" dirty="0"/>
                        </a:p>
                      </a:txBody>
                      <a:tcPr/>
                    </a:tc>
                    <a:tc>
                      <a:txBody>
                        <a:bodyPr/>
                        <a:lstStyle/>
                        <a:p>
                          <a:pPr algn="ctr"/>
                          <a:r>
                            <a:rPr lang="en-GB" dirty="0"/>
                            <a:t>0</a:t>
                          </a:r>
                          <a:endParaRPr lang="en-US" dirty="0"/>
                        </a:p>
                      </a:txBody>
                      <a:tcPr/>
                    </a:tc>
                    <a:tc>
                      <a:txBody>
                        <a:bodyPr/>
                        <a:lstStyle/>
                        <a:p>
                          <a:pPr algn="ctr"/>
                          <a:r>
                            <a:rPr lang="en-GB" dirty="0"/>
                            <a:t>4</a:t>
                          </a:r>
                          <a:endParaRPr lang="en-US" dirty="0"/>
                        </a:p>
                      </a:txBody>
                      <a:tcPr/>
                    </a:tc>
                    <a:tc>
                      <a:txBody>
                        <a:bodyPr/>
                        <a:lstStyle/>
                        <a:p>
                          <a:pPr algn="ctr"/>
                          <a:r>
                            <a:rPr lang="en-GB" dirty="0"/>
                            <a:t>3</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40901060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1</a:t>
                          </a:r>
                          <a:endParaRPr lang="en-US" dirty="0"/>
                        </a:p>
                      </a:txBody>
                      <a:tcPr/>
                    </a:tc>
                    <a:tc>
                      <a:txBody>
                        <a:bodyPr/>
                        <a:lstStyle/>
                        <a:p>
                          <a:pPr algn="ctr"/>
                          <a:r>
                            <a:rPr lang="en-GB" dirty="0"/>
                            <a:t>6</a:t>
                          </a:r>
                          <a:endParaRPr lang="en-US" dirty="0"/>
                        </a:p>
                      </a:txBody>
                      <a:tcPr/>
                    </a:tc>
                    <a:tc>
                      <a:txBody>
                        <a:bodyPr/>
                        <a:lstStyle/>
                        <a:p>
                          <a:pPr algn="ctr"/>
                          <a:r>
                            <a:rPr lang="en-GB" dirty="0"/>
                            <a:t>0</a:t>
                          </a:r>
                          <a:endParaRPr lang="en-US" dirty="0"/>
                        </a:p>
                      </a:txBody>
                      <a:tcPr/>
                    </a:tc>
                    <a:tc>
                      <a:txBody>
                        <a:bodyPr/>
                        <a:lstStyle/>
                        <a:p>
                          <a:pPr algn="ctr"/>
                          <a:r>
                            <a:rPr lang="en-GB" dirty="0"/>
                            <a:t>3</a:t>
                          </a:r>
                          <a:endParaRPr lang="en-US" dirty="0"/>
                        </a:p>
                      </a:txBody>
                      <a:tcPr/>
                    </a:tc>
                    <a:tc>
                      <a:txBody>
                        <a:bodyPr/>
                        <a:lstStyle/>
                        <a:p>
                          <a:pPr algn="ctr"/>
                          <a:r>
                            <a:rPr lang="en-GB" dirty="0"/>
                            <a:t>2</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18609995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1</a:t>
                          </a:r>
                          <a:endParaRPr lang="en-US" dirty="0"/>
                        </a:p>
                      </a:txBody>
                      <a:tcPr/>
                    </a:tc>
                    <a:tc>
                      <a:txBody>
                        <a:bodyPr/>
                        <a:lstStyle/>
                        <a:p>
                          <a:pPr algn="ctr"/>
                          <a:r>
                            <a:rPr lang="en-GB" dirty="0"/>
                            <a:t>6</a:t>
                          </a:r>
                          <a:endParaRPr lang="en-US" dirty="0"/>
                        </a:p>
                      </a:txBody>
                      <a:tcPr/>
                    </a:tc>
                    <a:tc>
                      <a:txBody>
                        <a:bodyPr/>
                        <a:lstStyle/>
                        <a:p>
                          <a:pPr algn="ctr"/>
                          <a:r>
                            <a:rPr lang="en-GB" dirty="0"/>
                            <a:t>0</a:t>
                          </a:r>
                          <a:endParaRPr lang="en-US" dirty="0"/>
                        </a:p>
                      </a:txBody>
                      <a:tcPr/>
                    </a:tc>
                    <a:tc>
                      <a:txBody>
                        <a:bodyPr/>
                        <a:lstStyle/>
                        <a:p>
                          <a:pPr algn="ctr"/>
                          <a:r>
                            <a:rPr lang="en-GB" dirty="0"/>
                            <a:t>3</a:t>
                          </a:r>
                          <a:endParaRPr lang="en-US" dirty="0"/>
                        </a:p>
                      </a:txBody>
                      <a:tcPr/>
                    </a:tc>
                    <a:tc>
                      <a:txBody>
                        <a:bodyPr/>
                        <a:lstStyle/>
                        <a:p>
                          <a:pPr algn="ctr"/>
                          <a:r>
                            <a:rPr lang="en-GB" dirty="0"/>
                            <a:t>2</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39854499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8E99B623-38A7-407D-980B-14AD4C7ABD29}"/>
                  </a:ext>
                </a:extLst>
              </p:cNvPr>
              <p:cNvGraphicFramePr>
                <a:graphicFrameLocks noGrp="1"/>
              </p:cNvGraphicFramePr>
              <p:nvPr>
                <p:extLst>
                  <p:ext uri="{D42A27DB-BD31-4B8C-83A1-F6EECF244321}">
                    <p14:modId xmlns:p14="http://schemas.microsoft.com/office/powerpoint/2010/main" val="1710349216"/>
                  </p:ext>
                </p:extLst>
              </p:nvPr>
            </p:nvGraphicFramePr>
            <p:xfrm>
              <a:off x="934548" y="3895725"/>
              <a:ext cx="1493229" cy="222504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x</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9591429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517433254"/>
                      </a:ext>
                    </a:extLst>
                  </a:tr>
                  <a:tr h="370840">
                    <a:tc>
                      <a:txBody>
                        <a:bodyPr/>
                        <a:lstStyle/>
                        <a:p>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22357174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1</a:t>
                          </a:r>
                          <a:endParaRPr lang="en-US" dirty="0"/>
                        </a:p>
                      </a:txBody>
                      <a:tcPr/>
                    </a:tc>
                    <a:extLst>
                      <a:ext uri="{0D108BD9-81ED-4DB2-BD59-A6C34878D82A}">
                        <a16:rowId xmlns:a16="http://schemas.microsoft.com/office/drawing/2014/main" val="40901060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2</a:t>
                          </a:r>
                          <a:endParaRPr lang="en-US" dirty="0"/>
                        </a:p>
                      </a:txBody>
                      <a:tcPr/>
                    </a:tc>
                    <a:extLst>
                      <a:ext uri="{0D108BD9-81ED-4DB2-BD59-A6C34878D82A}">
                        <a16:rowId xmlns:a16="http://schemas.microsoft.com/office/drawing/2014/main" val="18609995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2</a:t>
                          </a:r>
                          <a:endParaRPr lang="en-US" dirty="0"/>
                        </a:p>
                      </a:txBody>
                      <a:tcPr/>
                    </a:tc>
                    <a:extLst>
                      <a:ext uri="{0D108BD9-81ED-4DB2-BD59-A6C34878D82A}">
                        <a16:rowId xmlns:a16="http://schemas.microsoft.com/office/drawing/2014/main" val="3985449983"/>
                      </a:ext>
                    </a:extLst>
                  </a:tr>
                </a:tbl>
              </a:graphicData>
            </a:graphic>
          </p:graphicFrame>
        </mc:Choice>
        <mc:Fallback xmlns="">
          <p:graphicFrame>
            <p:nvGraphicFramePr>
              <p:cNvPr id="4" name="Table 7">
                <a:extLst>
                  <a:ext uri="{FF2B5EF4-FFF2-40B4-BE49-F238E27FC236}">
                    <a16:creationId xmlns:a16="http://schemas.microsoft.com/office/drawing/2014/main" id="{8E99B623-38A7-407D-980B-14AD4C7ABD29}"/>
                  </a:ext>
                </a:extLst>
              </p:cNvPr>
              <p:cNvGraphicFramePr>
                <a:graphicFrameLocks noGrp="1"/>
              </p:cNvGraphicFramePr>
              <p:nvPr>
                <p:extLst>
                  <p:ext uri="{D42A27DB-BD31-4B8C-83A1-F6EECF244321}">
                    <p14:modId xmlns:p14="http://schemas.microsoft.com/office/powerpoint/2010/main" val="1710349216"/>
                  </p:ext>
                </p:extLst>
              </p:nvPr>
            </p:nvGraphicFramePr>
            <p:xfrm>
              <a:off x="934548" y="3895725"/>
              <a:ext cx="1493229" cy="222504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tblGrid>
                  <a:tr h="370840">
                    <a:tc>
                      <a:txBody>
                        <a:bodyPr/>
                        <a:lstStyle/>
                        <a:p>
                          <a:endParaRPr lang="en-SE"/>
                        </a:p>
                      </a:txBody>
                      <a:tcPr>
                        <a:blipFill>
                          <a:blip r:embed="rId4"/>
                          <a:stretch>
                            <a:fillRect l="-840" t="-1639" r="-110084" b="-522951"/>
                          </a:stretch>
                        </a:blipFill>
                      </a:tcPr>
                    </a:tc>
                    <a:tc>
                      <a:txBody>
                        <a:bodyPr/>
                        <a:lstStyle/>
                        <a:p>
                          <a:endParaRPr lang="en-SE"/>
                        </a:p>
                      </a:txBody>
                      <a:tcPr>
                        <a:blipFill>
                          <a:blip r:embed="rId4"/>
                          <a:stretch>
                            <a:fillRect l="-94488" t="-1639" r="-3150" b="-522951"/>
                          </a:stretch>
                        </a:blipFill>
                      </a:tcPr>
                    </a:tc>
                    <a:extLst>
                      <a:ext uri="{0D108BD9-81ED-4DB2-BD59-A6C34878D82A}">
                        <a16:rowId xmlns:a16="http://schemas.microsoft.com/office/drawing/2014/main" val="9591429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517433254"/>
                      </a:ext>
                    </a:extLst>
                  </a:tr>
                  <a:tr h="370840">
                    <a:tc>
                      <a:txBody>
                        <a:bodyPr/>
                        <a:lstStyle/>
                        <a:p>
                          <a:endParaRPr lang="en-US" dirty="0"/>
                        </a:p>
                      </a:txBody>
                      <a:tcPr/>
                    </a:tc>
                    <a:tc>
                      <a:txBody>
                        <a:bodyPr/>
                        <a:lstStyle/>
                        <a:p>
                          <a:pPr algn="ctr"/>
                          <a:r>
                            <a:rPr lang="en-GB" dirty="0"/>
                            <a:t>0</a:t>
                          </a:r>
                          <a:endParaRPr lang="en-US" dirty="0"/>
                        </a:p>
                      </a:txBody>
                      <a:tcPr/>
                    </a:tc>
                    <a:extLst>
                      <a:ext uri="{0D108BD9-81ED-4DB2-BD59-A6C34878D82A}">
                        <a16:rowId xmlns:a16="http://schemas.microsoft.com/office/drawing/2014/main" val="22357174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1</a:t>
                          </a:r>
                          <a:endParaRPr lang="en-US" dirty="0"/>
                        </a:p>
                      </a:txBody>
                      <a:tcPr/>
                    </a:tc>
                    <a:extLst>
                      <a:ext uri="{0D108BD9-81ED-4DB2-BD59-A6C34878D82A}">
                        <a16:rowId xmlns:a16="http://schemas.microsoft.com/office/drawing/2014/main" val="40901060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2</a:t>
                          </a:r>
                          <a:endParaRPr lang="en-US" dirty="0"/>
                        </a:p>
                      </a:txBody>
                      <a:tcPr/>
                    </a:tc>
                    <a:extLst>
                      <a:ext uri="{0D108BD9-81ED-4DB2-BD59-A6C34878D82A}">
                        <a16:rowId xmlns:a16="http://schemas.microsoft.com/office/drawing/2014/main" val="18609995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2</a:t>
                          </a:r>
                          <a:endParaRPr lang="en-US" dirty="0"/>
                        </a:p>
                      </a:txBody>
                      <a:tcPr/>
                    </a:tc>
                    <a:extLst>
                      <a:ext uri="{0D108BD9-81ED-4DB2-BD59-A6C34878D82A}">
                        <a16:rowId xmlns:a16="http://schemas.microsoft.com/office/drawing/2014/main" val="3985449983"/>
                      </a:ext>
                    </a:extLst>
                  </a:tr>
                </a:tbl>
              </a:graphicData>
            </a:graphic>
          </p:graphicFrame>
        </mc:Fallback>
      </mc:AlternateContent>
      <p:sp>
        <p:nvSpPr>
          <p:cNvPr id="6" name="Slide Number Placeholder 5">
            <a:extLst>
              <a:ext uri="{FF2B5EF4-FFF2-40B4-BE49-F238E27FC236}">
                <a16:creationId xmlns:a16="http://schemas.microsoft.com/office/drawing/2014/main" id="{1828251C-88D0-4611-8EDD-B9A12FEE43A0}"/>
              </a:ext>
            </a:extLst>
          </p:cNvPr>
          <p:cNvSpPr>
            <a:spLocks noGrp="1"/>
          </p:cNvSpPr>
          <p:nvPr>
            <p:ph type="sldNum" sz="quarter" idx="12"/>
          </p:nvPr>
        </p:nvSpPr>
        <p:spPr/>
        <p:txBody>
          <a:bodyPr/>
          <a:lstStyle/>
          <a:p>
            <a:fld id="{96C155CA-F9E4-4B7B-8778-BBE3591DE223}" type="slidenum">
              <a:rPr lang="en-US" smtClean="0"/>
              <a:t>23</a:t>
            </a:fld>
            <a:endParaRPr lang="en-US" dirty="0"/>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DC61A3C3-E8FA-43C6-A69A-F38659D78779}"/>
                  </a:ext>
                </a:extLst>
              </p:cNvPr>
              <p:cNvGraphicFramePr>
                <a:graphicFrameLocks noGrp="1"/>
              </p:cNvGraphicFramePr>
              <p:nvPr>
                <p:extLst>
                  <p:ext uri="{D42A27DB-BD31-4B8C-83A1-F6EECF244321}">
                    <p14:modId xmlns:p14="http://schemas.microsoft.com/office/powerpoint/2010/main" val="2442568263"/>
                  </p:ext>
                </p:extLst>
              </p:nvPr>
            </p:nvGraphicFramePr>
            <p:xfrm>
              <a:off x="934547" y="1336432"/>
              <a:ext cx="5458803" cy="222504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gridCol w="864061">
                      <a:extLst>
                        <a:ext uri="{9D8B030D-6E8A-4147-A177-3AD203B41FA5}">
                          <a16:colId xmlns:a16="http://schemas.microsoft.com/office/drawing/2014/main" val="3731466911"/>
                        </a:ext>
                      </a:extLst>
                    </a:gridCol>
                    <a:gridCol w="793289">
                      <a:extLst>
                        <a:ext uri="{9D8B030D-6E8A-4147-A177-3AD203B41FA5}">
                          <a16:colId xmlns:a16="http://schemas.microsoft.com/office/drawing/2014/main" val="2730807971"/>
                        </a:ext>
                      </a:extLst>
                    </a:gridCol>
                    <a:gridCol w="790575">
                      <a:extLst>
                        <a:ext uri="{9D8B030D-6E8A-4147-A177-3AD203B41FA5}">
                          <a16:colId xmlns:a16="http://schemas.microsoft.com/office/drawing/2014/main" val="1839546070"/>
                        </a:ext>
                      </a:extLst>
                    </a:gridCol>
                    <a:gridCol w="790575">
                      <a:extLst>
                        <a:ext uri="{9D8B030D-6E8A-4147-A177-3AD203B41FA5}">
                          <a16:colId xmlns:a16="http://schemas.microsoft.com/office/drawing/2014/main" val="3665075080"/>
                        </a:ext>
                      </a:extLst>
                    </a:gridCol>
                    <a:gridCol w="727074">
                      <a:extLst>
                        <a:ext uri="{9D8B030D-6E8A-4147-A177-3AD203B41FA5}">
                          <a16:colId xmlns:a16="http://schemas.microsoft.com/office/drawing/2014/main" val="3508590548"/>
                        </a:ext>
                      </a:extLst>
                    </a:gridCol>
                  </a:tblGrid>
                  <a:tr h="370840">
                    <a:tc>
                      <a:txBody>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x</m:t>
                                </m:r>
                              </m:oMath>
                            </m:oMathPara>
                          </a14:m>
                          <a:endParaRPr lang="en-US" b="0" i="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3</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4</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5</m:t>
                                    </m:r>
                                  </m:sub>
                                </m:sSub>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en-US" dirty="0"/>
                        </a:p>
                      </a:txBody>
                      <a:tcPr>
                        <a:pattFill prst="pct80">
                          <a:fgClr>
                            <a:schemeClr val="accent1"/>
                          </a:fgClr>
                          <a:bgClr>
                            <a:schemeClr val="bg1"/>
                          </a:bgClr>
                        </a:pattFill>
                      </a:tcPr>
                    </a:tc>
                    <a:extLst>
                      <a:ext uri="{0D108BD9-81ED-4DB2-BD59-A6C34878D82A}">
                        <a16:rowId xmlns:a16="http://schemas.microsoft.com/office/drawing/2014/main" val="9591429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highlight>
                                <a:srgbClr val="FFFF00"/>
                              </a:highlight>
                            </a:rPr>
                            <a:t>0</a:t>
                          </a:r>
                          <a:endParaRPr lang="en-US" dirty="0">
                            <a:highlight>
                              <a:srgbClr val="FFFF00"/>
                            </a:highlight>
                          </a:endParaRPr>
                        </a:p>
                      </a:txBody>
                      <a:tcPr/>
                    </a:tc>
                    <a:tc>
                      <a:txBody>
                        <a:bodyPr/>
                        <a:lstStyle/>
                        <a:p>
                          <a:pPr algn="ctr"/>
                          <a:r>
                            <a:rPr lang="en-GB" dirty="0">
                              <a:highlight>
                                <a:srgbClr val="FFFF00"/>
                              </a:highlight>
                            </a:rPr>
                            <a:t>5</a:t>
                          </a:r>
                          <a:endParaRPr lang="en-US" dirty="0">
                            <a:highlight>
                              <a:srgbClr val="FFFF00"/>
                            </a:highlight>
                          </a:endParaRPr>
                        </a:p>
                      </a:txBody>
                      <a:tcPr/>
                    </a:tc>
                    <a:tc>
                      <a:txBody>
                        <a:bodyPr/>
                        <a:lstStyle/>
                        <a:p>
                          <a:pPr algn="ctr"/>
                          <a:r>
                            <a:rPr lang="en-GB" dirty="0">
                              <a:highlight>
                                <a:srgbClr val="FFFF00"/>
                              </a:highlight>
                            </a:rPr>
                            <a:t>3</a:t>
                          </a:r>
                          <a:endParaRPr lang="en-US" dirty="0">
                            <a:highlight>
                              <a:srgbClr val="FFFF00"/>
                            </a:highlight>
                          </a:endParaRPr>
                        </a:p>
                      </a:txBody>
                      <a:tcPr/>
                    </a:tc>
                    <a:tc>
                      <a:txBody>
                        <a:bodyPr/>
                        <a:lstStyle/>
                        <a:p>
                          <a:pPr algn="ctr"/>
                          <a:r>
                            <a:rPr lang="en-GB" dirty="0">
                              <a:highlight>
                                <a:srgbClr val="FFFF00"/>
                              </a:highlight>
                            </a:rPr>
                            <a:t>0</a:t>
                          </a:r>
                          <a:endParaRPr lang="en-US" dirty="0">
                            <a:highlight>
                              <a:srgbClr val="FFFF00"/>
                            </a:highlight>
                          </a:endParaRPr>
                        </a:p>
                      </a:txBody>
                      <a:tcPr/>
                    </a:tc>
                    <a:tc>
                      <a:txBody>
                        <a:bodyPr/>
                        <a:lstStyle/>
                        <a:p>
                          <a:pPr algn="ctr"/>
                          <a:r>
                            <a:rPr lang="en-GB" dirty="0">
                              <a:highlight>
                                <a:srgbClr val="FFFF00"/>
                              </a:highlight>
                            </a:rPr>
                            <a:t>5</a:t>
                          </a:r>
                          <a:endParaRPr lang="en-US" dirty="0">
                            <a:highlight>
                              <a:srgbClr val="FFFF00"/>
                            </a:highlight>
                          </a:endParaRPr>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517433254"/>
                      </a:ext>
                    </a:extLst>
                  </a:tr>
                  <a:tr h="370840">
                    <a:tc>
                      <a:txBody>
                        <a:bodyPr/>
                        <a:lstStyle/>
                        <a:p>
                          <a:endParaRPr lang="en-US" dirty="0"/>
                        </a:p>
                      </a:txBody>
                      <a:tcPr/>
                    </a:tc>
                    <a:tc>
                      <a:txBody>
                        <a:bodyPr/>
                        <a:lstStyle/>
                        <a:p>
                          <a:pPr algn="ctr"/>
                          <a:r>
                            <a:rPr lang="en-GB" dirty="0">
                              <a:highlight>
                                <a:srgbClr val="FFFF00"/>
                              </a:highlight>
                            </a:rPr>
                            <a:t>0</a:t>
                          </a:r>
                          <a:endParaRPr lang="en-US" dirty="0">
                            <a:highlight>
                              <a:srgbClr val="FFFF00"/>
                            </a:highlight>
                          </a:endParaRPr>
                        </a:p>
                      </a:txBody>
                      <a:tcPr/>
                    </a:tc>
                    <a:tc>
                      <a:txBody>
                        <a:bodyPr/>
                        <a:lstStyle/>
                        <a:p>
                          <a:pPr algn="ctr"/>
                          <a:r>
                            <a:rPr lang="en-GB" dirty="0">
                              <a:highlight>
                                <a:srgbClr val="FFFF00"/>
                              </a:highlight>
                            </a:rPr>
                            <a:t>5</a:t>
                          </a:r>
                          <a:endParaRPr lang="en-US" dirty="0">
                            <a:highlight>
                              <a:srgbClr val="FFFF00"/>
                            </a:highlight>
                          </a:endParaRPr>
                        </a:p>
                      </a:txBody>
                      <a:tcPr/>
                    </a:tc>
                    <a:tc>
                      <a:txBody>
                        <a:bodyPr/>
                        <a:lstStyle/>
                        <a:p>
                          <a:pPr algn="ctr"/>
                          <a:r>
                            <a:rPr lang="en-GB" dirty="0">
                              <a:highlight>
                                <a:srgbClr val="FFFF00"/>
                              </a:highlight>
                            </a:rPr>
                            <a:t>3</a:t>
                          </a:r>
                          <a:endParaRPr lang="en-US" dirty="0">
                            <a:highlight>
                              <a:srgbClr val="FFFF00"/>
                            </a:highlight>
                          </a:endParaRPr>
                        </a:p>
                      </a:txBody>
                      <a:tcPr/>
                    </a:tc>
                    <a:tc>
                      <a:txBody>
                        <a:bodyPr/>
                        <a:lstStyle/>
                        <a:p>
                          <a:pPr algn="ctr"/>
                          <a:r>
                            <a:rPr lang="en-GB" dirty="0">
                              <a:highlight>
                                <a:srgbClr val="FFFF00"/>
                              </a:highlight>
                            </a:rPr>
                            <a:t>0</a:t>
                          </a:r>
                          <a:endParaRPr lang="en-US" dirty="0">
                            <a:highlight>
                              <a:srgbClr val="FFFF00"/>
                            </a:highlight>
                          </a:endParaRPr>
                        </a:p>
                      </a:txBody>
                      <a:tcPr/>
                    </a:tc>
                    <a:tc>
                      <a:txBody>
                        <a:bodyPr/>
                        <a:lstStyle/>
                        <a:p>
                          <a:pPr algn="ctr"/>
                          <a:r>
                            <a:rPr lang="en-GB" dirty="0">
                              <a:highlight>
                                <a:srgbClr val="FFFF00"/>
                              </a:highlight>
                            </a:rPr>
                            <a:t>5</a:t>
                          </a:r>
                          <a:endParaRPr lang="en-US" dirty="0">
                            <a:highlight>
                              <a:srgbClr val="FFFF00"/>
                            </a:highlight>
                          </a:endParaRPr>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22357174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2</a:t>
                          </a:r>
                          <a:endParaRPr lang="en-US" dirty="0"/>
                        </a:p>
                      </a:txBody>
                      <a:tcPr/>
                    </a:tc>
                    <a:tc>
                      <a:txBody>
                        <a:bodyPr/>
                        <a:lstStyle/>
                        <a:p>
                          <a:pPr algn="ctr"/>
                          <a:r>
                            <a:rPr lang="en-GB" dirty="0"/>
                            <a:t>1</a:t>
                          </a:r>
                          <a:endParaRPr lang="en-US" dirty="0"/>
                        </a:p>
                      </a:txBody>
                      <a:tcPr/>
                    </a:tc>
                    <a:tc>
                      <a:txBody>
                        <a:bodyPr/>
                        <a:lstStyle/>
                        <a:p>
                          <a:pPr algn="ctr"/>
                          <a:r>
                            <a:rPr lang="en-GB" dirty="0"/>
                            <a:t>0</a:t>
                          </a:r>
                          <a:endParaRPr lang="en-US" dirty="0"/>
                        </a:p>
                      </a:txBody>
                      <a:tcPr/>
                    </a:tc>
                    <a:tc>
                      <a:txBody>
                        <a:bodyPr/>
                        <a:lstStyle/>
                        <a:p>
                          <a:pPr algn="ctr"/>
                          <a:r>
                            <a:rPr lang="en-GB" dirty="0"/>
                            <a:t>4</a:t>
                          </a:r>
                          <a:endParaRPr lang="en-US" dirty="0"/>
                        </a:p>
                      </a:txBody>
                      <a:tcPr/>
                    </a:tc>
                    <a:tc>
                      <a:txBody>
                        <a:bodyPr/>
                        <a:lstStyle/>
                        <a:p>
                          <a:pPr algn="ctr"/>
                          <a:r>
                            <a:rPr lang="en-GB" dirty="0"/>
                            <a:t>3</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40901060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highlight>
                                <a:srgbClr val="00FF00"/>
                              </a:highlight>
                            </a:rPr>
                            <a:t>1</a:t>
                          </a:r>
                          <a:endParaRPr lang="en-US" dirty="0">
                            <a:highlight>
                              <a:srgbClr val="00FF00"/>
                            </a:highlight>
                          </a:endParaRPr>
                        </a:p>
                      </a:txBody>
                      <a:tcPr/>
                    </a:tc>
                    <a:tc>
                      <a:txBody>
                        <a:bodyPr/>
                        <a:lstStyle/>
                        <a:p>
                          <a:pPr algn="ctr"/>
                          <a:r>
                            <a:rPr lang="en-GB" dirty="0">
                              <a:highlight>
                                <a:srgbClr val="00FF00"/>
                              </a:highlight>
                            </a:rPr>
                            <a:t>6</a:t>
                          </a:r>
                          <a:endParaRPr lang="en-US" dirty="0">
                            <a:highlight>
                              <a:srgbClr val="00FF00"/>
                            </a:highlight>
                          </a:endParaRPr>
                        </a:p>
                      </a:txBody>
                      <a:tcPr/>
                    </a:tc>
                    <a:tc>
                      <a:txBody>
                        <a:bodyPr/>
                        <a:lstStyle/>
                        <a:p>
                          <a:pPr algn="ctr"/>
                          <a:r>
                            <a:rPr lang="en-GB" dirty="0">
                              <a:highlight>
                                <a:srgbClr val="00FF00"/>
                              </a:highlight>
                            </a:rPr>
                            <a:t>0</a:t>
                          </a:r>
                          <a:endParaRPr lang="en-US" dirty="0">
                            <a:highlight>
                              <a:srgbClr val="00FF00"/>
                            </a:highlight>
                          </a:endParaRPr>
                        </a:p>
                      </a:txBody>
                      <a:tcPr/>
                    </a:tc>
                    <a:tc>
                      <a:txBody>
                        <a:bodyPr/>
                        <a:lstStyle/>
                        <a:p>
                          <a:pPr algn="ctr"/>
                          <a:r>
                            <a:rPr lang="en-GB" dirty="0">
                              <a:highlight>
                                <a:srgbClr val="00FF00"/>
                              </a:highlight>
                            </a:rPr>
                            <a:t>3</a:t>
                          </a:r>
                          <a:endParaRPr lang="en-US" dirty="0">
                            <a:highlight>
                              <a:srgbClr val="00FF00"/>
                            </a:highlight>
                          </a:endParaRPr>
                        </a:p>
                      </a:txBody>
                      <a:tcPr/>
                    </a:tc>
                    <a:tc>
                      <a:txBody>
                        <a:bodyPr/>
                        <a:lstStyle/>
                        <a:p>
                          <a:pPr algn="ctr"/>
                          <a:r>
                            <a:rPr lang="en-GB" dirty="0">
                              <a:highlight>
                                <a:srgbClr val="00FF00"/>
                              </a:highlight>
                            </a:rPr>
                            <a:t>2</a:t>
                          </a:r>
                          <a:endParaRPr lang="en-US" dirty="0">
                            <a:highlight>
                              <a:srgbClr val="00FF00"/>
                            </a:highlight>
                          </a:endParaRPr>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18609995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highlight>
                                <a:srgbClr val="00FF00"/>
                              </a:highlight>
                            </a:rPr>
                            <a:t>1</a:t>
                          </a:r>
                          <a:endParaRPr lang="en-US" dirty="0">
                            <a:highlight>
                              <a:srgbClr val="00FF00"/>
                            </a:highlight>
                          </a:endParaRPr>
                        </a:p>
                      </a:txBody>
                      <a:tcPr/>
                    </a:tc>
                    <a:tc>
                      <a:txBody>
                        <a:bodyPr/>
                        <a:lstStyle/>
                        <a:p>
                          <a:pPr algn="ctr"/>
                          <a:r>
                            <a:rPr lang="en-GB" dirty="0">
                              <a:highlight>
                                <a:srgbClr val="00FF00"/>
                              </a:highlight>
                            </a:rPr>
                            <a:t>6</a:t>
                          </a:r>
                          <a:endParaRPr lang="en-US" dirty="0">
                            <a:highlight>
                              <a:srgbClr val="00FF00"/>
                            </a:highlight>
                          </a:endParaRPr>
                        </a:p>
                      </a:txBody>
                      <a:tcPr/>
                    </a:tc>
                    <a:tc>
                      <a:txBody>
                        <a:bodyPr/>
                        <a:lstStyle/>
                        <a:p>
                          <a:pPr algn="ctr"/>
                          <a:r>
                            <a:rPr lang="en-GB" dirty="0">
                              <a:highlight>
                                <a:srgbClr val="00FF00"/>
                              </a:highlight>
                            </a:rPr>
                            <a:t>0</a:t>
                          </a:r>
                          <a:endParaRPr lang="en-US" dirty="0">
                            <a:highlight>
                              <a:srgbClr val="00FF00"/>
                            </a:highlight>
                          </a:endParaRPr>
                        </a:p>
                      </a:txBody>
                      <a:tcPr/>
                    </a:tc>
                    <a:tc>
                      <a:txBody>
                        <a:bodyPr/>
                        <a:lstStyle/>
                        <a:p>
                          <a:pPr algn="ctr"/>
                          <a:r>
                            <a:rPr lang="en-GB" dirty="0">
                              <a:highlight>
                                <a:srgbClr val="00FF00"/>
                              </a:highlight>
                            </a:rPr>
                            <a:t>3</a:t>
                          </a:r>
                          <a:endParaRPr lang="en-US" dirty="0">
                            <a:highlight>
                              <a:srgbClr val="00FF00"/>
                            </a:highlight>
                          </a:endParaRPr>
                        </a:p>
                      </a:txBody>
                      <a:tcPr/>
                    </a:tc>
                    <a:tc>
                      <a:txBody>
                        <a:bodyPr/>
                        <a:lstStyle/>
                        <a:p>
                          <a:pPr algn="ctr"/>
                          <a:r>
                            <a:rPr lang="en-GB" dirty="0">
                              <a:highlight>
                                <a:srgbClr val="00FF00"/>
                              </a:highlight>
                            </a:rPr>
                            <a:t>2</a:t>
                          </a:r>
                          <a:endParaRPr lang="en-US" dirty="0">
                            <a:highlight>
                              <a:srgbClr val="00FF00"/>
                            </a:highlight>
                          </a:endParaRPr>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3985449983"/>
                      </a:ext>
                    </a:extLst>
                  </a:tr>
                </a:tbl>
              </a:graphicData>
            </a:graphic>
          </p:graphicFrame>
        </mc:Choice>
        <mc:Fallback xmlns="">
          <p:graphicFrame>
            <p:nvGraphicFramePr>
              <p:cNvPr id="7" name="Table 7">
                <a:extLst>
                  <a:ext uri="{FF2B5EF4-FFF2-40B4-BE49-F238E27FC236}">
                    <a16:creationId xmlns:a16="http://schemas.microsoft.com/office/drawing/2014/main" id="{DC61A3C3-E8FA-43C6-A69A-F38659D78779}"/>
                  </a:ext>
                </a:extLst>
              </p:cNvPr>
              <p:cNvGraphicFramePr>
                <a:graphicFrameLocks noGrp="1"/>
              </p:cNvGraphicFramePr>
              <p:nvPr>
                <p:extLst>
                  <p:ext uri="{D42A27DB-BD31-4B8C-83A1-F6EECF244321}">
                    <p14:modId xmlns:p14="http://schemas.microsoft.com/office/powerpoint/2010/main" val="2442568263"/>
                  </p:ext>
                </p:extLst>
              </p:nvPr>
            </p:nvGraphicFramePr>
            <p:xfrm>
              <a:off x="934547" y="1336432"/>
              <a:ext cx="5458803" cy="2225040"/>
            </p:xfrm>
            <a:graphic>
              <a:graphicData uri="http://schemas.openxmlformats.org/drawingml/2006/table">
                <a:tbl>
                  <a:tblPr firstRow="1" bandRow="1">
                    <a:tableStyleId>{5C22544A-7EE6-4342-B048-85BDC9FD1C3A}</a:tableStyleId>
                  </a:tblPr>
                  <a:tblGrid>
                    <a:gridCol w="719532">
                      <a:extLst>
                        <a:ext uri="{9D8B030D-6E8A-4147-A177-3AD203B41FA5}">
                          <a16:colId xmlns:a16="http://schemas.microsoft.com/office/drawing/2014/main" val="1411102444"/>
                        </a:ext>
                      </a:extLst>
                    </a:gridCol>
                    <a:gridCol w="773697">
                      <a:extLst>
                        <a:ext uri="{9D8B030D-6E8A-4147-A177-3AD203B41FA5}">
                          <a16:colId xmlns:a16="http://schemas.microsoft.com/office/drawing/2014/main" val="4218452977"/>
                        </a:ext>
                      </a:extLst>
                    </a:gridCol>
                    <a:gridCol w="864061">
                      <a:extLst>
                        <a:ext uri="{9D8B030D-6E8A-4147-A177-3AD203B41FA5}">
                          <a16:colId xmlns:a16="http://schemas.microsoft.com/office/drawing/2014/main" val="3731466911"/>
                        </a:ext>
                      </a:extLst>
                    </a:gridCol>
                    <a:gridCol w="793289">
                      <a:extLst>
                        <a:ext uri="{9D8B030D-6E8A-4147-A177-3AD203B41FA5}">
                          <a16:colId xmlns:a16="http://schemas.microsoft.com/office/drawing/2014/main" val="2730807971"/>
                        </a:ext>
                      </a:extLst>
                    </a:gridCol>
                    <a:gridCol w="790575">
                      <a:extLst>
                        <a:ext uri="{9D8B030D-6E8A-4147-A177-3AD203B41FA5}">
                          <a16:colId xmlns:a16="http://schemas.microsoft.com/office/drawing/2014/main" val="1839546070"/>
                        </a:ext>
                      </a:extLst>
                    </a:gridCol>
                    <a:gridCol w="790575">
                      <a:extLst>
                        <a:ext uri="{9D8B030D-6E8A-4147-A177-3AD203B41FA5}">
                          <a16:colId xmlns:a16="http://schemas.microsoft.com/office/drawing/2014/main" val="3665075080"/>
                        </a:ext>
                      </a:extLst>
                    </a:gridCol>
                    <a:gridCol w="727074">
                      <a:extLst>
                        <a:ext uri="{9D8B030D-6E8A-4147-A177-3AD203B41FA5}">
                          <a16:colId xmlns:a16="http://schemas.microsoft.com/office/drawing/2014/main" val="3508590548"/>
                        </a:ext>
                      </a:extLst>
                    </a:gridCol>
                  </a:tblGrid>
                  <a:tr h="370840">
                    <a:tc>
                      <a:txBody>
                        <a:bodyPr/>
                        <a:lstStyle/>
                        <a:p>
                          <a:endParaRPr lang="en-SE"/>
                        </a:p>
                      </a:txBody>
                      <a:tcPr>
                        <a:blipFill>
                          <a:blip r:embed="rId5"/>
                          <a:stretch>
                            <a:fillRect l="-847" t="-1639" r="-662712" b="-522951"/>
                          </a:stretch>
                        </a:blipFill>
                      </a:tcPr>
                    </a:tc>
                    <a:tc>
                      <a:txBody>
                        <a:bodyPr/>
                        <a:lstStyle/>
                        <a:p>
                          <a:endParaRPr lang="en-SE"/>
                        </a:p>
                      </a:txBody>
                      <a:tcPr>
                        <a:blipFill>
                          <a:blip r:embed="rId5"/>
                          <a:stretch>
                            <a:fillRect l="-93701" t="-1639" r="-515748" b="-522951"/>
                          </a:stretch>
                        </a:blipFill>
                      </a:tcPr>
                    </a:tc>
                    <a:tc>
                      <a:txBody>
                        <a:bodyPr/>
                        <a:lstStyle/>
                        <a:p>
                          <a:endParaRPr lang="en-SE"/>
                        </a:p>
                      </a:txBody>
                      <a:tcPr>
                        <a:blipFill>
                          <a:blip r:embed="rId5"/>
                          <a:stretch>
                            <a:fillRect l="-173239" t="-1639" r="-361268" b="-522951"/>
                          </a:stretch>
                        </a:blipFill>
                      </a:tcPr>
                    </a:tc>
                    <a:tc>
                      <a:txBody>
                        <a:bodyPr/>
                        <a:lstStyle/>
                        <a:p>
                          <a:endParaRPr lang="en-SE"/>
                        </a:p>
                      </a:txBody>
                      <a:tcPr>
                        <a:blipFill>
                          <a:blip r:embed="rId5"/>
                          <a:stretch>
                            <a:fillRect l="-298462" t="-1639" r="-294615" b="-522951"/>
                          </a:stretch>
                        </a:blipFill>
                      </a:tcPr>
                    </a:tc>
                    <a:tc>
                      <a:txBody>
                        <a:bodyPr/>
                        <a:lstStyle/>
                        <a:p>
                          <a:endParaRPr lang="en-SE"/>
                        </a:p>
                      </a:txBody>
                      <a:tcPr>
                        <a:blipFill>
                          <a:blip r:embed="rId5"/>
                          <a:stretch>
                            <a:fillRect l="-398462" t="-1639" r="-194615" b="-522951"/>
                          </a:stretch>
                        </a:blipFill>
                      </a:tcPr>
                    </a:tc>
                    <a:tc>
                      <a:txBody>
                        <a:bodyPr/>
                        <a:lstStyle/>
                        <a:p>
                          <a:endParaRPr lang="en-SE"/>
                        </a:p>
                      </a:txBody>
                      <a:tcPr>
                        <a:blipFill>
                          <a:blip r:embed="rId5"/>
                          <a:stretch>
                            <a:fillRect l="-498462" t="-1639" r="-94615" b="-522951"/>
                          </a:stretch>
                        </a:blipFill>
                      </a:tcPr>
                    </a:tc>
                    <a:tc>
                      <a:txBody>
                        <a:bodyPr/>
                        <a:lstStyle/>
                        <a:p>
                          <a:endParaRPr lang="en-SE"/>
                        </a:p>
                      </a:txBody>
                      <a:tcPr>
                        <a:blipFill>
                          <a:blip r:embed="rId5"/>
                          <a:stretch>
                            <a:fillRect l="-653782" t="-1639" r="-3361" b="-522951"/>
                          </a:stretch>
                        </a:blipFill>
                      </a:tcPr>
                    </a:tc>
                    <a:extLst>
                      <a:ext uri="{0D108BD9-81ED-4DB2-BD59-A6C34878D82A}">
                        <a16:rowId xmlns:a16="http://schemas.microsoft.com/office/drawing/2014/main" val="9591429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highlight>
                                <a:srgbClr val="FFFF00"/>
                              </a:highlight>
                            </a:rPr>
                            <a:t>0</a:t>
                          </a:r>
                          <a:endParaRPr lang="en-US" dirty="0">
                            <a:highlight>
                              <a:srgbClr val="FFFF00"/>
                            </a:highlight>
                          </a:endParaRPr>
                        </a:p>
                      </a:txBody>
                      <a:tcPr/>
                    </a:tc>
                    <a:tc>
                      <a:txBody>
                        <a:bodyPr/>
                        <a:lstStyle/>
                        <a:p>
                          <a:pPr algn="ctr"/>
                          <a:r>
                            <a:rPr lang="en-GB" dirty="0">
                              <a:highlight>
                                <a:srgbClr val="FFFF00"/>
                              </a:highlight>
                            </a:rPr>
                            <a:t>5</a:t>
                          </a:r>
                          <a:endParaRPr lang="en-US" dirty="0">
                            <a:highlight>
                              <a:srgbClr val="FFFF00"/>
                            </a:highlight>
                          </a:endParaRPr>
                        </a:p>
                      </a:txBody>
                      <a:tcPr/>
                    </a:tc>
                    <a:tc>
                      <a:txBody>
                        <a:bodyPr/>
                        <a:lstStyle/>
                        <a:p>
                          <a:pPr algn="ctr"/>
                          <a:r>
                            <a:rPr lang="en-GB" dirty="0">
                              <a:highlight>
                                <a:srgbClr val="FFFF00"/>
                              </a:highlight>
                            </a:rPr>
                            <a:t>3</a:t>
                          </a:r>
                          <a:endParaRPr lang="en-US" dirty="0">
                            <a:highlight>
                              <a:srgbClr val="FFFF00"/>
                            </a:highlight>
                          </a:endParaRPr>
                        </a:p>
                      </a:txBody>
                      <a:tcPr/>
                    </a:tc>
                    <a:tc>
                      <a:txBody>
                        <a:bodyPr/>
                        <a:lstStyle/>
                        <a:p>
                          <a:pPr algn="ctr"/>
                          <a:r>
                            <a:rPr lang="en-GB" dirty="0">
                              <a:highlight>
                                <a:srgbClr val="FFFF00"/>
                              </a:highlight>
                            </a:rPr>
                            <a:t>0</a:t>
                          </a:r>
                          <a:endParaRPr lang="en-US" dirty="0">
                            <a:highlight>
                              <a:srgbClr val="FFFF00"/>
                            </a:highlight>
                          </a:endParaRPr>
                        </a:p>
                      </a:txBody>
                      <a:tcPr/>
                    </a:tc>
                    <a:tc>
                      <a:txBody>
                        <a:bodyPr/>
                        <a:lstStyle/>
                        <a:p>
                          <a:pPr algn="ctr"/>
                          <a:r>
                            <a:rPr lang="en-GB" dirty="0">
                              <a:highlight>
                                <a:srgbClr val="FFFF00"/>
                              </a:highlight>
                            </a:rPr>
                            <a:t>5</a:t>
                          </a:r>
                          <a:endParaRPr lang="en-US" dirty="0">
                            <a:highlight>
                              <a:srgbClr val="FFFF00"/>
                            </a:highlight>
                          </a:endParaRPr>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517433254"/>
                      </a:ext>
                    </a:extLst>
                  </a:tr>
                  <a:tr h="370840">
                    <a:tc>
                      <a:txBody>
                        <a:bodyPr/>
                        <a:lstStyle/>
                        <a:p>
                          <a:endParaRPr lang="en-US" dirty="0"/>
                        </a:p>
                      </a:txBody>
                      <a:tcPr/>
                    </a:tc>
                    <a:tc>
                      <a:txBody>
                        <a:bodyPr/>
                        <a:lstStyle/>
                        <a:p>
                          <a:pPr algn="ctr"/>
                          <a:r>
                            <a:rPr lang="en-GB" dirty="0">
                              <a:highlight>
                                <a:srgbClr val="FFFF00"/>
                              </a:highlight>
                            </a:rPr>
                            <a:t>0</a:t>
                          </a:r>
                          <a:endParaRPr lang="en-US" dirty="0">
                            <a:highlight>
                              <a:srgbClr val="FFFF00"/>
                            </a:highlight>
                          </a:endParaRPr>
                        </a:p>
                      </a:txBody>
                      <a:tcPr/>
                    </a:tc>
                    <a:tc>
                      <a:txBody>
                        <a:bodyPr/>
                        <a:lstStyle/>
                        <a:p>
                          <a:pPr algn="ctr"/>
                          <a:r>
                            <a:rPr lang="en-GB" dirty="0">
                              <a:highlight>
                                <a:srgbClr val="FFFF00"/>
                              </a:highlight>
                            </a:rPr>
                            <a:t>5</a:t>
                          </a:r>
                          <a:endParaRPr lang="en-US" dirty="0">
                            <a:highlight>
                              <a:srgbClr val="FFFF00"/>
                            </a:highlight>
                          </a:endParaRPr>
                        </a:p>
                      </a:txBody>
                      <a:tcPr/>
                    </a:tc>
                    <a:tc>
                      <a:txBody>
                        <a:bodyPr/>
                        <a:lstStyle/>
                        <a:p>
                          <a:pPr algn="ctr"/>
                          <a:r>
                            <a:rPr lang="en-GB" dirty="0">
                              <a:highlight>
                                <a:srgbClr val="FFFF00"/>
                              </a:highlight>
                            </a:rPr>
                            <a:t>3</a:t>
                          </a:r>
                          <a:endParaRPr lang="en-US" dirty="0">
                            <a:highlight>
                              <a:srgbClr val="FFFF00"/>
                            </a:highlight>
                          </a:endParaRPr>
                        </a:p>
                      </a:txBody>
                      <a:tcPr/>
                    </a:tc>
                    <a:tc>
                      <a:txBody>
                        <a:bodyPr/>
                        <a:lstStyle/>
                        <a:p>
                          <a:pPr algn="ctr"/>
                          <a:r>
                            <a:rPr lang="en-GB" dirty="0">
                              <a:highlight>
                                <a:srgbClr val="FFFF00"/>
                              </a:highlight>
                            </a:rPr>
                            <a:t>0</a:t>
                          </a:r>
                          <a:endParaRPr lang="en-US" dirty="0">
                            <a:highlight>
                              <a:srgbClr val="FFFF00"/>
                            </a:highlight>
                          </a:endParaRPr>
                        </a:p>
                      </a:txBody>
                      <a:tcPr/>
                    </a:tc>
                    <a:tc>
                      <a:txBody>
                        <a:bodyPr/>
                        <a:lstStyle/>
                        <a:p>
                          <a:pPr algn="ctr"/>
                          <a:r>
                            <a:rPr lang="en-GB" dirty="0">
                              <a:highlight>
                                <a:srgbClr val="FFFF00"/>
                              </a:highlight>
                            </a:rPr>
                            <a:t>5</a:t>
                          </a:r>
                          <a:endParaRPr lang="en-US" dirty="0">
                            <a:highlight>
                              <a:srgbClr val="FFFF00"/>
                            </a:highlight>
                          </a:endParaRPr>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22357174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t>2</a:t>
                          </a:r>
                          <a:endParaRPr lang="en-US" dirty="0"/>
                        </a:p>
                      </a:txBody>
                      <a:tcPr/>
                    </a:tc>
                    <a:tc>
                      <a:txBody>
                        <a:bodyPr/>
                        <a:lstStyle/>
                        <a:p>
                          <a:pPr algn="ctr"/>
                          <a:r>
                            <a:rPr lang="en-GB" dirty="0"/>
                            <a:t>1</a:t>
                          </a:r>
                          <a:endParaRPr lang="en-US" dirty="0"/>
                        </a:p>
                      </a:txBody>
                      <a:tcPr/>
                    </a:tc>
                    <a:tc>
                      <a:txBody>
                        <a:bodyPr/>
                        <a:lstStyle/>
                        <a:p>
                          <a:pPr algn="ctr"/>
                          <a:r>
                            <a:rPr lang="en-GB" dirty="0"/>
                            <a:t>0</a:t>
                          </a:r>
                          <a:endParaRPr lang="en-US" dirty="0"/>
                        </a:p>
                      </a:txBody>
                      <a:tcPr/>
                    </a:tc>
                    <a:tc>
                      <a:txBody>
                        <a:bodyPr/>
                        <a:lstStyle/>
                        <a:p>
                          <a:pPr algn="ctr"/>
                          <a:r>
                            <a:rPr lang="en-GB" dirty="0"/>
                            <a:t>4</a:t>
                          </a:r>
                          <a:endParaRPr lang="en-US" dirty="0"/>
                        </a:p>
                      </a:txBody>
                      <a:tcPr/>
                    </a:tc>
                    <a:tc>
                      <a:txBody>
                        <a:bodyPr/>
                        <a:lstStyle/>
                        <a:p>
                          <a:pPr algn="ctr"/>
                          <a:r>
                            <a:rPr lang="en-GB" dirty="0"/>
                            <a:t>3</a:t>
                          </a:r>
                          <a:endParaRPr lang="en-US" dirty="0"/>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40901060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highlight>
                                <a:srgbClr val="00FF00"/>
                              </a:highlight>
                            </a:rPr>
                            <a:t>1</a:t>
                          </a:r>
                          <a:endParaRPr lang="en-US" dirty="0">
                            <a:highlight>
                              <a:srgbClr val="00FF00"/>
                            </a:highlight>
                          </a:endParaRPr>
                        </a:p>
                      </a:txBody>
                      <a:tcPr/>
                    </a:tc>
                    <a:tc>
                      <a:txBody>
                        <a:bodyPr/>
                        <a:lstStyle/>
                        <a:p>
                          <a:pPr algn="ctr"/>
                          <a:r>
                            <a:rPr lang="en-GB" dirty="0">
                              <a:highlight>
                                <a:srgbClr val="00FF00"/>
                              </a:highlight>
                            </a:rPr>
                            <a:t>6</a:t>
                          </a:r>
                          <a:endParaRPr lang="en-US" dirty="0">
                            <a:highlight>
                              <a:srgbClr val="00FF00"/>
                            </a:highlight>
                          </a:endParaRPr>
                        </a:p>
                      </a:txBody>
                      <a:tcPr/>
                    </a:tc>
                    <a:tc>
                      <a:txBody>
                        <a:bodyPr/>
                        <a:lstStyle/>
                        <a:p>
                          <a:pPr algn="ctr"/>
                          <a:r>
                            <a:rPr lang="en-GB" dirty="0">
                              <a:highlight>
                                <a:srgbClr val="00FF00"/>
                              </a:highlight>
                            </a:rPr>
                            <a:t>0</a:t>
                          </a:r>
                          <a:endParaRPr lang="en-US" dirty="0">
                            <a:highlight>
                              <a:srgbClr val="00FF00"/>
                            </a:highlight>
                          </a:endParaRPr>
                        </a:p>
                      </a:txBody>
                      <a:tcPr/>
                    </a:tc>
                    <a:tc>
                      <a:txBody>
                        <a:bodyPr/>
                        <a:lstStyle/>
                        <a:p>
                          <a:pPr algn="ctr"/>
                          <a:r>
                            <a:rPr lang="en-GB" dirty="0">
                              <a:highlight>
                                <a:srgbClr val="00FF00"/>
                              </a:highlight>
                            </a:rPr>
                            <a:t>3</a:t>
                          </a:r>
                          <a:endParaRPr lang="en-US" dirty="0">
                            <a:highlight>
                              <a:srgbClr val="00FF00"/>
                            </a:highlight>
                          </a:endParaRPr>
                        </a:p>
                      </a:txBody>
                      <a:tcPr/>
                    </a:tc>
                    <a:tc>
                      <a:txBody>
                        <a:bodyPr/>
                        <a:lstStyle/>
                        <a:p>
                          <a:pPr algn="ctr"/>
                          <a:r>
                            <a:rPr lang="en-GB" dirty="0">
                              <a:highlight>
                                <a:srgbClr val="00FF00"/>
                              </a:highlight>
                            </a:rPr>
                            <a:t>2</a:t>
                          </a:r>
                          <a:endParaRPr lang="en-US" dirty="0">
                            <a:highlight>
                              <a:srgbClr val="00FF00"/>
                            </a:highlight>
                          </a:endParaRPr>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18609995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GB" dirty="0">
                              <a:highlight>
                                <a:srgbClr val="00FF00"/>
                              </a:highlight>
                            </a:rPr>
                            <a:t>1</a:t>
                          </a:r>
                          <a:endParaRPr lang="en-US" dirty="0">
                            <a:highlight>
                              <a:srgbClr val="00FF00"/>
                            </a:highlight>
                          </a:endParaRPr>
                        </a:p>
                      </a:txBody>
                      <a:tcPr/>
                    </a:tc>
                    <a:tc>
                      <a:txBody>
                        <a:bodyPr/>
                        <a:lstStyle/>
                        <a:p>
                          <a:pPr algn="ctr"/>
                          <a:r>
                            <a:rPr lang="en-GB" dirty="0">
                              <a:highlight>
                                <a:srgbClr val="00FF00"/>
                              </a:highlight>
                            </a:rPr>
                            <a:t>6</a:t>
                          </a:r>
                          <a:endParaRPr lang="en-US" dirty="0">
                            <a:highlight>
                              <a:srgbClr val="00FF00"/>
                            </a:highlight>
                          </a:endParaRPr>
                        </a:p>
                      </a:txBody>
                      <a:tcPr/>
                    </a:tc>
                    <a:tc>
                      <a:txBody>
                        <a:bodyPr/>
                        <a:lstStyle/>
                        <a:p>
                          <a:pPr algn="ctr"/>
                          <a:r>
                            <a:rPr lang="en-GB" dirty="0">
                              <a:highlight>
                                <a:srgbClr val="00FF00"/>
                              </a:highlight>
                            </a:rPr>
                            <a:t>0</a:t>
                          </a:r>
                          <a:endParaRPr lang="en-US" dirty="0">
                            <a:highlight>
                              <a:srgbClr val="00FF00"/>
                            </a:highlight>
                          </a:endParaRPr>
                        </a:p>
                      </a:txBody>
                      <a:tcPr/>
                    </a:tc>
                    <a:tc>
                      <a:txBody>
                        <a:bodyPr/>
                        <a:lstStyle/>
                        <a:p>
                          <a:pPr algn="ctr"/>
                          <a:r>
                            <a:rPr lang="en-GB" dirty="0">
                              <a:highlight>
                                <a:srgbClr val="00FF00"/>
                              </a:highlight>
                            </a:rPr>
                            <a:t>3</a:t>
                          </a:r>
                          <a:endParaRPr lang="en-US" dirty="0">
                            <a:highlight>
                              <a:srgbClr val="00FF00"/>
                            </a:highlight>
                          </a:endParaRPr>
                        </a:p>
                      </a:txBody>
                      <a:tcPr/>
                    </a:tc>
                    <a:tc>
                      <a:txBody>
                        <a:bodyPr/>
                        <a:lstStyle/>
                        <a:p>
                          <a:pPr algn="ctr"/>
                          <a:r>
                            <a:rPr lang="en-GB" dirty="0">
                              <a:highlight>
                                <a:srgbClr val="00FF00"/>
                              </a:highlight>
                            </a:rPr>
                            <a:t>2</a:t>
                          </a:r>
                          <a:endParaRPr lang="en-US" dirty="0">
                            <a:highlight>
                              <a:srgbClr val="00FF00"/>
                            </a:highlight>
                          </a:endParaRPr>
                        </a:p>
                      </a:txBody>
                      <a:tcPr/>
                    </a:tc>
                    <a:tc>
                      <a:txBody>
                        <a:bodyPr/>
                        <a:lstStyle/>
                        <a:p>
                          <a:pPr algn="ctr"/>
                          <a:endParaRPr lang="en-US" dirty="0"/>
                        </a:p>
                      </a:txBody>
                      <a:tcPr>
                        <a:pattFill prst="pct80">
                          <a:fgClr>
                            <a:schemeClr val="accent1"/>
                          </a:fgClr>
                          <a:bgClr>
                            <a:schemeClr val="bg1"/>
                          </a:bgClr>
                        </a:pattFill>
                      </a:tcPr>
                    </a:tc>
                    <a:extLst>
                      <a:ext uri="{0D108BD9-81ED-4DB2-BD59-A6C34878D82A}">
                        <a16:rowId xmlns:a16="http://schemas.microsoft.com/office/drawing/2014/main" val="3985449983"/>
                      </a:ext>
                    </a:extLst>
                  </a:tr>
                </a:tbl>
              </a:graphicData>
            </a:graphic>
          </p:graphicFrame>
        </mc:Fallback>
      </mc:AlternateContent>
    </p:spTree>
    <p:extLst>
      <p:ext uri="{BB962C8B-B14F-4D97-AF65-F5344CB8AC3E}">
        <p14:creationId xmlns:p14="http://schemas.microsoft.com/office/powerpoint/2010/main" val="34357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290A059-2D9D-4488-B29E-1F3FEAFC04B5}"/>
              </a:ext>
            </a:extLst>
          </p:cNvPr>
          <p:cNvPicPr>
            <a:picLocks noChangeAspect="1"/>
          </p:cNvPicPr>
          <p:nvPr/>
        </p:nvPicPr>
        <p:blipFill>
          <a:blip r:embed="rId3"/>
          <a:stretch>
            <a:fillRect/>
          </a:stretch>
        </p:blipFill>
        <p:spPr>
          <a:xfrm>
            <a:off x="-62239" y="1271270"/>
            <a:ext cx="6301114" cy="3315118"/>
          </a:xfrm>
          <a:prstGeom prst="rect">
            <a:avLst/>
          </a:prstGeom>
        </p:spPr>
      </p:pic>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290300" cy="3076576"/>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Sum-rates and simulation durations of selection algorithms</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ü"/>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4191000"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NUMERICAL RESULTS</a:t>
            </a:r>
            <a:endParaRPr lang="en-US" sz="8000" b="1" dirty="0"/>
          </a:p>
        </p:txBody>
      </p:sp>
      <p:sp>
        <p:nvSpPr>
          <p:cNvPr id="8" name="TextBox 7">
            <a:extLst>
              <a:ext uri="{FF2B5EF4-FFF2-40B4-BE49-F238E27FC236}">
                <a16:creationId xmlns:a16="http://schemas.microsoft.com/office/drawing/2014/main" id="{A94116A9-AE63-45CB-8E0C-D6CD6A13C9BF}"/>
              </a:ext>
            </a:extLst>
          </p:cNvPr>
          <p:cNvSpPr txBox="1"/>
          <p:nvPr/>
        </p:nvSpPr>
        <p:spPr>
          <a:xfrm>
            <a:off x="0" y="4707890"/>
            <a:ext cx="2908617" cy="646331"/>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init: Number of initializations</a:t>
            </a:r>
          </a:p>
          <a:p>
            <a:r>
              <a:rPr lang="en-GB" dirty="0">
                <a:ln w="0"/>
                <a:effectLst>
                  <a:outerShdw blurRad="38100" dist="19050" dir="2700000" algn="tl" rotWithShape="0">
                    <a:schemeClr val="dk1">
                      <a:alpha val="40000"/>
                    </a:schemeClr>
                  </a:outerShdw>
                </a:effectLst>
              </a:rPr>
              <a:t>iter: Number of iterations</a:t>
            </a:r>
          </a:p>
        </p:txBody>
      </p:sp>
      <p:graphicFrame>
        <p:nvGraphicFramePr>
          <p:cNvPr id="10" name="Chart 9">
            <a:extLst>
              <a:ext uri="{FF2B5EF4-FFF2-40B4-BE49-F238E27FC236}">
                <a16:creationId xmlns:a16="http://schemas.microsoft.com/office/drawing/2014/main" id="{651756A1-4DDA-4E4F-85BA-8B3194DC7C3F}"/>
              </a:ext>
            </a:extLst>
          </p:cNvPr>
          <p:cNvGraphicFramePr/>
          <p:nvPr>
            <p:extLst>
              <p:ext uri="{D42A27DB-BD31-4B8C-83A1-F6EECF244321}">
                <p14:modId xmlns:p14="http://schemas.microsoft.com/office/powerpoint/2010/main" val="3228600109"/>
              </p:ext>
            </p:extLst>
          </p:nvPr>
        </p:nvGraphicFramePr>
        <p:xfrm>
          <a:off x="6016625" y="1271270"/>
          <a:ext cx="6204585" cy="32537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1AA7983-9079-4D43-97EA-C973E32EB700}"/>
              </a:ext>
            </a:extLst>
          </p:cNvPr>
          <p:cNvSpPr txBox="1"/>
          <p:nvPr/>
        </p:nvSpPr>
        <p:spPr>
          <a:xfrm>
            <a:off x="3133725" y="4707890"/>
            <a:ext cx="4293163" cy="2031325"/>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Linear &amp; Direct link power metric (DL)</a:t>
            </a:r>
          </a:p>
          <a:p>
            <a:r>
              <a:rPr lang="en-GB" dirty="0">
                <a:ln w="0"/>
                <a:effectLst>
                  <a:outerShdw blurRad="38100" dist="19050" dir="2700000" algn="tl" rotWithShape="0">
                    <a:schemeClr val="dk1">
                      <a:alpha val="40000"/>
                    </a:schemeClr>
                  </a:outerShdw>
                </a:effectLst>
              </a:rPr>
              <a:t>(Disjoint design. All others are joint designs)</a:t>
            </a:r>
          </a:p>
          <a:p>
            <a:endParaRPr lang="en-GB" dirty="0">
              <a:ln w="0"/>
              <a:effectLst>
                <a:outerShdw blurRad="38100" dist="19050" dir="2700000" algn="tl" rotWithShape="0">
                  <a:schemeClr val="dk1">
                    <a:alpha val="40000"/>
                  </a:schemeClr>
                </a:outerShdw>
              </a:effectLst>
            </a:endParaRPr>
          </a:p>
          <a:p>
            <a:r>
              <a:rPr lang="en-GB" dirty="0">
                <a:ln w="0"/>
                <a:effectLst>
                  <a:outerShdw blurRad="38100" dist="19050" dir="2700000" algn="tl" rotWithShape="0">
                    <a:schemeClr val="dk1">
                      <a:alpha val="40000"/>
                    </a:schemeClr>
                  </a:outerShdw>
                </a:effectLst>
              </a:rPr>
              <a:t>Linear &amp; DL</a:t>
            </a:r>
          </a:p>
          <a:p>
            <a:r>
              <a:rPr lang="en-GB" dirty="0">
                <a:ln w="0"/>
                <a:effectLst>
                  <a:outerShdw blurRad="38100" dist="19050" dir="2700000" algn="tl" rotWithShape="0">
                    <a:schemeClr val="dk1">
                      <a:alpha val="40000"/>
                    </a:schemeClr>
                  </a:outerShdw>
                </a:effectLst>
              </a:rPr>
              <a:t>Linear &amp; Sum-rate metric*</a:t>
            </a:r>
          </a:p>
          <a:p>
            <a:r>
              <a:rPr lang="en-GB" dirty="0">
                <a:ln w="0"/>
                <a:effectLst>
                  <a:outerShdw blurRad="38100" dist="19050" dir="2700000" algn="tl" rotWithShape="0">
                    <a:schemeClr val="dk1">
                      <a:alpha val="40000"/>
                    </a:schemeClr>
                  </a:outerShdw>
                </a:effectLst>
              </a:rPr>
              <a:t>Semi-centralized &amp; Sum-rate</a:t>
            </a:r>
          </a:p>
          <a:p>
            <a:r>
              <a:rPr lang="en-GB" dirty="0">
                <a:ln w="0"/>
                <a:effectLst>
                  <a:outerShdw blurRad="38100" dist="19050" dir="2700000" algn="tl" rotWithShape="0">
                    <a:schemeClr val="dk1">
                      <a:alpha val="40000"/>
                    </a:schemeClr>
                  </a:outerShdw>
                </a:effectLst>
              </a:rPr>
              <a:t>Linear &amp; Sum-rate &amp; Selection</a:t>
            </a:r>
          </a:p>
        </p:txBody>
      </p:sp>
      <p:sp>
        <p:nvSpPr>
          <p:cNvPr id="12" name="TextBox 11">
            <a:extLst>
              <a:ext uri="{FF2B5EF4-FFF2-40B4-BE49-F238E27FC236}">
                <a16:creationId xmlns:a16="http://schemas.microsoft.com/office/drawing/2014/main" id="{B0AF95F3-4E57-47FC-A249-F6FC558451F0}"/>
              </a:ext>
            </a:extLst>
          </p:cNvPr>
          <p:cNvSpPr txBox="1"/>
          <p:nvPr/>
        </p:nvSpPr>
        <p:spPr>
          <a:xfrm>
            <a:off x="6543647" y="6331784"/>
            <a:ext cx="5212196" cy="369332"/>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*Sum-rate metric is not noted in the figure for brevity</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5DCBA4F-CD71-4B40-95C7-4D79DD925009}"/>
                  </a:ext>
                </a:extLst>
              </p:cNvPr>
              <p:cNvSpPr txBox="1"/>
              <p:nvPr/>
            </p:nvSpPr>
            <p:spPr>
              <a:xfrm>
                <a:off x="4743450" y="4186367"/>
                <a:ext cx="2015167" cy="369332"/>
              </a:xfrm>
              <a:prstGeom prst="rect">
                <a:avLst/>
              </a:prstGeom>
              <a:noFill/>
            </p:spPr>
            <p:txBody>
              <a:bodyPr wrap="none" rtlCol="0">
                <a:spAutoFit/>
              </a:bodyPr>
              <a:lstStyle/>
              <a:p>
                <a14:m>
                  <m:oMath xmlns:m="http://schemas.openxmlformats.org/officeDocument/2006/math">
                    <m:r>
                      <a:rPr lang="en-GB" b="0" i="1" smtClean="0">
                        <a:ln w="0"/>
                        <a:effectLst>
                          <a:outerShdw blurRad="38100" dist="19050" dir="2700000" algn="tl" rotWithShape="0">
                            <a:schemeClr val="dk1">
                              <a:alpha val="40000"/>
                            </a:schemeClr>
                          </a:outerShdw>
                        </a:effectLst>
                        <a:latin typeface="Cambria Math" panose="02040503050406030204" pitchFamily="18" charset="0"/>
                      </a:rPr>
                      <m:t>𝐿</m:t>
                    </m:r>
                    <m:r>
                      <a:rPr lang="en-GB" b="0" i="1" smtClean="0">
                        <a:ln w="0"/>
                        <a:effectLst>
                          <a:outerShdw blurRad="38100" dist="19050" dir="2700000" algn="tl" rotWithShape="0">
                            <a:schemeClr val="dk1">
                              <a:alpha val="40000"/>
                            </a:schemeClr>
                          </a:outerShdw>
                        </a:effectLst>
                        <a:latin typeface="Cambria Math" panose="02040503050406030204" pitchFamily="18" charset="0"/>
                      </a:rPr>
                      <m:t>3</m:t>
                    </m:r>
                    <m:r>
                      <a:rPr lang="en-GB" b="0" i="1" smtClean="0">
                        <a:ln w="0"/>
                        <a:effectLst>
                          <a:outerShdw blurRad="38100" dist="19050" dir="2700000" algn="tl" rotWithShape="0">
                            <a:schemeClr val="dk1">
                              <a:alpha val="40000"/>
                            </a:schemeClr>
                          </a:outerShdw>
                        </a:effectLst>
                        <a:latin typeface="Cambria Math" panose="02040503050406030204" pitchFamily="18" charset="0"/>
                      </a:rPr>
                      <m:t>𝐾</m:t>
                    </m:r>
                    <m:r>
                      <a:rPr lang="en-GB" b="0" i="1" smtClean="0">
                        <a:ln w="0"/>
                        <a:effectLst>
                          <a:outerShdw blurRad="38100" dist="19050" dir="2700000" algn="tl" rotWithShape="0">
                            <a:schemeClr val="dk1">
                              <a:alpha val="40000"/>
                            </a:schemeClr>
                          </a:outerShdw>
                        </a:effectLst>
                        <a:latin typeface="Cambria Math" panose="02040503050406030204" pitchFamily="18" charset="0"/>
                      </a:rPr>
                      <m:t>2</m:t>
                    </m:r>
                    <m:r>
                      <a:rPr lang="en-GB" b="0" i="1" smtClean="0">
                        <a:ln w="0"/>
                        <a:effectLst>
                          <a:outerShdw blurRad="38100" dist="19050" dir="2700000" algn="tl" rotWithShape="0">
                            <a:schemeClr val="dk1">
                              <a:alpha val="40000"/>
                            </a:schemeClr>
                          </a:outerShdw>
                        </a:effectLst>
                        <a:latin typeface="Cambria Math" panose="02040503050406030204" pitchFamily="18" charset="0"/>
                      </a:rPr>
                      <m:t>𝑀</m:t>
                    </m:r>
                    <m:r>
                      <a:rPr lang="en-GB" b="0" i="1" smtClean="0">
                        <a:ln w="0"/>
                        <a:effectLst>
                          <a:outerShdw blurRad="38100" dist="19050" dir="2700000" algn="tl" rotWithShape="0">
                            <a:schemeClr val="dk1">
                              <a:alpha val="40000"/>
                            </a:schemeClr>
                          </a:outerShdw>
                        </a:effectLst>
                        <a:latin typeface="Cambria Math" panose="02040503050406030204" pitchFamily="18" charset="0"/>
                      </a:rPr>
                      <m:t>16</m:t>
                    </m:r>
                  </m:oMath>
                </a14:m>
                <a:r>
                  <a:rPr lang="en-GB" dirty="0">
                    <a:ln w="0"/>
                    <a:effectLst>
                      <a:outerShdw blurRad="38100" dist="19050" dir="2700000" algn="tl" rotWithShape="0">
                        <a:schemeClr val="dk1">
                          <a:alpha val="40000"/>
                        </a:schemeClr>
                      </a:outerShdw>
                    </a:effectLst>
                  </a:rPr>
                  <a:t> network</a:t>
                </a:r>
              </a:p>
            </p:txBody>
          </p:sp>
        </mc:Choice>
        <mc:Fallback xmlns="">
          <p:sp>
            <p:nvSpPr>
              <p:cNvPr id="19" name="TextBox 18">
                <a:extLst>
                  <a:ext uri="{FF2B5EF4-FFF2-40B4-BE49-F238E27FC236}">
                    <a16:creationId xmlns:a16="http://schemas.microsoft.com/office/drawing/2014/main" id="{35DCBA4F-CD71-4B40-95C7-4D79DD925009}"/>
                  </a:ext>
                </a:extLst>
              </p:cNvPr>
              <p:cNvSpPr txBox="1">
                <a:spLocks noRot="1" noChangeAspect="1" noMove="1" noResize="1" noEditPoints="1" noAdjustHandles="1" noChangeArrowheads="1" noChangeShapeType="1" noTextEdit="1"/>
              </p:cNvSpPr>
              <p:nvPr/>
            </p:nvSpPr>
            <p:spPr>
              <a:xfrm>
                <a:off x="4743450" y="4186367"/>
                <a:ext cx="2015167" cy="369332"/>
              </a:xfrm>
              <a:prstGeom prst="rect">
                <a:avLst/>
              </a:prstGeom>
              <a:blipFill>
                <a:blip r:embed="rId5"/>
                <a:stretch>
                  <a:fillRect t="-11667" r="-3323" b="-3166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913B4A3-B17C-4A55-B20D-AE3EE51391C2}"/>
              </a:ext>
            </a:extLst>
          </p:cNvPr>
          <p:cNvSpPr>
            <a:spLocks noGrp="1"/>
          </p:cNvSpPr>
          <p:nvPr>
            <p:ph type="sldNum" sz="quarter" idx="12"/>
          </p:nvPr>
        </p:nvSpPr>
        <p:spPr/>
        <p:txBody>
          <a:bodyPr/>
          <a:lstStyle/>
          <a:p>
            <a:fld id="{96C155CA-F9E4-4B7B-8778-BBE3591DE223}" type="slidenum">
              <a:rPr lang="en-US" smtClean="0"/>
              <a:t>24</a:t>
            </a:fld>
            <a:endParaRPr lang="en-US" dirty="0"/>
          </a:p>
        </p:txBody>
      </p:sp>
    </p:spTree>
    <p:extLst>
      <p:ext uri="{BB962C8B-B14F-4D97-AF65-F5344CB8AC3E}">
        <p14:creationId xmlns:p14="http://schemas.microsoft.com/office/powerpoint/2010/main" val="178597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290300" cy="3076576"/>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Sum-rates of ML algorithms</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ü"/>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4191000"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NUMERICAL RESULTS</a:t>
            </a:r>
            <a:endParaRPr lang="en-US" sz="8000" b="1"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42C9552-88DC-4023-A7C1-1A773A83EE04}"/>
                  </a:ext>
                </a:extLst>
              </p:cNvPr>
              <p:cNvSpPr txBox="1"/>
              <p:nvPr/>
            </p:nvSpPr>
            <p:spPr>
              <a:xfrm>
                <a:off x="4975061" y="4862309"/>
                <a:ext cx="1885324" cy="369332"/>
              </a:xfrm>
              <a:prstGeom prst="rect">
                <a:avLst/>
              </a:prstGeom>
              <a:noFill/>
            </p:spPr>
            <p:txBody>
              <a:bodyPr wrap="none" rtlCol="0">
                <a:spAutoFit/>
              </a:bodyPr>
              <a:lstStyle/>
              <a:p>
                <a14:m>
                  <m:oMath xmlns:m="http://schemas.openxmlformats.org/officeDocument/2006/math">
                    <m:r>
                      <a:rPr lang="en-GB" b="0" i="1" smtClean="0">
                        <a:ln w="0"/>
                        <a:effectLst>
                          <a:outerShdw blurRad="38100" dist="19050" dir="2700000" algn="tl" rotWithShape="0">
                            <a:schemeClr val="dk1">
                              <a:alpha val="40000"/>
                            </a:schemeClr>
                          </a:outerShdw>
                        </a:effectLst>
                        <a:latin typeface="Cambria Math" panose="02040503050406030204" pitchFamily="18" charset="0"/>
                      </a:rPr>
                      <m:t>𝐿</m:t>
                    </m:r>
                    <m:r>
                      <a:rPr lang="en-GB" b="0" i="1" smtClean="0">
                        <a:ln w="0"/>
                        <a:effectLst>
                          <a:outerShdw blurRad="38100" dist="19050" dir="2700000" algn="tl" rotWithShape="0">
                            <a:schemeClr val="dk1">
                              <a:alpha val="40000"/>
                            </a:schemeClr>
                          </a:outerShdw>
                        </a:effectLst>
                        <a:latin typeface="Cambria Math" panose="02040503050406030204" pitchFamily="18" charset="0"/>
                      </a:rPr>
                      <m:t>3</m:t>
                    </m:r>
                    <m:r>
                      <a:rPr lang="en-GB" b="0" i="1" smtClean="0">
                        <a:ln w="0"/>
                        <a:effectLst>
                          <a:outerShdw blurRad="38100" dist="19050" dir="2700000" algn="tl" rotWithShape="0">
                            <a:schemeClr val="dk1">
                              <a:alpha val="40000"/>
                            </a:schemeClr>
                          </a:outerShdw>
                        </a:effectLst>
                        <a:latin typeface="Cambria Math" panose="02040503050406030204" pitchFamily="18" charset="0"/>
                      </a:rPr>
                      <m:t>𝐾</m:t>
                    </m:r>
                    <m:r>
                      <a:rPr lang="en-GB" b="0" i="1" smtClean="0">
                        <a:ln w="0"/>
                        <a:effectLst>
                          <a:outerShdw blurRad="38100" dist="19050" dir="2700000" algn="tl" rotWithShape="0">
                            <a:schemeClr val="dk1">
                              <a:alpha val="40000"/>
                            </a:schemeClr>
                          </a:outerShdw>
                        </a:effectLst>
                        <a:latin typeface="Cambria Math" panose="02040503050406030204" pitchFamily="18" charset="0"/>
                      </a:rPr>
                      <m:t>2</m:t>
                    </m:r>
                    <m:r>
                      <a:rPr lang="en-GB" b="0" i="1" smtClean="0">
                        <a:ln w="0"/>
                        <a:effectLst>
                          <a:outerShdw blurRad="38100" dist="19050" dir="2700000" algn="tl" rotWithShape="0">
                            <a:schemeClr val="dk1">
                              <a:alpha val="40000"/>
                            </a:schemeClr>
                          </a:outerShdw>
                        </a:effectLst>
                        <a:latin typeface="Cambria Math" panose="02040503050406030204" pitchFamily="18" charset="0"/>
                      </a:rPr>
                      <m:t>𝑀</m:t>
                    </m:r>
                    <m:r>
                      <a:rPr lang="en-GB" b="0" i="1" smtClean="0">
                        <a:ln w="0"/>
                        <a:effectLst>
                          <a:outerShdw blurRad="38100" dist="19050" dir="2700000" algn="tl" rotWithShape="0">
                            <a:schemeClr val="dk1">
                              <a:alpha val="40000"/>
                            </a:schemeClr>
                          </a:outerShdw>
                        </a:effectLst>
                        <a:latin typeface="Cambria Math" panose="02040503050406030204" pitchFamily="18" charset="0"/>
                      </a:rPr>
                      <m:t>8 </m:t>
                    </m:r>
                  </m:oMath>
                </a14:m>
                <a:r>
                  <a:rPr lang="en-GB" dirty="0">
                    <a:ln w="0"/>
                    <a:effectLst>
                      <a:outerShdw blurRad="38100" dist="19050" dir="2700000" algn="tl" rotWithShape="0">
                        <a:schemeClr val="dk1">
                          <a:alpha val="40000"/>
                        </a:schemeClr>
                      </a:outerShdw>
                    </a:effectLst>
                  </a:rPr>
                  <a:t>network</a:t>
                </a:r>
              </a:p>
            </p:txBody>
          </p:sp>
        </mc:Choice>
        <mc:Fallback xmlns="">
          <p:sp>
            <p:nvSpPr>
              <p:cNvPr id="2" name="TextBox 1">
                <a:extLst>
                  <a:ext uri="{FF2B5EF4-FFF2-40B4-BE49-F238E27FC236}">
                    <a16:creationId xmlns:a16="http://schemas.microsoft.com/office/drawing/2014/main" id="{642C9552-88DC-4023-A7C1-1A773A83EE04}"/>
                  </a:ext>
                </a:extLst>
              </p:cNvPr>
              <p:cNvSpPr txBox="1">
                <a:spLocks noRot="1" noChangeAspect="1" noMove="1" noResize="1" noEditPoints="1" noAdjustHandles="1" noChangeArrowheads="1" noChangeShapeType="1" noTextEdit="1"/>
              </p:cNvSpPr>
              <p:nvPr/>
            </p:nvSpPr>
            <p:spPr>
              <a:xfrm>
                <a:off x="4975061" y="4862309"/>
                <a:ext cx="1885324" cy="369332"/>
              </a:xfrm>
              <a:prstGeom prst="rect">
                <a:avLst/>
              </a:prstGeom>
              <a:blipFill>
                <a:blip r:embed="rId3"/>
                <a:stretch>
                  <a:fillRect t="-11667" r="-3560" b="-316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627D76E-CC7C-4E06-92D8-A64E02D0D3C4}"/>
              </a:ext>
            </a:extLst>
          </p:cNvPr>
          <p:cNvSpPr txBox="1"/>
          <p:nvPr/>
        </p:nvSpPr>
        <p:spPr>
          <a:xfrm>
            <a:off x="8928504" y="1434107"/>
            <a:ext cx="2904065" cy="923330"/>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Linear-II-Rate algorithm </a:t>
            </a:r>
          </a:p>
          <a:p>
            <a:r>
              <a:rPr lang="en-GB" dirty="0">
                <a:ln w="0"/>
                <a:effectLst>
                  <a:outerShdw blurRad="38100" dist="19050" dir="2700000" algn="tl" rotWithShape="0">
                    <a:schemeClr val="dk1">
                      <a:alpha val="40000"/>
                    </a:schemeClr>
                  </a:outerShdw>
                </a:effectLst>
              </a:rPr>
              <a:t>with init=2 and iter=2 is used</a:t>
            </a:r>
          </a:p>
          <a:p>
            <a:r>
              <a:rPr lang="en-GB" dirty="0">
                <a:ln w="0"/>
                <a:effectLst>
                  <a:outerShdw blurRad="38100" dist="19050" dir="2700000" algn="tl" rotWithShape="0">
                    <a:schemeClr val="dk1">
                      <a:alpha val="40000"/>
                    </a:schemeClr>
                  </a:outerShdw>
                </a:effectLst>
              </a:rPr>
              <a:t>for the training</a:t>
            </a:r>
          </a:p>
        </p:txBody>
      </p:sp>
      <p:graphicFrame>
        <p:nvGraphicFramePr>
          <p:cNvPr id="7" name="Chart 6">
            <a:extLst>
              <a:ext uri="{FF2B5EF4-FFF2-40B4-BE49-F238E27FC236}">
                <a16:creationId xmlns:a16="http://schemas.microsoft.com/office/drawing/2014/main" id="{79CF7CA8-E9A0-49E4-A825-4E952693D9C0}"/>
              </a:ext>
            </a:extLst>
          </p:cNvPr>
          <p:cNvGraphicFramePr/>
          <p:nvPr>
            <p:extLst>
              <p:ext uri="{D42A27DB-BD31-4B8C-83A1-F6EECF244321}">
                <p14:modId xmlns:p14="http://schemas.microsoft.com/office/powerpoint/2010/main" val="1975588308"/>
              </p:ext>
            </p:extLst>
          </p:nvPr>
        </p:nvGraphicFramePr>
        <p:xfrm>
          <a:off x="2157571" y="1303194"/>
          <a:ext cx="6604953" cy="362521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9719BE0-C897-4B5D-AFD6-369445081DF8}"/>
              </a:ext>
            </a:extLst>
          </p:cNvPr>
          <p:cNvSpPr txBox="1"/>
          <p:nvPr/>
        </p:nvSpPr>
        <p:spPr>
          <a:xfrm>
            <a:off x="7147378" y="4847818"/>
            <a:ext cx="5132431" cy="1754326"/>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RF &amp; DL: Random forest &amp; Direct link power metric </a:t>
            </a:r>
          </a:p>
          <a:p>
            <a:r>
              <a:rPr lang="en-GB" dirty="0">
                <a:ln w="0"/>
                <a:effectLst>
                  <a:outerShdw blurRad="38100" dist="19050" dir="2700000" algn="tl" rotWithShape="0">
                    <a:schemeClr val="dk1">
                      <a:alpha val="40000"/>
                    </a:schemeClr>
                  </a:outerShdw>
                </a:effectLst>
              </a:rPr>
              <a:t>(All others use sum-rate metrics)</a:t>
            </a:r>
          </a:p>
          <a:p>
            <a:endParaRPr lang="en-GB" dirty="0">
              <a:ln w="0"/>
              <a:effectLst>
                <a:outerShdw blurRad="38100" dist="19050" dir="2700000" algn="tl" rotWithShape="0">
                  <a:schemeClr val="dk1">
                    <a:alpha val="40000"/>
                  </a:schemeClr>
                </a:outerShdw>
              </a:effectLst>
            </a:endParaRPr>
          </a:p>
          <a:p>
            <a:r>
              <a:rPr lang="en-GB" dirty="0">
                <a:ln w="0"/>
                <a:effectLst>
                  <a:outerShdw blurRad="38100" dist="19050" dir="2700000" algn="tl" rotWithShape="0">
                    <a:schemeClr val="dk1">
                      <a:alpha val="40000"/>
                    </a:schemeClr>
                  </a:outerShdw>
                </a:effectLst>
              </a:rPr>
              <a:t>RF (init=1,iter=1): Only for this case </a:t>
            </a:r>
          </a:p>
          <a:p>
            <a:r>
              <a:rPr lang="en-GB" dirty="0">
                <a:ln w="0"/>
                <a:effectLst>
                  <a:outerShdw blurRad="38100" dist="19050" dir="2700000" algn="tl" rotWithShape="0">
                    <a:schemeClr val="dk1">
                      <a:alpha val="40000"/>
                    </a:schemeClr>
                  </a:outerShdw>
                </a:effectLst>
              </a:rPr>
              <a:t>linear-II-Rate algorithm with init=1 and iter=1 is used</a:t>
            </a:r>
          </a:p>
          <a:p>
            <a:r>
              <a:rPr lang="en-GB" dirty="0">
                <a:ln w="0"/>
                <a:effectLst>
                  <a:outerShdw blurRad="38100" dist="19050" dir="2700000" algn="tl" rotWithShape="0">
                    <a:schemeClr val="dk1">
                      <a:alpha val="40000"/>
                    </a:schemeClr>
                  </a:outerShdw>
                </a:effectLst>
              </a:rPr>
              <a:t>for the training</a:t>
            </a:r>
          </a:p>
        </p:txBody>
      </p:sp>
      <p:sp>
        <p:nvSpPr>
          <p:cNvPr id="9" name="TextBox 8">
            <a:extLst>
              <a:ext uri="{FF2B5EF4-FFF2-40B4-BE49-F238E27FC236}">
                <a16:creationId xmlns:a16="http://schemas.microsoft.com/office/drawing/2014/main" id="{6D2D91D2-1E0C-4F12-AB33-9197ECA4296A}"/>
              </a:ext>
            </a:extLst>
          </p:cNvPr>
          <p:cNvSpPr txBox="1"/>
          <p:nvPr/>
        </p:nvSpPr>
        <p:spPr>
          <a:xfrm>
            <a:off x="647700" y="4862309"/>
            <a:ext cx="3698769" cy="923330"/>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LSVM: Linear support vector machine</a:t>
            </a:r>
          </a:p>
          <a:p>
            <a:r>
              <a:rPr lang="en-GB" dirty="0">
                <a:ln w="0"/>
                <a:effectLst>
                  <a:outerShdw blurRad="38100" dist="19050" dir="2700000" algn="tl" rotWithShape="0">
                    <a:schemeClr val="dk1">
                      <a:alpha val="40000"/>
                    </a:schemeClr>
                  </a:outerShdw>
                </a:effectLst>
              </a:rPr>
              <a:t>GSVM: Gaussian SVM</a:t>
            </a:r>
          </a:p>
          <a:p>
            <a:r>
              <a:rPr lang="en-GB" dirty="0">
                <a:ln w="0"/>
                <a:effectLst>
                  <a:outerShdw blurRad="38100" dist="19050" dir="2700000" algn="tl" rotWithShape="0">
                    <a:schemeClr val="dk1">
                      <a:alpha val="40000"/>
                    </a:schemeClr>
                  </a:outerShdw>
                </a:effectLst>
              </a:rPr>
              <a:t>MLP: Multi-layer perceptron</a:t>
            </a:r>
          </a:p>
        </p:txBody>
      </p:sp>
      <p:sp>
        <p:nvSpPr>
          <p:cNvPr id="13" name="TextBox 12">
            <a:extLst>
              <a:ext uri="{FF2B5EF4-FFF2-40B4-BE49-F238E27FC236}">
                <a16:creationId xmlns:a16="http://schemas.microsoft.com/office/drawing/2014/main" id="{0CDB1D71-E089-45AA-9592-922C636080CB}"/>
              </a:ext>
            </a:extLst>
          </p:cNvPr>
          <p:cNvSpPr txBox="1"/>
          <p:nvPr/>
        </p:nvSpPr>
        <p:spPr>
          <a:xfrm>
            <a:off x="647699" y="5812433"/>
            <a:ext cx="5886548" cy="923330"/>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Simulation durations: </a:t>
            </a:r>
          </a:p>
          <a:p>
            <a:r>
              <a:rPr lang="en-GB" dirty="0">
                <a:ln w="0"/>
                <a:effectLst>
                  <a:outerShdw blurRad="38100" dist="19050" dir="2700000" algn="tl" rotWithShape="0">
                    <a:schemeClr val="dk1">
                      <a:alpha val="40000"/>
                    </a:schemeClr>
                  </a:outerShdw>
                </a:effectLst>
              </a:rPr>
              <a:t>RF-01:30, MLP-01:00, GSVM-15:00, and LSVM-00:05 (mm:ss)</a:t>
            </a:r>
          </a:p>
          <a:p>
            <a:r>
              <a:rPr lang="en-GB" dirty="0">
                <a:ln w="0"/>
                <a:effectLst>
                  <a:outerShdw blurRad="38100" dist="19050" dir="2700000" algn="tl" rotWithShape="0">
                    <a:schemeClr val="dk1">
                      <a:alpha val="40000"/>
                    </a:schemeClr>
                  </a:outerShdw>
                </a:effectLst>
              </a:rPr>
              <a:t>Linear-II-Rate-12:00</a:t>
            </a:r>
          </a:p>
        </p:txBody>
      </p:sp>
      <p:sp>
        <p:nvSpPr>
          <p:cNvPr id="8" name="Slide Number Placeholder 7">
            <a:extLst>
              <a:ext uri="{FF2B5EF4-FFF2-40B4-BE49-F238E27FC236}">
                <a16:creationId xmlns:a16="http://schemas.microsoft.com/office/drawing/2014/main" id="{424DA789-BAE1-44B7-9450-B5C982EA4637}"/>
              </a:ext>
            </a:extLst>
          </p:cNvPr>
          <p:cNvSpPr>
            <a:spLocks noGrp="1"/>
          </p:cNvSpPr>
          <p:nvPr>
            <p:ph type="sldNum" sz="quarter" idx="12"/>
          </p:nvPr>
        </p:nvSpPr>
        <p:spPr/>
        <p:txBody>
          <a:bodyPr/>
          <a:lstStyle/>
          <a:p>
            <a:fld id="{96C155CA-F9E4-4B7B-8778-BBE3591DE223}" type="slidenum">
              <a:rPr lang="en-US" smtClean="0"/>
              <a:t>25</a:t>
            </a:fld>
            <a:endParaRPr lang="en-US" dirty="0"/>
          </a:p>
        </p:txBody>
      </p:sp>
    </p:spTree>
    <p:extLst>
      <p:ext uri="{BB962C8B-B14F-4D97-AF65-F5344CB8AC3E}">
        <p14:creationId xmlns:p14="http://schemas.microsoft.com/office/powerpoint/2010/main" val="14402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5916613"/>
          </a:xfrm>
        </p:spPr>
        <p:txBody>
          <a:bodyPr>
            <a:normAutofit fontScale="92500"/>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Team members: </a:t>
            </a:r>
          </a:p>
          <a:p>
            <a:pPr marL="1079500" indent="-355600" algn="just">
              <a:buFont typeface="Wingdings" panose="05000000000000000000" pitchFamily="2" charset="2"/>
              <a:buChar char="ü"/>
            </a:pPr>
            <a:r>
              <a:rPr lang="en-GB" sz="2400" dirty="0" err="1">
                <a:ln w="0"/>
                <a:effectLst>
                  <a:outerShdw blurRad="38100" dist="19050" dir="2700000" algn="tl" rotWithShape="0">
                    <a:schemeClr val="dk1">
                      <a:alpha val="40000"/>
                    </a:schemeClr>
                  </a:outerShdw>
                </a:effectLst>
              </a:rPr>
              <a:t>Dr.</a:t>
            </a:r>
            <a:r>
              <a:rPr lang="en-GB" sz="2400" dirty="0">
                <a:ln w="0"/>
                <a:effectLst>
                  <a:outerShdw blurRad="38100" dist="19050" dir="2700000" algn="tl" rotWithShape="0">
                    <a:schemeClr val="dk1">
                      <a:alpha val="40000"/>
                    </a:schemeClr>
                  </a:outerShdw>
                </a:effectLst>
              </a:rPr>
              <a:t> Cenk M. Yetis - Lund University</a:t>
            </a:r>
          </a:p>
          <a:p>
            <a:pPr marL="1079500" indent="-355600" algn="just">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Prof. Pontus </a:t>
            </a:r>
            <a:r>
              <a:rPr lang="en-GB" sz="2400" dirty="0" err="1">
                <a:ln w="0"/>
                <a:effectLst>
                  <a:outerShdw blurRad="38100" dist="19050" dir="2700000" algn="tl" rotWithShape="0">
                    <a:schemeClr val="dk1">
                      <a:alpha val="40000"/>
                    </a:schemeClr>
                  </a:outerShdw>
                </a:effectLst>
              </a:rPr>
              <a:t>Giselsson</a:t>
            </a:r>
            <a:r>
              <a:rPr lang="en-GB" sz="2400" dirty="0">
                <a:ln w="0"/>
                <a:effectLst>
                  <a:outerShdw blurRad="38100" dist="19050" dir="2700000" algn="tl" rotWithShape="0">
                    <a:schemeClr val="dk1">
                      <a:alpha val="40000"/>
                    </a:schemeClr>
                  </a:outerShdw>
                </a:effectLst>
              </a:rPr>
              <a:t> - Lund University </a:t>
            </a:r>
          </a:p>
          <a:p>
            <a:pPr marL="1079500" indent="-355600" algn="just">
              <a:buFont typeface="Wingdings" panose="05000000000000000000" pitchFamily="2" charset="2"/>
              <a:buChar char="ü"/>
            </a:pPr>
            <a:r>
              <a:rPr lang="en-GB" sz="2400" dirty="0" err="1">
                <a:ln w="0"/>
                <a:effectLst>
                  <a:outerShdw blurRad="38100" dist="19050" dir="2700000" algn="tl" rotWithShape="0">
                    <a:schemeClr val="dk1">
                      <a:alpha val="40000"/>
                    </a:schemeClr>
                  </a:outerShdw>
                </a:effectLst>
              </a:rPr>
              <a:t>Dr.</a:t>
            </a:r>
            <a:r>
              <a:rPr lang="en-GB" sz="2400" dirty="0">
                <a:ln w="0"/>
                <a:effectLst>
                  <a:outerShdw blurRad="38100" dist="19050" dir="2700000" algn="tl" rotWithShape="0">
                    <a:schemeClr val="dk1">
                      <a:alpha val="40000"/>
                    </a:schemeClr>
                  </a:outerShdw>
                </a:effectLst>
              </a:rPr>
              <a:t> </a:t>
            </a:r>
            <a:r>
              <a:rPr lang="en-GB" sz="2400" dirty="0" err="1">
                <a:ln w="0"/>
                <a:effectLst>
                  <a:outerShdw blurRad="38100" dist="19050" dir="2700000" algn="tl" rotWithShape="0">
                    <a:schemeClr val="dk1">
                      <a:alpha val="40000"/>
                    </a:schemeClr>
                  </a:outerShdw>
                </a:effectLst>
              </a:rPr>
              <a:t>Özlem</a:t>
            </a:r>
            <a:r>
              <a:rPr lang="en-GB" sz="2400" dirty="0">
                <a:ln w="0"/>
                <a:effectLst>
                  <a:outerShdw blurRad="38100" dist="19050" dir="2700000" algn="tl" rotWithShape="0">
                    <a:schemeClr val="dk1">
                      <a:alpha val="40000"/>
                    </a:schemeClr>
                  </a:outerShdw>
                </a:effectLst>
              </a:rPr>
              <a:t> </a:t>
            </a:r>
            <a:r>
              <a:rPr lang="en-GB" sz="2400" dirty="0" err="1">
                <a:ln w="0"/>
                <a:effectLst>
                  <a:outerShdw blurRad="38100" dist="19050" dir="2700000" algn="tl" rotWithShape="0">
                    <a:schemeClr val="dk1">
                      <a:alpha val="40000"/>
                    </a:schemeClr>
                  </a:outerShdw>
                </a:effectLst>
              </a:rPr>
              <a:t>Tugfe</a:t>
            </a:r>
            <a:r>
              <a:rPr lang="en-GB" sz="2400" dirty="0">
                <a:ln w="0"/>
                <a:effectLst>
                  <a:outerShdw blurRad="38100" dist="19050" dir="2700000" algn="tl" rotWithShape="0">
                    <a:schemeClr val="dk1">
                      <a:alpha val="40000"/>
                    </a:schemeClr>
                  </a:outerShdw>
                </a:effectLst>
              </a:rPr>
              <a:t> Demir - Linköping University (|→ KTH)</a:t>
            </a:r>
          </a:p>
          <a:p>
            <a:pPr marL="1079500" indent="-355600" algn="just">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Prof. Emil </a:t>
            </a:r>
            <a:r>
              <a:rPr lang="en-GB" sz="2400" dirty="0" err="1">
                <a:ln w="0"/>
                <a:effectLst>
                  <a:outerShdw blurRad="38100" dist="19050" dir="2700000" algn="tl" rotWithShape="0">
                    <a:schemeClr val="dk1">
                      <a:alpha val="40000"/>
                    </a:schemeClr>
                  </a:outerShdw>
                </a:effectLst>
              </a:rPr>
              <a:t>Björnson</a:t>
            </a:r>
            <a:r>
              <a:rPr lang="en-GB" sz="2400" dirty="0">
                <a:ln w="0"/>
                <a:effectLst>
                  <a:outerShdw blurRad="38100" dist="19050" dir="2700000" algn="tl" rotWithShape="0">
                    <a:schemeClr val="dk1">
                      <a:alpha val="40000"/>
                    </a:schemeClr>
                  </a:outerShdw>
                </a:effectLst>
              </a:rPr>
              <a:t> - Linköping University (→| KTH)</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International Telecommunication Union (ITU) challenge in Artificial Intelligence (AI) and Machine Learning (ML) for 5G networks – ITU AI/ML in 5G </a:t>
            </a:r>
            <a:r>
              <a:rPr lang="en-GB" sz="2400" dirty="0">
                <a:ln w="0"/>
                <a:effectLst>
                  <a:outerShdw blurRad="38100" dist="19050" dir="2700000" algn="tl" rotWithShape="0">
                    <a:schemeClr val="dk1">
                      <a:alpha val="40000"/>
                    </a:schemeClr>
                  </a:outerShdw>
                </a:effectLst>
                <a:hlinkClick r:id="rId3"/>
              </a:rPr>
              <a:t>Challenge</a:t>
            </a:r>
            <a:endParaRPr lang="en-GB" sz="2400" dirty="0">
              <a:ln w="0"/>
              <a:effectLst>
                <a:outerShdw blurRad="38100" dist="19050" dir="2700000" algn="tl" rotWithShape="0">
                  <a:schemeClr val="dk1">
                    <a:alpha val="40000"/>
                  </a:schemeClr>
                </a:outerShdw>
              </a:effectLst>
            </a:endParaRPr>
          </a:p>
          <a:p>
            <a:pPr marL="1076325" indent="-361950" algn="just">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There are about 40 chapters</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International Collegiate Programming Contest (ICPC) </a:t>
            </a:r>
            <a:r>
              <a:rPr lang="en-GB" sz="2400" dirty="0">
                <a:ln w="0"/>
                <a:effectLst>
                  <a:outerShdw blurRad="38100" dist="19050" dir="2700000" algn="tl" rotWithShape="0">
                    <a:schemeClr val="dk1">
                      <a:alpha val="40000"/>
                    </a:schemeClr>
                  </a:outerShdw>
                </a:effectLst>
                <a:hlinkClick r:id="rId4"/>
              </a:rPr>
              <a:t>challenge</a:t>
            </a: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Proposed a sparse channel estimation algorithm to be used for the training of ML algorithms</a:t>
            </a:r>
          </a:p>
          <a:p>
            <a:pPr marL="1079500" indent="-363538" algn="just">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Proposed expectation maximization (EM) vector approximate message passing (VAMP) application to Bayesian inference framework [Rangan2019]</a:t>
            </a:r>
          </a:p>
          <a:p>
            <a:pPr algn="just">
              <a:buFont typeface="Wingdings" panose="05000000000000000000" pitchFamily="2" charset="2"/>
              <a:buChar char="§"/>
            </a:pPr>
            <a:r>
              <a:rPr lang="en-GB" sz="2400" dirty="0" err="1">
                <a:ln w="0"/>
                <a:effectLst>
                  <a:outerShdw blurRad="38100" dist="19050" dir="2700000" algn="tl" rotWithShape="0">
                    <a:schemeClr val="dk1">
                      <a:alpha val="40000"/>
                    </a:schemeClr>
                  </a:outerShdw>
                </a:effectLst>
              </a:rPr>
              <a:t>Matlab</a:t>
            </a:r>
            <a:r>
              <a:rPr lang="en-GB" sz="2400" dirty="0">
                <a:ln w="0"/>
                <a:effectLst>
                  <a:outerShdw blurRad="38100" dist="19050" dir="2700000" algn="tl" rotWithShape="0">
                    <a:schemeClr val="dk1">
                      <a:alpha val="40000"/>
                    </a:schemeClr>
                  </a:outerShdw>
                </a:effectLst>
              </a:rPr>
              <a:t> object-oriented programming (</a:t>
            </a:r>
            <a:r>
              <a:rPr lang="en-GB" sz="2400" dirty="0">
                <a:ln w="0"/>
                <a:effectLst>
                  <a:outerShdw blurRad="38100" dist="19050" dir="2700000" algn="tl" rotWithShape="0">
                    <a:schemeClr val="dk1">
                      <a:alpha val="40000"/>
                    </a:schemeClr>
                  </a:outerShdw>
                </a:effectLst>
                <a:hlinkClick r:id="rId5"/>
              </a:rPr>
              <a:t>AMP-</a:t>
            </a:r>
            <a:r>
              <a:rPr lang="en-GB" sz="2400" dirty="0" err="1">
                <a:ln w="0"/>
                <a:effectLst>
                  <a:outerShdw blurRad="38100" dist="19050" dir="2700000" algn="tl" rotWithShape="0">
                    <a:schemeClr val="dk1">
                      <a:alpha val="40000"/>
                    </a:schemeClr>
                  </a:outerShdw>
                </a:effectLst>
                <a:hlinkClick r:id="rId5"/>
              </a:rPr>
              <a:t>Matlab</a:t>
            </a:r>
            <a:r>
              <a:rPr lang="en-GB" sz="2400" dirty="0">
                <a:ln w="0"/>
                <a:effectLst>
                  <a:outerShdw blurRad="38100" dist="19050" dir="2700000" algn="tl" rotWithShape="0">
                    <a:schemeClr val="dk1">
                      <a:alpha val="40000"/>
                    </a:schemeClr>
                  </a:outerShdw>
                </a:effectLst>
              </a:rPr>
              <a:t>) and TensorFlow (</a:t>
            </a:r>
            <a:r>
              <a:rPr lang="en-GB" sz="2400" dirty="0">
                <a:ln w="0"/>
                <a:effectLst>
                  <a:outerShdw blurRad="38100" dist="19050" dir="2700000" algn="tl" rotWithShape="0">
                    <a:schemeClr val="dk1">
                      <a:alpha val="40000"/>
                    </a:schemeClr>
                  </a:outerShdw>
                </a:effectLst>
                <a:hlinkClick r:id="rId6"/>
              </a:rPr>
              <a:t>AMP-Deep Learning</a:t>
            </a:r>
            <a:r>
              <a:rPr lang="en-GB" sz="2400" dirty="0">
                <a:ln w="0"/>
                <a:effectLst>
                  <a:outerShdw blurRad="38100" dist="19050" dir="2700000" algn="tl" rotWithShape="0">
                    <a:schemeClr val="dk1">
                      <a:alpha val="40000"/>
                    </a:schemeClr>
                  </a:outerShdw>
                </a:effectLst>
              </a:rPr>
              <a:t>). </a:t>
            </a:r>
          </a:p>
          <a:p>
            <a:pPr marL="1079500" indent="-363538" algn="just">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Continued to build on these existing libraries</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9" y="122237"/>
            <a:ext cx="5095875"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WASP – CHANNEL ESTIMATION</a:t>
            </a:r>
            <a:endParaRPr lang="en-US" sz="8000" b="1" dirty="0"/>
          </a:p>
        </p:txBody>
      </p:sp>
      <p:sp>
        <p:nvSpPr>
          <p:cNvPr id="2" name="Slide Number Placeholder 1">
            <a:extLst>
              <a:ext uri="{FF2B5EF4-FFF2-40B4-BE49-F238E27FC236}">
                <a16:creationId xmlns:a16="http://schemas.microsoft.com/office/drawing/2014/main" id="{5F53899A-818B-4D8E-9FA5-AEE2C62973AF}"/>
              </a:ext>
            </a:extLst>
          </p:cNvPr>
          <p:cNvSpPr>
            <a:spLocks noGrp="1"/>
          </p:cNvSpPr>
          <p:nvPr>
            <p:ph type="sldNum" sz="quarter" idx="12"/>
          </p:nvPr>
        </p:nvSpPr>
        <p:spPr/>
        <p:txBody>
          <a:bodyPr/>
          <a:lstStyle/>
          <a:p>
            <a:fld id="{96C155CA-F9E4-4B7B-8778-BBE3591DE223}" type="slidenum">
              <a:rPr lang="en-US" smtClean="0"/>
              <a:t>26</a:t>
            </a:fld>
            <a:endParaRPr lang="en-US"/>
          </a:p>
        </p:txBody>
      </p:sp>
    </p:spTree>
    <p:extLst>
      <p:ext uri="{BB962C8B-B14F-4D97-AF65-F5344CB8AC3E}">
        <p14:creationId xmlns:p14="http://schemas.microsoft.com/office/powerpoint/2010/main" val="3557004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895351"/>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There are many approaches: </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9" y="122237"/>
            <a:ext cx="8039101"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ACQUISITION OF  CHANNEL STATE INFORMATION</a:t>
            </a:r>
            <a:endParaRPr lang="en-US" sz="8000" b="1" dirty="0"/>
          </a:p>
        </p:txBody>
      </p:sp>
      <p:pic>
        <p:nvPicPr>
          <p:cNvPr id="4" name="Picture 3">
            <a:extLst>
              <a:ext uri="{FF2B5EF4-FFF2-40B4-BE49-F238E27FC236}">
                <a16:creationId xmlns:a16="http://schemas.microsoft.com/office/drawing/2014/main" id="{A6B46299-303E-4E95-869B-6C9195460B95}"/>
              </a:ext>
            </a:extLst>
          </p:cNvPr>
          <p:cNvPicPr>
            <a:picLocks noChangeAspect="1"/>
          </p:cNvPicPr>
          <p:nvPr/>
        </p:nvPicPr>
        <p:blipFill>
          <a:blip r:embed="rId3"/>
          <a:stretch>
            <a:fillRect/>
          </a:stretch>
        </p:blipFill>
        <p:spPr>
          <a:xfrm>
            <a:off x="920379" y="1195358"/>
            <a:ext cx="9965314" cy="4405321"/>
          </a:xfrm>
          <a:prstGeom prst="rect">
            <a:avLst/>
          </a:prstGeom>
        </p:spPr>
      </p:pic>
      <p:sp>
        <p:nvSpPr>
          <p:cNvPr id="6" name="TextBox 5">
            <a:extLst>
              <a:ext uri="{FF2B5EF4-FFF2-40B4-BE49-F238E27FC236}">
                <a16:creationId xmlns:a16="http://schemas.microsoft.com/office/drawing/2014/main" id="{370D45C0-8470-40C8-9D92-08F43A550AA3}"/>
              </a:ext>
            </a:extLst>
          </p:cNvPr>
          <p:cNvSpPr txBox="1"/>
          <p:nvPr/>
        </p:nvSpPr>
        <p:spPr>
          <a:xfrm>
            <a:off x="895350" y="5612349"/>
            <a:ext cx="1406154" cy="369332"/>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 [Qi2020]   </a:t>
            </a:r>
            <a:endParaRPr lang="en-US" dirty="0">
              <a:ln w="0"/>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83B28CE5-1816-44E1-91B5-41CD986529AF}"/>
              </a:ext>
            </a:extLst>
          </p:cNvPr>
          <p:cNvSpPr txBox="1"/>
          <p:nvPr/>
        </p:nvSpPr>
        <p:spPr>
          <a:xfrm>
            <a:off x="920379" y="6004383"/>
            <a:ext cx="2602187" cy="369332"/>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CS: Compressed sensing   </a:t>
            </a:r>
            <a:endParaRPr lang="en-US" dirty="0">
              <a:ln w="0"/>
              <a:effectLst>
                <a:outerShdw blurRad="38100" dist="19050" dir="2700000" algn="tl" rotWithShape="0">
                  <a:schemeClr val="dk1">
                    <a:alpha val="40000"/>
                  </a:schemeClr>
                </a:outerShdw>
              </a:effectLst>
            </a:endParaRPr>
          </a:p>
        </p:txBody>
      </p:sp>
      <p:sp>
        <p:nvSpPr>
          <p:cNvPr id="10" name="Star: 5 Points 9">
            <a:extLst>
              <a:ext uri="{FF2B5EF4-FFF2-40B4-BE49-F238E27FC236}">
                <a16:creationId xmlns:a16="http://schemas.microsoft.com/office/drawing/2014/main" id="{D1047CA5-AF20-445A-AD3F-64381AE1445C}"/>
              </a:ext>
            </a:extLst>
          </p:cNvPr>
          <p:cNvSpPr/>
          <p:nvPr/>
        </p:nvSpPr>
        <p:spPr>
          <a:xfrm rot="20550468">
            <a:off x="6446973" y="3582901"/>
            <a:ext cx="619952" cy="571612"/>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576D40D-C983-4AA5-BB16-7994BB79DFEE}"/>
              </a:ext>
            </a:extLst>
          </p:cNvPr>
          <p:cNvSpPr>
            <a:spLocks noGrp="1"/>
          </p:cNvSpPr>
          <p:nvPr>
            <p:ph type="sldNum" sz="quarter" idx="12"/>
          </p:nvPr>
        </p:nvSpPr>
        <p:spPr/>
        <p:txBody>
          <a:bodyPr/>
          <a:lstStyle/>
          <a:p>
            <a:fld id="{96C155CA-F9E4-4B7B-8778-BBE3591DE223}" type="slidenum">
              <a:rPr lang="en-US" smtClean="0"/>
              <a:t>27</a:t>
            </a:fld>
            <a:endParaRPr lang="en-US"/>
          </a:p>
        </p:txBody>
      </p:sp>
    </p:spTree>
    <p:extLst>
      <p:ext uri="{BB962C8B-B14F-4D97-AF65-F5344CB8AC3E}">
        <p14:creationId xmlns:p14="http://schemas.microsoft.com/office/powerpoint/2010/main" val="98770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1592859"/>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There are many approaches:</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9" y="122237"/>
            <a:ext cx="5038726"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COMPRESSED SENSING BASED</a:t>
            </a:r>
            <a:endParaRPr lang="en-US" sz="8000" b="1" dirty="0"/>
          </a:p>
        </p:txBody>
      </p:sp>
      <p:pic>
        <p:nvPicPr>
          <p:cNvPr id="2" name="Picture 1">
            <a:extLst>
              <a:ext uri="{FF2B5EF4-FFF2-40B4-BE49-F238E27FC236}">
                <a16:creationId xmlns:a16="http://schemas.microsoft.com/office/drawing/2014/main" id="{6A995B9D-F0DC-47FD-8243-93DE4F473B36}"/>
              </a:ext>
            </a:extLst>
          </p:cNvPr>
          <p:cNvPicPr>
            <a:picLocks noChangeAspect="1"/>
          </p:cNvPicPr>
          <p:nvPr/>
        </p:nvPicPr>
        <p:blipFill>
          <a:blip r:embed="rId3"/>
          <a:stretch>
            <a:fillRect/>
          </a:stretch>
        </p:blipFill>
        <p:spPr>
          <a:xfrm>
            <a:off x="890587" y="1175505"/>
            <a:ext cx="10410825" cy="5560258"/>
          </a:xfrm>
          <a:prstGeom prst="rect">
            <a:avLst/>
          </a:prstGeom>
        </p:spPr>
      </p:pic>
      <p:sp>
        <p:nvSpPr>
          <p:cNvPr id="14" name="TextBox 13">
            <a:extLst>
              <a:ext uri="{FF2B5EF4-FFF2-40B4-BE49-F238E27FC236}">
                <a16:creationId xmlns:a16="http://schemas.microsoft.com/office/drawing/2014/main" id="{5A521B87-675F-407F-96CB-125A38B7E84B}"/>
              </a:ext>
            </a:extLst>
          </p:cNvPr>
          <p:cNvSpPr txBox="1"/>
          <p:nvPr/>
        </p:nvSpPr>
        <p:spPr>
          <a:xfrm>
            <a:off x="9579251" y="6115792"/>
            <a:ext cx="1797287" cy="369332"/>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 [Qaisar2013]   </a:t>
            </a:r>
            <a:endParaRPr lang="en-US" dirty="0">
              <a:ln w="0"/>
              <a:effectLst>
                <a:outerShdw blurRad="38100" dist="19050" dir="2700000" algn="tl" rotWithShape="0">
                  <a:schemeClr val="dk1">
                    <a:alpha val="40000"/>
                  </a:schemeClr>
                </a:outerShdw>
              </a:effectLst>
            </a:endParaRPr>
          </a:p>
        </p:txBody>
      </p:sp>
      <p:sp>
        <p:nvSpPr>
          <p:cNvPr id="15" name="Star: 5 Points 14">
            <a:extLst>
              <a:ext uri="{FF2B5EF4-FFF2-40B4-BE49-F238E27FC236}">
                <a16:creationId xmlns:a16="http://schemas.microsoft.com/office/drawing/2014/main" id="{FA88F992-F2F9-4212-B441-88015570EB10}"/>
              </a:ext>
            </a:extLst>
          </p:cNvPr>
          <p:cNvSpPr/>
          <p:nvPr/>
        </p:nvSpPr>
        <p:spPr>
          <a:xfrm rot="20550468">
            <a:off x="2542116" y="6334411"/>
            <a:ext cx="424754" cy="345506"/>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0C9438A-BB5D-4570-B85C-E2C8ADF783C8}"/>
              </a:ext>
            </a:extLst>
          </p:cNvPr>
          <p:cNvSpPr>
            <a:spLocks noGrp="1"/>
          </p:cNvSpPr>
          <p:nvPr>
            <p:ph type="sldNum" sz="quarter" idx="12"/>
          </p:nvPr>
        </p:nvSpPr>
        <p:spPr/>
        <p:txBody>
          <a:bodyPr/>
          <a:lstStyle/>
          <a:p>
            <a:fld id="{96C155CA-F9E4-4B7B-8778-BBE3591DE223}" type="slidenum">
              <a:rPr lang="en-US" smtClean="0"/>
              <a:t>28</a:t>
            </a:fld>
            <a:endParaRPr lang="en-US"/>
          </a:p>
        </p:txBody>
      </p:sp>
      <p:sp>
        <p:nvSpPr>
          <p:cNvPr id="8" name="Star: 5 Points 7">
            <a:extLst>
              <a:ext uri="{FF2B5EF4-FFF2-40B4-BE49-F238E27FC236}">
                <a16:creationId xmlns:a16="http://schemas.microsoft.com/office/drawing/2014/main" id="{F455B5B4-3FEF-48D1-BFB7-1DA0B69782E9}"/>
              </a:ext>
            </a:extLst>
          </p:cNvPr>
          <p:cNvSpPr/>
          <p:nvPr/>
        </p:nvSpPr>
        <p:spPr>
          <a:xfrm rot="20550468">
            <a:off x="2632603" y="1993887"/>
            <a:ext cx="424754" cy="345506"/>
          </a:xfrm>
          <a:prstGeom prst="star5">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410A31-FD05-4EE3-8B4E-CC338EAC040D}"/>
              </a:ext>
            </a:extLst>
          </p:cNvPr>
          <p:cNvPicPr>
            <a:picLocks noChangeAspect="1"/>
          </p:cNvPicPr>
          <p:nvPr/>
        </p:nvPicPr>
        <p:blipFill>
          <a:blip r:embed="rId3"/>
          <a:stretch>
            <a:fillRect/>
          </a:stretch>
        </p:blipFill>
        <p:spPr>
          <a:xfrm>
            <a:off x="7373550" y="2776266"/>
            <a:ext cx="4559300" cy="4064225"/>
          </a:xfrm>
          <a:prstGeom prst="rect">
            <a:avLst/>
          </a:prstGeom>
        </p:spPr>
      </p:pic>
      <p:pic>
        <p:nvPicPr>
          <p:cNvPr id="6" name="Picture 5">
            <a:extLst>
              <a:ext uri="{FF2B5EF4-FFF2-40B4-BE49-F238E27FC236}">
                <a16:creationId xmlns:a16="http://schemas.microsoft.com/office/drawing/2014/main" id="{DAC8E915-D55F-416A-A490-31C91103C392}"/>
              </a:ext>
            </a:extLst>
          </p:cNvPr>
          <p:cNvPicPr>
            <a:picLocks noChangeAspect="1"/>
          </p:cNvPicPr>
          <p:nvPr/>
        </p:nvPicPr>
        <p:blipFill>
          <a:blip r:embed="rId4"/>
          <a:stretch>
            <a:fillRect/>
          </a:stretch>
        </p:blipFill>
        <p:spPr>
          <a:xfrm>
            <a:off x="708098" y="2619748"/>
            <a:ext cx="4700498" cy="4238252"/>
          </a:xfrm>
          <a:prstGeom prst="rect">
            <a:avLst/>
          </a:prstGeom>
        </p:spPr>
      </p:pic>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1592859"/>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In</a:t>
            </a:r>
            <a:r>
              <a:rPr lang="tr-TR" sz="2400" dirty="0">
                <a:ln w="0"/>
                <a:effectLst>
                  <a:outerShdw blurRad="38100" dist="19050" dir="2700000" algn="tl" rotWithShape="0">
                    <a:schemeClr val="dk1">
                      <a:alpha val="40000"/>
                    </a:schemeClr>
                  </a:outerShdw>
                </a:effectLst>
              </a:rPr>
              <a:t> mmWave</a:t>
            </a:r>
            <a:r>
              <a:rPr lang="en-GB" sz="2400" dirty="0">
                <a:ln w="0"/>
                <a:effectLst>
                  <a:outerShdw blurRad="38100" dist="19050" dir="2700000" algn="tl" rotWithShape="0">
                    <a:schemeClr val="dk1">
                      <a:alpha val="40000"/>
                    </a:schemeClr>
                  </a:outerShdw>
                </a:effectLst>
              </a:rPr>
              <a:t> frequencies, the channel </a:t>
            </a:r>
            <a:r>
              <a:rPr lang="en-GB" sz="2400" b="1" dirty="0">
                <a:ln w="0"/>
                <a:effectLst>
                  <a:outerShdw blurRad="38100" dist="19050" dir="2700000" algn="tl" rotWithShape="0">
                    <a:schemeClr val="dk1">
                      <a:alpha val="40000"/>
                    </a:schemeClr>
                  </a:outerShdw>
                </a:effectLst>
              </a:rPr>
              <a:t>H</a:t>
            </a:r>
            <a:r>
              <a:rPr lang="en-GB" sz="2400" dirty="0">
                <a:ln w="0"/>
                <a:effectLst>
                  <a:outerShdw blurRad="38100" dist="19050" dir="2700000" algn="tl" rotWithShape="0">
                    <a:schemeClr val="dk1">
                      <a:alpha val="40000"/>
                    </a:schemeClr>
                  </a:outerShdw>
                </a:effectLst>
              </a:rPr>
              <a:t> is sparser, i.e., the number of non-zero elements is much smaller than the zero elements in </a:t>
            </a:r>
            <a:r>
              <a:rPr lang="en-GB" sz="2400" b="1" dirty="0">
                <a:ln w="0"/>
                <a:effectLst>
                  <a:outerShdw blurRad="38100" dist="19050" dir="2700000" algn="tl" rotWithShape="0">
                    <a:schemeClr val="dk1">
                      <a:alpha val="40000"/>
                    </a:schemeClr>
                  </a:outerShdw>
                </a:effectLst>
              </a:rPr>
              <a:t>H</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Hence, the channel estimation problem can be cast as a sparse signal recovery problem and compressed sensing (CS) techniques can be applied</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9" y="122237"/>
            <a:ext cx="5095875"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tr-TR" sz="3200" b="1" dirty="0"/>
              <a:t>SPARSE CHANNEL ESTIMATION</a:t>
            </a:r>
            <a:endParaRPr lang="en-US" sz="8000" b="1" dirty="0"/>
          </a:p>
        </p:txBody>
      </p:sp>
      <p:sp>
        <p:nvSpPr>
          <p:cNvPr id="7" name="TextBox 6">
            <a:extLst>
              <a:ext uri="{FF2B5EF4-FFF2-40B4-BE49-F238E27FC236}">
                <a16:creationId xmlns:a16="http://schemas.microsoft.com/office/drawing/2014/main" id="{D7797987-D44C-41CD-B69D-D981FFB68D4C}"/>
              </a:ext>
            </a:extLst>
          </p:cNvPr>
          <p:cNvSpPr txBox="1"/>
          <p:nvPr/>
        </p:nvSpPr>
        <p:spPr>
          <a:xfrm>
            <a:off x="5512171" y="3899456"/>
            <a:ext cx="1516762" cy="369332"/>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 [Mo2018]   </a:t>
            </a:r>
            <a:endParaRPr lang="en-US" dirty="0">
              <a:ln w="0"/>
              <a:effectLst>
                <a:outerShdw blurRad="38100" dist="19050" dir="2700000" algn="tl" rotWithShape="0">
                  <a:schemeClr val="dk1">
                    <a:alpha val="40000"/>
                  </a:schemeClr>
                </a:outerShdw>
              </a:effectLst>
            </a:endParaRPr>
          </a:p>
        </p:txBody>
      </p:sp>
      <p:pic>
        <p:nvPicPr>
          <p:cNvPr id="9" name="Picture 8">
            <a:extLst>
              <a:ext uri="{FF2B5EF4-FFF2-40B4-BE49-F238E27FC236}">
                <a16:creationId xmlns:a16="http://schemas.microsoft.com/office/drawing/2014/main" id="{20AA404A-9239-4427-85FE-66CF6D29E20A}"/>
              </a:ext>
            </a:extLst>
          </p:cNvPr>
          <p:cNvPicPr>
            <a:picLocks noChangeAspect="1"/>
          </p:cNvPicPr>
          <p:nvPr/>
        </p:nvPicPr>
        <p:blipFill>
          <a:blip r:embed="rId5"/>
          <a:stretch>
            <a:fillRect/>
          </a:stretch>
        </p:blipFill>
        <p:spPr>
          <a:xfrm>
            <a:off x="2296705" y="2912912"/>
            <a:ext cx="7622885" cy="3105870"/>
          </a:xfrm>
          <a:prstGeom prst="rect">
            <a:avLst/>
          </a:prstGeom>
        </p:spPr>
      </p:pic>
      <p:sp>
        <p:nvSpPr>
          <p:cNvPr id="10" name="Content Placeholder 2">
            <a:extLst>
              <a:ext uri="{FF2B5EF4-FFF2-40B4-BE49-F238E27FC236}">
                <a16:creationId xmlns:a16="http://schemas.microsoft.com/office/drawing/2014/main" id="{DAA2D241-99D8-4A22-B6C0-7D4289E05FAB}"/>
              </a:ext>
            </a:extLst>
          </p:cNvPr>
          <p:cNvSpPr txBox="1">
            <a:spLocks/>
          </p:cNvSpPr>
          <p:nvPr/>
        </p:nvSpPr>
        <p:spPr>
          <a:xfrm>
            <a:off x="664130" y="2352951"/>
            <a:ext cx="11455400" cy="513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Sparsity manifests in </a:t>
            </a:r>
            <a:r>
              <a:rPr lang="en-GB" sz="2400" b="1" dirty="0">
                <a:ln w="0"/>
                <a:effectLst>
                  <a:outerShdw blurRad="38100" dist="19050" dir="2700000" algn="tl" rotWithShape="0">
                    <a:schemeClr val="dk1">
                      <a:alpha val="40000"/>
                    </a:schemeClr>
                  </a:outerShdw>
                </a:effectLst>
              </a:rPr>
              <a:t>angle</a:t>
            </a:r>
            <a:r>
              <a:rPr lang="en-GB" sz="2400" dirty="0">
                <a:ln w="0"/>
                <a:effectLst>
                  <a:outerShdw blurRad="38100" dist="19050" dir="2700000" algn="tl" rotWithShape="0">
                    <a:schemeClr val="dk1">
                      <a:alpha val="40000"/>
                    </a:schemeClr>
                  </a:outerShdw>
                </a:effectLst>
              </a:rPr>
              <a:t>/frequency domain but not in the antenna domain</a:t>
            </a:r>
          </a:p>
          <a:p>
            <a:pPr marL="0" indent="0" algn="just">
              <a:buFont typeface="Arial" panose="020B0604020202020204" pitchFamily="34" charset="0"/>
              <a:buNone/>
            </a:pPr>
            <a:endParaRPr lang="en-GB" sz="2400" dirty="0">
              <a:ln w="0"/>
              <a:effectLst>
                <a:outerShdw blurRad="38100" dist="19050" dir="2700000" algn="tl" rotWithShape="0">
                  <a:schemeClr val="dk1">
                    <a:alpha val="40000"/>
                  </a:schemeClr>
                </a:outerShdw>
              </a:effectLst>
            </a:endParaRPr>
          </a:p>
          <a:p>
            <a:pPr marL="0" indent="0" algn="just">
              <a:buFont typeface="Arial" panose="020B0604020202020204" pitchFamily="34" charset="0"/>
              <a:buNone/>
            </a:pPr>
            <a:endParaRPr lang="en-GB" sz="2400" dirty="0">
              <a:ln w="0"/>
              <a:effectLst>
                <a:outerShdw blurRad="38100" dist="19050" dir="2700000" algn="tl" rotWithShape="0">
                  <a:schemeClr val="dk1">
                    <a:alpha val="40000"/>
                  </a:schemeClr>
                </a:outerShdw>
              </a:effectLst>
            </a:endParaRPr>
          </a:p>
          <a:p>
            <a:pPr marL="0" indent="0" algn="just">
              <a:buFont typeface="Arial" panose="020B0604020202020204" pitchFamily="34" charset="0"/>
              <a:buNone/>
            </a:pPr>
            <a:endParaRPr lang="en-US" sz="2400" dirty="0">
              <a:ln w="0"/>
              <a:effectLst>
                <a:outerShdw blurRad="38100" dist="19050" dir="2700000" algn="tl" rotWithShape="0">
                  <a:schemeClr val="dk1">
                    <a:alpha val="40000"/>
                  </a:schemeClr>
                </a:outerShdw>
              </a:effectLst>
            </a:endParaRPr>
          </a:p>
        </p:txBody>
      </p:sp>
      <p:sp>
        <p:nvSpPr>
          <p:cNvPr id="11" name="Content Placeholder 2">
            <a:extLst>
              <a:ext uri="{FF2B5EF4-FFF2-40B4-BE49-F238E27FC236}">
                <a16:creationId xmlns:a16="http://schemas.microsoft.com/office/drawing/2014/main" id="{E670F3A3-2421-40E2-ADF2-4CD0C138C75A}"/>
              </a:ext>
            </a:extLst>
          </p:cNvPr>
          <p:cNvSpPr txBox="1">
            <a:spLocks/>
          </p:cNvSpPr>
          <p:nvPr/>
        </p:nvSpPr>
        <p:spPr>
          <a:xfrm>
            <a:off x="655915" y="2352951"/>
            <a:ext cx="11455400" cy="513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Sparsity manifests in angle/</a:t>
            </a:r>
            <a:r>
              <a:rPr lang="en-GB" sz="2400" b="1" dirty="0">
                <a:ln w="0"/>
                <a:effectLst>
                  <a:outerShdw blurRad="38100" dist="19050" dir="2700000" algn="tl" rotWithShape="0">
                    <a:schemeClr val="dk1">
                      <a:alpha val="40000"/>
                    </a:schemeClr>
                  </a:outerShdw>
                </a:effectLst>
              </a:rPr>
              <a:t>frequency </a:t>
            </a:r>
            <a:r>
              <a:rPr lang="en-GB" sz="2400" dirty="0">
                <a:ln w="0"/>
                <a:effectLst>
                  <a:outerShdw blurRad="38100" dist="19050" dir="2700000" algn="tl" rotWithShape="0">
                    <a:schemeClr val="dk1">
                      <a:alpha val="40000"/>
                    </a:schemeClr>
                  </a:outerShdw>
                </a:effectLst>
              </a:rPr>
              <a:t>domain but not in the antenna domain</a:t>
            </a:r>
          </a:p>
          <a:p>
            <a:pPr marL="0" indent="0" algn="just">
              <a:buFont typeface="Arial" panose="020B0604020202020204" pitchFamily="34" charset="0"/>
              <a:buNone/>
            </a:pPr>
            <a:endParaRPr lang="en-GB" sz="2400" dirty="0">
              <a:ln w="0"/>
              <a:effectLst>
                <a:outerShdw blurRad="38100" dist="19050" dir="2700000" algn="tl" rotWithShape="0">
                  <a:schemeClr val="dk1">
                    <a:alpha val="40000"/>
                  </a:schemeClr>
                </a:outerShdw>
              </a:effectLst>
            </a:endParaRPr>
          </a:p>
          <a:p>
            <a:pPr marL="0" indent="0" algn="just">
              <a:buFont typeface="Arial" panose="020B0604020202020204" pitchFamily="34" charset="0"/>
              <a:buNone/>
            </a:pPr>
            <a:endParaRPr lang="en-GB" sz="2400" dirty="0">
              <a:ln w="0"/>
              <a:effectLst>
                <a:outerShdw blurRad="38100" dist="19050" dir="2700000" algn="tl" rotWithShape="0">
                  <a:schemeClr val="dk1">
                    <a:alpha val="40000"/>
                  </a:schemeClr>
                </a:outerShdw>
              </a:effectLst>
            </a:endParaRPr>
          </a:p>
          <a:p>
            <a:pPr marL="0" indent="0" algn="just">
              <a:buFont typeface="Arial" panose="020B0604020202020204" pitchFamily="34" charset="0"/>
              <a:buNone/>
            </a:pPr>
            <a:endParaRPr lang="en-US" sz="2400" dirty="0">
              <a:ln w="0"/>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id="{F399A799-AD5A-4B4A-8E4E-93C1D659C8BE}"/>
              </a:ext>
            </a:extLst>
          </p:cNvPr>
          <p:cNvSpPr txBox="1"/>
          <p:nvPr/>
        </p:nvSpPr>
        <p:spPr>
          <a:xfrm>
            <a:off x="5399531" y="5926795"/>
            <a:ext cx="2031390" cy="369332"/>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 [Marques2019]   </a:t>
            </a:r>
            <a:endParaRPr lang="en-US" dirty="0">
              <a:ln w="0"/>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94E45BC7-6CA4-4346-83E8-8F39BCA08A9D}"/>
              </a:ext>
            </a:extLst>
          </p:cNvPr>
          <p:cNvSpPr txBox="1"/>
          <p:nvPr/>
        </p:nvSpPr>
        <p:spPr>
          <a:xfrm>
            <a:off x="4412098" y="6366431"/>
            <a:ext cx="4347857" cy="369332"/>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8 sinusoids in time and frequency domains   </a:t>
            </a:r>
            <a:endParaRPr lang="en-US" dirty="0">
              <a:ln w="0"/>
              <a:effectLst>
                <a:outerShdw blurRad="38100" dist="19050" dir="2700000" algn="tl" rotWithShape="0">
                  <a:schemeClr val="dk1">
                    <a:alpha val="40000"/>
                  </a:schemeClr>
                </a:outerShdw>
              </a:effectLst>
            </a:endParaRPr>
          </a:p>
        </p:txBody>
      </p:sp>
      <p:sp>
        <p:nvSpPr>
          <p:cNvPr id="2" name="Slide Number Placeholder 1">
            <a:extLst>
              <a:ext uri="{FF2B5EF4-FFF2-40B4-BE49-F238E27FC236}">
                <a16:creationId xmlns:a16="http://schemas.microsoft.com/office/drawing/2014/main" id="{21E5D0B7-D562-46D8-A5FD-0D9D22B5A9B9}"/>
              </a:ext>
            </a:extLst>
          </p:cNvPr>
          <p:cNvSpPr>
            <a:spLocks noGrp="1"/>
          </p:cNvSpPr>
          <p:nvPr>
            <p:ph type="sldNum" sz="quarter" idx="12"/>
          </p:nvPr>
        </p:nvSpPr>
        <p:spPr/>
        <p:txBody>
          <a:bodyPr/>
          <a:lstStyle/>
          <a:p>
            <a:fld id="{96C155CA-F9E4-4B7B-8778-BBE3591DE223}" type="slidenum">
              <a:rPr lang="en-US" smtClean="0"/>
              <a:t>29</a:t>
            </a:fld>
            <a:endParaRPr lang="en-US"/>
          </a:p>
        </p:txBody>
      </p:sp>
    </p:spTree>
    <p:extLst>
      <p:ext uri="{BB962C8B-B14F-4D97-AF65-F5344CB8AC3E}">
        <p14:creationId xmlns:p14="http://schemas.microsoft.com/office/powerpoint/2010/main" val="268166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81025" y="122237"/>
            <a:ext cx="3419475"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CONTENTS</a:t>
            </a:r>
            <a:endParaRPr lang="en-US" sz="8000" b="1" dirty="0"/>
          </a:p>
        </p:txBody>
      </p:sp>
      <p:sp>
        <p:nvSpPr>
          <p:cNvPr id="2" name="Slide Number Placeholder 1">
            <a:extLst>
              <a:ext uri="{FF2B5EF4-FFF2-40B4-BE49-F238E27FC236}">
                <a16:creationId xmlns:a16="http://schemas.microsoft.com/office/drawing/2014/main" id="{0ADE0F96-EDAA-4357-B43E-A4CC24E0A393}"/>
              </a:ext>
            </a:extLst>
          </p:cNvPr>
          <p:cNvSpPr>
            <a:spLocks noGrp="1"/>
          </p:cNvSpPr>
          <p:nvPr>
            <p:ph type="sldNum" sz="quarter" idx="12"/>
          </p:nvPr>
        </p:nvSpPr>
        <p:spPr/>
        <p:txBody>
          <a:bodyPr/>
          <a:lstStyle/>
          <a:p>
            <a:fld id="{96C155CA-F9E4-4B7B-8778-BBE3591DE223}" type="slidenum">
              <a:rPr lang="en-US" smtClean="0"/>
              <a:t>3</a:t>
            </a:fld>
            <a:endParaRPr lang="en-US" dirty="0"/>
          </a:p>
        </p:txBody>
      </p:sp>
      <p:sp>
        <p:nvSpPr>
          <p:cNvPr id="12" name="Content Placeholder 2">
            <a:extLst>
              <a:ext uri="{FF2B5EF4-FFF2-40B4-BE49-F238E27FC236}">
                <a16:creationId xmlns:a16="http://schemas.microsoft.com/office/drawing/2014/main" id="{A7BDE9A2-12A4-4139-9D82-71BC4DCEB749}"/>
              </a:ext>
            </a:extLst>
          </p:cNvPr>
          <p:cNvSpPr>
            <a:spLocks noGrp="1"/>
          </p:cNvSpPr>
          <p:nvPr>
            <p:ph idx="1"/>
          </p:nvPr>
        </p:nvSpPr>
        <p:spPr>
          <a:xfrm>
            <a:off x="581025" y="1066799"/>
            <a:ext cx="9934575" cy="5654675"/>
          </a:xfrm>
        </p:spPr>
        <p:txBody>
          <a:bodyPr>
            <a:normAutofit/>
          </a:bodyPr>
          <a:lstStyle/>
          <a:p>
            <a:pPr marL="0" indent="0" algn="just">
              <a:buNone/>
            </a:pPr>
            <a:r>
              <a:rPr lang="en-US" altLang="en-US" sz="2400" b="1"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PART - II</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WASP-Beam training …………..………………………………………………………   18</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Cellular network vs. cell-free network …………..………………………………    19</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Challenges …………………………………………………………………………………   20</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Multi-Label problems…………………………………………………………………..   21</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Numerical results ………………………………………………………………………..  24</a:t>
            </a: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sz="2400" dirty="0">
              <a:ln w="0"/>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4035101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5902326"/>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CS steps:</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𝐀𝐱</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𝐧</m:t>
                    </m:r>
                  </m:oMath>
                </a14:m>
                <a:r>
                  <a:rPr lang="en-GB" sz="2400" dirty="0">
                    <a:ln w="0"/>
                    <a:effectLst>
                      <a:outerShdw blurRad="38100" dist="19050" dir="2700000" algn="tl" rotWithShape="0">
                        <a:schemeClr val="dk1">
                          <a:alpha val="40000"/>
                        </a:schemeClr>
                      </a:outerShdw>
                    </a:effectLst>
                  </a:rPr>
                  <a:t>,</a:t>
                </a:r>
                <a:r>
                  <a:rPr lang="en-GB" sz="2400" b="1" dirty="0">
                    <a:ln w="0"/>
                    <a:effectLst>
                      <a:outerShdw blurRad="38100" dist="19050" dir="2700000" algn="tl" rotWithShape="0">
                        <a:schemeClr val="dk1">
                          <a:alpha val="40000"/>
                        </a:schemeClr>
                      </a:outerShdw>
                    </a:effectLst>
                  </a:rPr>
                  <a:t> </a:t>
                </a: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𝑀</m:t>
                        </m:r>
                      </m:sup>
                    </m:sSup>
                  </m:oMath>
                </a14:m>
                <a:r>
                  <a:rPr lang="en-GB" sz="2400" dirty="0">
                    <a:ln w="0"/>
                    <a:effectLst>
                      <a:outerShdw blurRad="38100" dist="19050" dir="2700000" algn="tl" rotWithShape="0">
                        <a:schemeClr val="dk1">
                          <a:alpha val="40000"/>
                        </a:schemeClr>
                      </a:outerShdw>
                    </a:effectLst>
                  </a:rPr>
                  <a:t>: Measurement vector, </a:t>
                </a: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𝐀</m:t>
                    </m:r>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𝑀</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sup>
                    </m:sSup>
                  </m:oMath>
                </a14:m>
                <a:r>
                  <a:rPr lang="en-GB" sz="2400" dirty="0">
                    <a:ln w="0"/>
                    <a:effectLst>
                      <a:outerShdw blurRad="38100" dist="19050" dir="2700000" algn="tl" rotWithShape="0">
                        <a:schemeClr val="dk1">
                          <a:alpha val="40000"/>
                        </a:schemeClr>
                      </a:outerShdw>
                    </a:effectLst>
                  </a:rPr>
                  <a:t>:</a:t>
                </a:r>
                <a:r>
                  <a:rPr lang="en-GB" sz="2400" b="1"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Measurement (Sensing) matrix</a:t>
                </a:r>
              </a:p>
              <a:p>
                <a:pPr marL="0" indent="0" algn="just">
                  <a:buNone/>
                </a:pPr>
                <a:r>
                  <a:rPr lang="en-GB" sz="2400" b="1" dirty="0">
                    <a:ln w="0"/>
                    <a:effectLst>
                      <a:outerShdw blurRad="38100" dist="19050" dir="2700000" algn="tl" rotWithShape="0">
                        <a:schemeClr val="dk1">
                          <a:alpha val="40000"/>
                        </a:schemeClr>
                      </a:outerShdw>
                    </a:effectLst>
                  </a:rPr>
                  <a:t>                        </a:t>
                </a: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𝐱</m:t>
                    </m:r>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sup>
                    </m:sSup>
                  </m:oMath>
                </a14:m>
                <a:r>
                  <a:rPr lang="en-GB" sz="2400" dirty="0">
                    <a:ln w="0"/>
                    <a:effectLst>
                      <a:outerShdw blurRad="38100" dist="19050" dir="2700000" algn="tl" rotWithShape="0">
                        <a:schemeClr val="dk1">
                          <a:alpha val="40000"/>
                        </a:schemeClr>
                      </a:outerShdw>
                    </a:effectLst>
                  </a:rPr>
                  <a:t>:</a:t>
                </a:r>
                <a:r>
                  <a:rPr lang="en-GB" sz="2400" b="1" dirty="0">
                    <a:ln w="0"/>
                    <a:effectLst>
                      <a:outerShdw blurRad="38100" dist="19050" dir="2700000" algn="tl" rotWithShape="0">
                        <a:schemeClr val="dk1">
                          <a:alpha val="40000"/>
                        </a:schemeClr>
                      </a:outerShdw>
                    </a:effectLst>
                  </a:rPr>
                  <a:t> </a:t>
                </a:r>
                <a:r>
                  <a:rPr lang="en-GB" sz="2400" i="1" dirty="0">
                    <a:ln w="0"/>
                    <a:effectLst>
                      <a:outerShdw blurRad="38100" dist="19050" dir="2700000" algn="tl" rotWithShape="0">
                        <a:schemeClr val="dk1">
                          <a:alpha val="40000"/>
                        </a:schemeClr>
                      </a:outerShdw>
                    </a:effectLst>
                  </a:rPr>
                  <a:t>S</a:t>
                </a:r>
                <a:r>
                  <a:rPr lang="en-GB" sz="2400" dirty="0">
                    <a:ln w="0"/>
                    <a:effectLst>
                      <a:outerShdw blurRad="38100" dist="19050" dir="2700000" algn="tl" rotWithShape="0">
                        <a:schemeClr val="dk1">
                          <a:alpha val="40000"/>
                        </a:schemeClr>
                      </a:outerShdw>
                    </a:effectLst>
                  </a:rPr>
                  <a:t>-sparse signal vector to be recovered, </a:t>
                </a:r>
                <a14:m>
                  <m:oMath xmlns:m="http://schemas.openxmlformats.org/officeDocument/2006/math">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e>
                      <m:sub>
                        <m:r>
                          <a:rPr lang="en-GB" sz="2400" b="1" i="1">
                            <a:ln w="0"/>
                            <a:effectLst>
                              <a:outerShdw blurRad="38100" dist="19050" dir="2700000" algn="tl" rotWithShape="0">
                                <a:schemeClr val="dk1">
                                  <a:alpha val="40000"/>
                                </a:schemeClr>
                              </a:outerShdw>
                            </a:effectLst>
                            <a:latin typeface="Cambria Math" panose="02040503050406030204" pitchFamily="18" charset="0"/>
                          </a:rPr>
                          <m:t>𝟎</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rPr>
                      <m:t>𝑆</m:t>
                    </m:r>
                  </m:oMath>
                </a14:m>
                <a:r>
                  <a:rPr lang="en-GB" sz="2400" dirty="0">
                    <a:ln w="0"/>
                    <a:effectLst>
                      <a:outerShdw blurRad="38100" dist="19050" dir="2700000" algn="tl" rotWithShape="0">
                        <a:schemeClr val="dk1">
                          <a:alpha val="40000"/>
                        </a:schemeClr>
                      </a:outerShdw>
                    </a:effectLst>
                  </a:rPr>
                  <a:t> </a:t>
                </a:r>
              </a:p>
              <a:p>
                <a:pPr marL="0" indent="0" algn="just">
                  <a:buNone/>
                </a:pPr>
                <a14:m>
                  <m:oMath xmlns:m="http://schemas.openxmlformats.org/officeDocument/2006/math">
                    <m:r>
                      <a:rPr lang="en-GB" sz="2400" i="1">
                        <a:ln w="0"/>
                        <a:effectLst>
                          <a:outerShdw blurRad="38100" dist="19050" dir="2700000" algn="tl" rotWithShape="0">
                            <a:schemeClr val="dk1">
                              <a:alpha val="40000"/>
                            </a:schemeClr>
                          </a:outerShdw>
                        </a:effectLst>
                        <a:latin typeface="Cambria Math" panose="02040503050406030204" pitchFamily="18" charset="0"/>
                      </a:rPr>
                      <m:t>𝑆</m:t>
                    </m:r>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rPr>
                      <m:t>𝑀</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oMath>
                </a14:m>
                <a:r>
                  <a:rPr lang="en-GB" sz="2400" dirty="0">
                    <a:ln w="0"/>
                    <a:effectLst>
                      <a:outerShdw blurRad="38100" dist="19050" dir="2700000" algn="tl" rotWithShape="0">
                        <a:schemeClr val="dk1">
                          <a:alpha val="40000"/>
                        </a:schemeClr>
                      </a:outerShdw>
                    </a:effectLst>
                  </a:rPr>
                  <a:t>, underdetermined system</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latin typeface="Cambria Math" panose="02040503050406030204" pitchFamily="18" charset="0"/>
                  </a:rPr>
                  <a:t>1</a:t>
                </a:r>
                <a:r>
                  <a:rPr lang="en-GB" sz="2400" baseline="30000" dirty="0">
                    <a:ln w="0"/>
                    <a:effectLst>
                      <a:outerShdw blurRad="38100" dist="19050" dir="2700000" algn="tl" rotWithShape="0">
                        <a:schemeClr val="dk1">
                          <a:alpha val="40000"/>
                        </a:schemeClr>
                      </a:outerShdw>
                    </a:effectLst>
                    <a:latin typeface="Cambria Math" panose="02040503050406030204" pitchFamily="18" charset="0"/>
                  </a:rPr>
                  <a:t>st</a:t>
                </a:r>
                <a:r>
                  <a:rPr lang="en-GB" sz="2400" dirty="0">
                    <a:ln w="0"/>
                    <a:effectLst>
                      <a:outerShdw blurRad="38100" dist="19050" dir="2700000" algn="tl" rotWithShape="0">
                        <a:schemeClr val="dk1">
                          <a:alpha val="40000"/>
                        </a:schemeClr>
                      </a:outerShdw>
                    </a:effectLst>
                    <a:latin typeface="Cambria Math" panose="02040503050406030204" pitchFamily="18" charset="0"/>
                  </a:rPr>
                  <a:t> step, sparse representation</a:t>
                </a:r>
              </a:p>
              <a:p>
                <a:pPr marL="0" indent="0" algn="just">
                  <a:buNone/>
                </a:pP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𝐡</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r>
                      <a:rPr lang="el-GR" sz="2400" b="1"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𝚿</m:t>
                    </m:r>
                    <m:r>
                      <a:rPr lang="en-GB" sz="2400" b="1"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𝐱</m:t>
                    </m:r>
                  </m:oMath>
                </a14:m>
                <a:r>
                  <a:rPr lang="en-GB" sz="2400" dirty="0">
                    <a:ln w="0"/>
                    <a:effectLst>
                      <a:outerShdw blurRad="38100" dist="19050" dir="2700000" algn="tl" rotWithShape="0">
                        <a:schemeClr val="dk1">
                          <a:alpha val="40000"/>
                        </a:schemeClr>
                      </a:outerShdw>
                    </a:effectLst>
                  </a:rPr>
                  <a:t>, </a:t>
                </a:r>
                <a14:m>
                  <m:oMath xmlns:m="http://schemas.openxmlformats.org/officeDocument/2006/math">
                    <m:r>
                      <a:rPr lang="el-GR"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𝚿</m:t>
                    </m:r>
                  </m:oMath>
                </a14:m>
                <a:r>
                  <a:rPr lang="en-GB" sz="2400" dirty="0">
                    <a:ln w="0"/>
                    <a:effectLst>
                      <a:outerShdw blurRad="38100" dist="19050" dir="2700000" algn="tl" rotWithShape="0">
                        <a:schemeClr val="dk1">
                          <a:alpha val="40000"/>
                        </a:schemeClr>
                      </a:outerShdw>
                    </a:effectLst>
                  </a:rPr>
                  <a:t>:</a:t>
                </a:r>
                <a:r>
                  <a:rPr lang="en-GB" sz="2400" b="1" dirty="0">
                    <a:ln w="0"/>
                    <a:effectLst>
                      <a:outerShdw blurRad="38100" dist="19050" dir="2700000" algn="tl" rotWithShape="0">
                        <a:schemeClr val="dk1">
                          <a:alpha val="40000"/>
                        </a:schemeClr>
                      </a:outerShdw>
                    </a:effectLst>
                  </a:rPr>
                  <a:t>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oMath>
                </a14:m>
                <a:r>
                  <a:rPr lang="en-GB" sz="2400" b="1"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basis matrix</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latin typeface="Cambria Math" panose="02040503050406030204" pitchFamily="18" charset="0"/>
                  </a:rPr>
                  <a:t>2</a:t>
                </a:r>
                <a:r>
                  <a:rPr lang="en-GB" sz="2400" baseline="30000" dirty="0">
                    <a:ln w="0"/>
                    <a:effectLst>
                      <a:outerShdw blurRad="38100" dist="19050" dir="2700000" algn="tl" rotWithShape="0">
                        <a:schemeClr val="dk1">
                          <a:alpha val="40000"/>
                        </a:schemeClr>
                      </a:outerShdw>
                    </a:effectLst>
                    <a:latin typeface="Cambria Math" panose="02040503050406030204" pitchFamily="18" charset="0"/>
                  </a:rPr>
                  <a:t>nd</a:t>
                </a:r>
                <a:r>
                  <a:rPr lang="en-GB" sz="2400" dirty="0">
                    <a:ln w="0"/>
                    <a:effectLst>
                      <a:outerShdw blurRad="38100" dist="19050" dir="2700000" algn="tl" rotWithShape="0">
                        <a:schemeClr val="dk1">
                          <a:alpha val="40000"/>
                        </a:schemeClr>
                      </a:outerShdw>
                    </a:effectLst>
                    <a:latin typeface="Cambria Math" panose="02040503050406030204" pitchFamily="18" charset="0"/>
                  </a:rPr>
                  <a:t> step, measurement</a:t>
                </a:r>
              </a:p>
              <a:p>
                <a:pPr marL="0" indent="0" algn="just">
                  <a:buNone/>
                </a:pP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𝛟</m:t>
                    </m:r>
                  </m:oMath>
                </a14:m>
                <a:r>
                  <a:rPr lang="en-GB" sz="2400" dirty="0">
                    <a:ln w="0"/>
                    <a:effectLst>
                      <a:outerShdw blurRad="38100" dist="19050" dir="2700000" algn="tl" rotWithShape="0">
                        <a:schemeClr val="dk1">
                          <a:alpha val="40000"/>
                        </a:schemeClr>
                      </a:outerShdw>
                    </a:effectLst>
                  </a:rPr>
                  <a:t>: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𝑀</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oMath>
                </a14:m>
                <a:r>
                  <a:rPr lang="en-GB" sz="2400" b="1"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measurement matrix, </a:t>
                </a: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𝛟</m:t>
                    </m:r>
                    <m:r>
                      <a:rPr lang="en-GB" sz="2400" b="1"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𝐡</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𝐧</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𝛟</m:t>
                    </m:r>
                    <m:r>
                      <a:rPr lang="el-GR"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𝚿</m:t>
                    </m:r>
                    <m:r>
                      <a:rPr lang="en-GB"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𝐱</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𝐧</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𝐀𝐱</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𝐧</m:t>
                    </m:r>
                  </m:oMath>
                </a14:m>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647700" y="819149"/>
                <a:ext cx="11455400" cy="5902326"/>
              </a:xfrm>
              <a:blipFill>
                <a:blip r:embed="rId3"/>
                <a:stretch>
                  <a:fillRect l="-798" t="-1548"/>
                </a:stretch>
              </a:blipFill>
            </p:spPr>
            <p:txBody>
              <a:bodyPr/>
              <a:lstStyle/>
              <a:p>
                <a:r>
                  <a:rPr lang="en-SE">
                    <a:noFill/>
                  </a:rPr>
                  <a:t> </a:t>
                </a:r>
              </a:p>
            </p:txBody>
          </p:sp>
        </mc:Fallback>
      </mc:AlternateContent>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3947632"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COMPRESSED SENSING</a:t>
            </a:r>
            <a:endParaRPr lang="en-US" sz="8000" b="1" dirty="0"/>
          </a:p>
        </p:txBody>
      </p:sp>
      <p:sp>
        <p:nvSpPr>
          <p:cNvPr id="2" name="Slide Number Placeholder 1">
            <a:extLst>
              <a:ext uri="{FF2B5EF4-FFF2-40B4-BE49-F238E27FC236}">
                <a16:creationId xmlns:a16="http://schemas.microsoft.com/office/drawing/2014/main" id="{21E5D0B7-D562-46D8-A5FD-0D9D22B5A9B9}"/>
              </a:ext>
            </a:extLst>
          </p:cNvPr>
          <p:cNvSpPr>
            <a:spLocks noGrp="1"/>
          </p:cNvSpPr>
          <p:nvPr>
            <p:ph type="sldNum" sz="quarter" idx="12"/>
          </p:nvPr>
        </p:nvSpPr>
        <p:spPr/>
        <p:txBody>
          <a:bodyPr/>
          <a:lstStyle/>
          <a:p>
            <a:fld id="{96C155CA-F9E4-4B7B-8778-BBE3591DE223}" type="slidenum">
              <a:rPr lang="en-US" smtClean="0"/>
              <a:t>30</a:t>
            </a:fld>
            <a:endParaRPr lang="en-US"/>
          </a:p>
        </p:txBody>
      </p:sp>
      <p:sp>
        <p:nvSpPr>
          <p:cNvPr id="15" name="TextBox 14">
            <a:extLst>
              <a:ext uri="{FF2B5EF4-FFF2-40B4-BE49-F238E27FC236}">
                <a16:creationId xmlns:a16="http://schemas.microsoft.com/office/drawing/2014/main" id="{1912F205-74E3-40C4-8183-5216BCEE4B6A}"/>
              </a:ext>
            </a:extLst>
          </p:cNvPr>
          <p:cNvSpPr txBox="1"/>
          <p:nvPr/>
        </p:nvSpPr>
        <p:spPr>
          <a:xfrm>
            <a:off x="5111750" y="2437644"/>
            <a:ext cx="2031390" cy="369332"/>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 [Marques2019]   </a:t>
            </a:r>
            <a:endParaRPr lang="en-US" dirty="0">
              <a:ln w="0"/>
              <a:effectLst>
                <a:outerShdw blurRad="38100" dist="19050" dir="2700000" algn="tl" rotWithShape="0">
                  <a:schemeClr val="dk1">
                    <a:alpha val="40000"/>
                  </a:schemeClr>
                </a:outerShdw>
              </a:effectLst>
            </a:endParaRPr>
          </a:p>
        </p:txBody>
      </p:sp>
      <p:grpSp>
        <p:nvGrpSpPr>
          <p:cNvPr id="19" name="Group 18">
            <a:extLst>
              <a:ext uri="{FF2B5EF4-FFF2-40B4-BE49-F238E27FC236}">
                <a16:creationId xmlns:a16="http://schemas.microsoft.com/office/drawing/2014/main" id="{3D8A7A03-587E-4078-A89C-DF2FA593D3DE}"/>
              </a:ext>
            </a:extLst>
          </p:cNvPr>
          <p:cNvGrpSpPr/>
          <p:nvPr/>
        </p:nvGrpSpPr>
        <p:grpSpPr>
          <a:xfrm>
            <a:off x="2526266" y="900864"/>
            <a:ext cx="6931483" cy="1592859"/>
            <a:chOff x="2526266" y="1276642"/>
            <a:chExt cx="6931483" cy="1592859"/>
          </a:xfrm>
        </p:grpSpPr>
        <p:pic>
          <p:nvPicPr>
            <p:cNvPr id="14" name="Picture 13">
              <a:extLst>
                <a:ext uri="{FF2B5EF4-FFF2-40B4-BE49-F238E27FC236}">
                  <a16:creationId xmlns:a16="http://schemas.microsoft.com/office/drawing/2014/main" id="{F0741FC1-3B5B-4EFB-94D2-F5A5F8898A50}"/>
                </a:ext>
              </a:extLst>
            </p:cNvPr>
            <p:cNvPicPr>
              <a:picLocks noChangeAspect="1"/>
            </p:cNvPicPr>
            <p:nvPr/>
          </p:nvPicPr>
          <p:blipFill>
            <a:blip r:embed="rId4"/>
            <a:stretch>
              <a:fillRect/>
            </a:stretch>
          </p:blipFill>
          <p:spPr>
            <a:xfrm>
              <a:off x="2526266" y="1276642"/>
              <a:ext cx="6931483" cy="159285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357A62-DCEF-4623-B969-3140AAA34D40}"/>
                    </a:ext>
                  </a:extLst>
                </p:cNvPr>
                <p:cNvSpPr txBox="1"/>
                <p:nvPr/>
              </p:nvSpPr>
              <p:spPr>
                <a:xfrm>
                  <a:off x="4793530" y="1926505"/>
                  <a:ext cx="31822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𝐱</m:t>
                        </m:r>
                      </m:oMath>
                    </m:oMathPara>
                  </a14:m>
                  <a:endParaRPr lang="en-SE" b="1" dirty="0"/>
                </a:p>
              </p:txBody>
            </p:sp>
          </mc:Choice>
          <mc:Fallback xmlns="">
            <p:sp>
              <p:nvSpPr>
                <p:cNvPr id="16" name="TextBox 15">
                  <a:extLst>
                    <a:ext uri="{FF2B5EF4-FFF2-40B4-BE49-F238E27FC236}">
                      <a16:creationId xmlns:a16="http://schemas.microsoft.com/office/drawing/2014/main" id="{56357A62-DCEF-4623-B969-3140AAA34D40}"/>
                    </a:ext>
                  </a:extLst>
                </p:cNvPr>
                <p:cNvSpPr txBox="1">
                  <a:spLocks noRot="1" noChangeAspect="1" noMove="1" noResize="1" noEditPoints="1" noAdjustHandles="1" noChangeArrowheads="1" noChangeShapeType="1" noTextEdit="1"/>
                </p:cNvSpPr>
                <p:nvPr/>
              </p:nvSpPr>
              <p:spPr>
                <a:xfrm>
                  <a:off x="4793530" y="1926505"/>
                  <a:ext cx="318220" cy="369332"/>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14DD09-4F1D-4409-A3ED-722E26CAD84D}"/>
                    </a:ext>
                  </a:extLst>
                </p:cNvPr>
                <p:cNvSpPr txBox="1"/>
                <p:nvPr/>
              </p:nvSpPr>
              <p:spPr>
                <a:xfrm>
                  <a:off x="2657549" y="1888405"/>
                  <a:ext cx="31822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𝐡</m:t>
                        </m:r>
                      </m:oMath>
                    </m:oMathPara>
                  </a14:m>
                  <a:endParaRPr lang="en-SE" b="1" dirty="0"/>
                </a:p>
              </p:txBody>
            </p:sp>
          </mc:Choice>
          <mc:Fallback xmlns="">
            <p:sp>
              <p:nvSpPr>
                <p:cNvPr id="18" name="TextBox 17">
                  <a:extLst>
                    <a:ext uri="{FF2B5EF4-FFF2-40B4-BE49-F238E27FC236}">
                      <a16:creationId xmlns:a16="http://schemas.microsoft.com/office/drawing/2014/main" id="{4414DD09-4F1D-4409-A3ED-722E26CAD84D}"/>
                    </a:ext>
                  </a:extLst>
                </p:cNvPr>
                <p:cNvSpPr txBox="1">
                  <a:spLocks noRot="1" noChangeAspect="1" noMove="1" noResize="1" noEditPoints="1" noAdjustHandles="1" noChangeArrowheads="1" noChangeShapeType="1" noTextEdit="1"/>
                </p:cNvSpPr>
                <p:nvPr/>
              </p:nvSpPr>
              <p:spPr>
                <a:xfrm>
                  <a:off x="2657549" y="1888405"/>
                  <a:ext cx="318220" cy="369332"/>
                </a:xfrm>
                <a:prstGeom prst="rect">
                  <a:avLst/>
                </a:prstGeom>
                <a:blipFill>
                  <a:blip r:embed="rId6"/>
                  <a:stretch>
                    <a:fillRect/>
                  </a:stretch>
                </a:blipFill>
              </p:spPr>
              <p:txBody>
                <a:bodyPr/>
                <a:lstStyle/>
                <a:p>
                  <a:r>
                    <a:rPr lang="en-SE">
                      <a:noFill/>
                    </a:rPr>
                    <a:t> </a:t>
                  </a:r>
                </a:p>
              </p:txBody>
            </p:sp>
          </mc:Fallback>
        </mc:AlternateContent>
      </p:grpSp>
      <p:pic>
        <p:nvPicPr>
          <p:cNvPr id="6" name="Picture 5">
            <a:extLst>
              <a:ext uri="{FF2B5EF4-FFF2-40B4-BE49-F238E27FC236}">
                <a16:creationId xmlns:a16="http://schemas.microsoft.com/office/drawing/2014/main" id="{BA43E41E-215A-4890-81E6-17F09CC6B15C}"/>
              </a:ext>
            </a:extLst>
          </p:cNvPr>
          <p:cNvPicPr>
            <a:picLocks noChangeAspect="1"/>
          </p:cNvPicPr>
          <p:nvPr/>
        </p:nvPicPr>
        <p:blipFill>
          <a:blip r:embed="rId7"/>
          <a:stretch>
            <a:fillRect/>
          </a:stretch>
        </p:blipFill>
        <p:spPr>
          <a:xfrm>
            <a:off x="6940405" y="4030503"/>
            <a:ext cx="4332528" cy="175962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004D4E-BD33-4E6D-9BDC-49D90802D64B}"/>
                  </a:ext>
                </a:extLst>
              </p:cNvPr>
              <p:cNvSpPr txBox="1"/>
              <p:nvPr/>
            </p:nvSpPr>
            <p:spPr>
              <a:xfrm>
                <a:off x="10196025" y="3845837"/>
                <a:ext cx="31822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𝐱</m:t>
                      </m:r>
                    </m:oMath>
                  </m:oMathPara>
                </a14:m>
                <a:endParaRPr lang="en-SE" b="1" dirty="0"/>
              </a:p>
            </p:txBody>
          </p:sp>
        </mc:Choice>
        <mc:Fallback xmlns="">
          <p:sp>
            <p:nvSpPr>
              <p:cNvPr id="7" name="TextBox 6">
                <a:extLst>
                  <a:ext uri="{FF2B5EF4-FFF2-40B4-BE49-F238E27FC236}">
                    <a16:creationId xmlns:a16="http://schemas.microsoft.com/office/drawing/2014/main" id="{CB004D4E-BD33-4E6D-9BDC-49D90802D64B}"/>
                  </a:ext>
                </a:extLst>
              </p:cNvPr>
              <p:cNvSpPr txBox="1">
                <a:spLocks noRot="1" noChangeAspect="1" noMove="1" noResize="1" noEditPoints="1" noAdjustHandles="1" noChangeArrowheads="1" noChangeShapeType="1" noTextEdit="1"/>
              </p:cNvSpPr>
              <p:nvPr/>
            </p:nvSpPr>
            <p:spPr>
              <a:xfrm>
                <a:off x="10196025" y="3845837"/>
                <a:ext cx="318220" cy="369332"/>
              </a:xfrm>
              <a:prstGeom prst="rect">
                <a:avLst/>
              </a:prstGeom>
              <a:blipFill>
                <a:blip r:embed="rId8"/>
                <a:stretch>
                  <a:fillRect/>
                </a:stretch>
              </a:blipFill>
            </p:spPr>
            <p:txBody>
              <a:bodyPr/>
              <a:lstStyle/>
              <a:p>
                <a:r>
                  <a:rPr lang="en-SE">
                    <a:noFill/>
                  </a:rPr>
                  <a:t> </a:t>
                </a:r>
              </a:p>
            </p:txBody>
          </p:sp>
        </mc:Fallback>
      </mc:AlternateContent>
      <p:sp>
        <p:nvSpPr>
          <p:cNvPr id="17" name="TextBox 16">
            <a:extLst>
              <a:ext uri="{FF2B5EF4-FFF2-40B4-BE49-F238E27FC236}">
                <a16:creationId xmlns:a16="http://schemas.microsoft.com/office/drawing/2014/main" id="{527F2F17-1A89-4845-B17C-A242E9E933D3}"/>
              </a:ext>
            </a:extLst>
          </p:cNvPr>
          <p:cNvSpPr txBox="1"/>
          <p:nvPr/>
        </p:nvSpPr>
        <p:spPr>
          <a:xfrm>
            <a:off x="10486794" y="5588606"/>
            <a:ext cx="1821646" cy="353943"/>
          </a:xfrm>
          <a:prstGeom prst="rect">
            <a:avLst/>
          </a:prstGeom>
          <a:noFill/>
        </p:spPr>
        <p:txBody>
          <a:bodyPr wrap="square" rtlCol="0">
            <a:spAutoFit/>
          </a:bodyPr>
          <a:lstStyle/>
          <a:p>
            <a:r>
              <a:rPr lang="en-GB" sz="1700" dirty="0">
                <a:ln w="0"/>
                <a:effectLst>
                  <a:outerShdw blurRad="38100" dist="19050" dir="2700000" algn="tl" rotWithShape="0">
                    <a:schemeClr val="dk1">
                      <a:alpha val="40000"/>
                    </a:schemeClr>
                  </a:outerShdw>
                </a:effectLst>
              </a:rPr>
              <a:t>© [Marques2019]   </a:t>
            </a:r>
            <a:endParaRPr lang="en-US" sz="17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9320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5902326"/>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CS steps:</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𝐀𝐱</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𝐧</m:t>
                    </m:r>
                  </m:oMath>
                </a14:m>
                <a:r>
                  <a:rPr lang="en-GB" sz="2400" dirty="0">
                    <a:ln w="0"/>
                    <a:effectLst>
                      <a:outerShdw blurRad="38100" dist="19050" dir="2700000" algn="tl" rotWithShape="0">
                        <a:schemeClr val="dk1">
                          <a:alpha val="40000"/>
                        </a:schemeClr>
                      </a:outerShdw>
                    </a:effectLst>
                  </a:rPr>
                  <a:t>,</a:t>
                </a:r>
                <a:r>
                  <a:rPr lang="en-GB" sz="2400" b="1" dirty="0">
                    <a:ln w="0"/>
                    <a:effectLst>
                      <a:outerShdw blurRad="38100" dist="19050" dir="2700000" algn="tl" rotWithShape="0">
                        <a:schemeClr val="dk1">
                          <a:alpha val="40000"/>
                        </a:schemeClr>
                      </a:outerShdw>
                    </a:effectLst>
                  </a:rPr>
                  <a:t> </a:t>
                </a: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𝑀</m:t>
                        </m:r>
                      </m:sup>
                    </m:sSup>
                  </m:oMath>
                </a14:m>
                <a:r>
                  <a:rPr lang="en-GB" sz="2400" dirty="0">
                    <a:ln w="0"/>
                    <a:effectLst>
                      <a:outerShdw blurRad="38100" dist="19050" dir="2700000" algn="tl" rotWithShape="0">
                        <a:schemeClr val="dk1">
                          <a:alpha val="40000"/>
                        </a:schemeClr>
                      </a:outerShdw>
                    </a:effectLst>
                  </a:rPr>
                  <a:t>: Measurement vector, </a:t>
                </a: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𝐀</m:t>
                    </m:r>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𝑀</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sup>
                    </m:sSup>
                  </m:oMath>
                </a14:m>
                <a:r>
                  <a:rPr lang="en-GB" sz="2400" dirty="0">
                    <a:ln w="0"/>
                    <a:effectLst>
                      <a:outerShdw blurRad="38100" dist="19050" dir="2700000" algn="tl" rotWithShape="0">
                        <a:schemeClr val="dk1">
                          <a:alpha val="40000"/>
                        </a:schemeClr>
                      </a:outerShdw>
                    </a:effectLst>
                  </a:rPr>
                  <a:t>:</a:t>
                </a:r>
                <a:r>
                  <a:rPr lang="en-GB" sz="2400" b="1"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Measurement (Sensing) matrix</a:t>
                </a:r>
              </a:p>
              <a:p>
                <a:pPr marL="0" indent="0" algn="just">
                  <a:buNone/>
                </a:pPr>
                <a:r>
                  <a:rPr lang="en-GB" sz="2400" b="1" dirty="0">
                    <a:ln w="0"/>
                    <a:effectLst>
                      <a:outerShdw blurRad="38100" dist="19050" dir="2700000" algn="tl" rotWithShape="0">
                        <a:schemeClr val="dk1">
                          <a:alpha val="40000"/>
                        </a:schemeClr>
                      </a:outerShdw>
                    </a:effectLst>
                  </a:rPr>
                  <a:t>                        </a:t>
                </a: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𝐱</m:t>
                    </m:r>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sup>
                    </m:sSup>
                  </m:oMath>
                </a14:m>
                <a:r>
                  <a:rPr lang="en-GB" sz="2400" dirty="0">
                    <a:ln w="0"/>
                    <a:effectLst>
                      <a:outerShdw blurRad="38100" dist="19050" dir="2700000" algn="tl" rotWithShape="0">
                        <a:schemeClr val="dk1">
                          <a:alpha val="40000"/>
                        </a:schemeClr>
                      </a:outerShdw>
                    </a:effectLst>
                  </a:rPr>
                  <a:t>:</a:t>
                </a:r>
                <a:r>
                  <a:rPr lang="en-GB" sz="2400" b="1" dirty="0">
                    <a:ln w="0"/>
                    <a:effectLst>
                      <a:outerShdw blurRad="38100" dist="19050" dir="2700000" algn="tl" rotWithShape="0">
                        <a:schemeClr val="dk1">
                          <a:alpha val="40000"/>
                        </a:schemeClr>
                      </a:outerShdw>
                    </a:effectLst>
                  </a:rPr>
                  <a:t> </a:t>
                </a:r>
                <a:r>
                  <a:rPr lang="en-GB" sz="2400" i="1" dirty="0">
                    <a:ln w="0"/>
                    <a:effectLst>
                      <a:outerShdw blurRad="38100" dist="19050" dir="2700000" algn="tl" rotWithShape="0">
                        <a:schemeClr val="dk1">
                          <a:alpha val="40000"/>
                        </a:schemeClr>
                      </a:outerShdw>
                    </a:effectLst>
                  </a:rPr>
                  <a:t>S</a:t>
                </a:r>
                <a:r>
                  <a:rPr lang="en-GB" sz="2400" dirty="0">
                    <a:ln w="0"/>
                    <a:effectLst>
                      <a:outerShdw blurRad="38100" dist="19050" dir="2700000" algn="tl" rotWithShape="0">
                        <a:schemeClr val="dk1">
                          <a:alpha val="40000"/>
                        </a:schemeClr>
                      </a:outerShdw>
                    </a:effectLst>
                  </a:rPr>
                  <a:t>-sparse signal vector to be recovered, </a:t>
                </a:r>
                <a14:m>
                  <m:oMath xmlns:m="http://schemas.openxmlformats.org/officeDocument/2006/math">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e>
                      <m:sub>
                        <m:r>
                          <a:rPr lang="en-GB" sz="2400" b="1" i="1">
                            <a:ln w="0"/>
                            <a:effectLst>
                              <a:outerShdw blurRad="38100" dist="19050" dir="2700000" algn="tl" rotWithShape="0">
                                <a:schemeClr val="dk1">
                                  <a:alpha val="40000"/>
                                </a:schemeClr>
                              </a:outerShdw>
                            </a:effectLst>
                            <a:latin typeface="Cambria Math" panose="02040503050406030204" pitchFamily="18" charset="0"/>
                          </a:rPr>
                          <m:t>𝟎</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rPr>
                      <m:t>𝑆</m:t>
                    </m:r>
                  </m:oMath>
                </a14:m>
                <a:r>
                  <a:rPr lang="en-GB" sz="2400" dirty="0">
                    <a:ln w="0"/>
                    <a:effectLst>
                      <a:outerShdw blurRad="38100" dist="19050" dir="2700000" algn="tl" rotWithShape="0">
                        <a:schemeClr val="dk1">
                          <a:alpha val="40000"/>
                        </a:schemeClr>
                      </a:outerShdw>
                    </a:effectLst>
                  </a:rPr>
                  <a:t> </a:t>
                </a:r>
              </a:p>
              <a:p>
                <a:pPr marL="0" indent="0" algn="just">
                  <a:buNone/>
                </a:pPr>
                <a14:m>
                  <m:oMath xmlns:m="http://schemas.openxmlformats.org/officeDocument/2006/math">
                    <m:r>
                      <a:rPr lang="en-GB" sz="2400" i="1">
                        <a:ln w="0"/>
                        <a:effectLst>
                          <a:outerShdw blurRad="38100" dist="19050" dir="2700000" algn="tl" rotWithShape="0">
                            <a:schemeClr val="dk1">
                              <a:alpha val="40000"/>
                            </a:schemeClr>
                          </a:outerShdw>
                        </a:effectLst>
                        <a:latin typeface="Cambria Math" panose="02040503050406030204" pitchFamily="18" charset="0"/>
                      </a:rPr>
                      <m:t>𝑆</m:t>
                    </m:r>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rPr>
                      <m:t>𝑀</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oMath>
                </a14:m>
                <a:r>
                  <a:rPr lang="en-GB" sz="2400" dirty="0">
                    <a:ln w="0"/>
                    <a:effectLst>
                      <a:outerShdw blurRad="38100" dist="19050" dir="2700000" algn="tl" rotWithShape="0">
                        <a:schemeClr val="dk1">
                          <a:alpha val="40000"/>
                        </a:schemeClr>
                      </a:outerShdw>
                    </a:effectLst>
                  </a:rPr>
                  <a:t>, underdetermined system</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latin typeface="Cambria Math" panose="02040503050406030204" pitchFamily="18" charset="0"/>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latin typeface="Cambria Math" panose="02040503050406030204" pitchFamily="18" charset="0"/>
                  </a:rPr>
                  <a:t>Remember</a:t>
                </a:r>
              </a:p>
              <a:p>
                <a:pPr marL="0" indent="0">
                  <a:buNone/>
                </a:pPr>
                <a14:m>
                  <m:oMath xmlns:m="http://schemas.openxmlformats.org/officeDocument/2006/math">
                    <m:r>
                      <a:rPr lang="en-GB" sz="2400" b="1">
                        <a:latin typeface="Cambria Math" panose="02040503050406030204" pitchFamily="18" charset="0"/>
                      </a:rPr>
                      <m:t>𝐲</m:t>
                    </m:r>
                    <m:r>
                      <a:rPr lang="en-GB" sz="2400" b="1">
                        <a:latin typeface="Cambria Math" panose="02040503050406030204" pitchFamily="18" charset="0"/>
                      </a:rPr>
                      <m:t>=</m:t>
                    </m:r>
                    <m:r>
                      <a:rPr lang="en-GB" sz="2400" b="1">
                        <a:latin typeface="Cambria Math" panose="02040503050406030204" pitchFamily="18" charset="0"/>
                      </a:rPr>
                      <m:t>𝐇𝐱</m:t>
                    </m:r>
                    <m:r>
                      <a:rPr lang="en-GB" sz="2400" b="1">
                        <a:latin typeface="Cambria Math" panose="02040503050406030204" pitchFamily="18" charset="0"/>
                      </a:rPr>
                      <m:t>+</m:t>
                    </m:r>
                    <m:r>
                      <a:rPr lang="en-GB" sz="2400" b="1">
                        <a:latin typeface="Cambria Math" panose="02040503050406030204" pitchFamily="18" charset="0"/>
                      </a:rPr>
                      <m:t>𝐧</m:t>
                    </m:r>
                  </m:oMath>
                </a14:m>
                <a:r>
                  <a:rPr lang="en-GB" sz="2400" dirty="0"/>
                  <a:t> </a:t>
                </a:r>
              </a:p>
              <a:p>
                <a:pPr marL="0" indent="0">
                  <a:buNone/>
                </a:pPr>
                <a14:m>
                  <m:oMath xmlns:m="http://schemas.openxmlformats.org/officeDocument/2006/math">
                    <m:r>
                      <a:rPr lang="en-GB" sz="2400">
                        <a:latin typeface="Cambria Math" panose="02040503050406030204" pitchFamily="18" charset="0"/>
                        <a:ea typeface="Calibri" panose="020F0502020204030204" pitchFamily="34" charset="0"/>
                        <a:cs typeface="Times New Roman" panose="02020603050405020304" pitchFamily="18" charset="0"/>
                      </a:rPr>
                      <m:t>𝐲</m:t>
                    </m:r>
                    <m:r>
                      <a:rPr lang="en-GB" sz="2400">
                        <a:latin typeface="Cambria Math" panose="02040503050406030204" pitchFamily="18" charset="0"/>
                        <a:ea typeface="Calibri" panose="020F0502020204030204" pitchFamily="34" charset="0"/>
                        <a:cs typeface="Times New Roman" panose="02020603050405020304" pitchFamily="18" charset="0"/>
                      </a:rPr>
                      <m:t>∈</m:t>
                    </m:r>
                    <m:sSup>
                      <m:sSupPr>
                        <m:ctrlPr>
                          <a:rPr lang="en-GB" sz="2400" i="1">
                            <a:latin typeface="Cambria Math" panose="02040503050406030204" pitchFamily="18" charset="0"/>
                            <a:ea typeface="Calibri" panose="020F0502020204030204" pitchFamily="34" charset="0"/>
                            <a:cs typeface="Times New Roman" panose="02020603050405020304" pitchFamily="18" charset="0"/>
                          </a:rPr>
                        </m:ctrlPr>
                      </m:sSupPr>
                      <m:e>
                        <m:r>
                          <a:rPr lang="en-GB" sz="2400">
                            <a:latin typeface="Cambria Math" panose="02040503050406030204" pitchFamily="18" charset="0"/>
                            <a:ea typeface="Calibri" panose="020F0502020204030204" pitchFamily="34" charset="0"/>
                            <a:cs typeface="Times New Roman" panose="02020603050405020304" pitchFamily="18" charset="0"/>
                          </a:rPr>
                          <m:t>ℂ</m:t>
                        </m:r>
                      </m:e>
                      <m:sup>
                        <m:r>
                          <a:rPr lang="en-GB" sz="2400" i="1">
                            <a:latin typeface="Cambria Math" panose="02040503050406030204" pitchFamily="18" charset="0"/>
                            <a:ea typeface="Calibri" panose="020F0502020204030204" pitchFamily="34" charset="0"/>
                            <a:cs typeface="Times New Roman" panose="02020603050405020304" pitchFamily="18" charset="0"/>
                          </a:rPr>
                          <m:t>𝑀</m:t>
                        </m:r>
                      </m:sup>
                    </m:sSup>
                    <m:r>
                      <a:rPr lang="en-GB" sz="2400">
                        <a:latin typeface="Cambria Math" panose="02040503050406030204" pitchFamily="18" charset="0"/>
                        <a:ea typeface="Calibri" panose="020F0502020204030204" pitchFamily="34" charset="0"/>
                        <a:cs typeface="Times New Roman" panose="02020603050405020304" pitchFamily="18" charset="0"/>
                      </a:rPr>
                      <m:t>,</m:t>
                    </m:r>
                    <m:r>
                      <m:rPr>
                        <m:sty m:val="p"/>
                      </m:rPr>
                      <a:rPr lang="en-GB" sz="2400">
                        <a:latin typeface="Cambria Math" panose="02040503050406030204" pitchFamily="18" charset="0"/>
                        <a:ea typeface="Calibri" panose="020F0502020204030204" pitchFamily="34" charset="0"/>
                        <a:cs typeface="Times New Roman" panose="02020603050405020304" pitchFamily="18" charset="0"/>
                      </a:rPr>
                      <m:t>received</m:t>
                    </m:r>
                    <m:r>
                      <a:rPr lang="en-GB" sz="2400">
                        <a:latin typeface="Cambria Math" panose="02040503050406030204" pitchFamily="18" charset="0"/>
                        <a:ea typeface="Calibri" panose="020F0502020204030204" pitchFamily="34" charset="0"/>
                        <a:cs typeface="Times New Roman" panose="02020603050405020304" pitchFamily="18" charset="0"/>
                      </a:rPr>
                      <m:t> </m:t>
                    </m:r>
                    <m:r>
                      <m:rPr>
                        <m:sty m:val="p"/>
                      </m:rPr>
                      <a:rPr lang="en-GB" sz="2400">
                        <a:latin typeface="Cambria Math" panose="02040503050406030204" pitchFamily="18" charset="0"/>
                        <a:ea typeface="Calibri" panose="020F0502020204030204" pitchFamily="34" charset="0"/>
                        <a:cs typeface="Times New Roman" panose="02020603050405020304" pitchFamily="18" charset="0"/>
                      </a:rPr>
                      <m:t>signal</m:t>
                    </m:r>
                  </m:oMath>
                </a14:m>
                <a:r>
                  <a:rPr lang="en-GB" sz="24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2400" b="1">
                        <a:latin typeface="Cambria Math" panose="02040503050406030204" pitchFamily="18" charset="0"/>
                      </a:rPr>
                      <m:t>𝐇</m:t>
                    </m:r>
                    <m:r>
                      <a:rPr lang="en-GB" sz="2400" b="1" i="1">
                        <a:latin typeface="Cambria Math" panose="02040503050406030204" pitchFamily="18" charset="0"/>
                      </a:rPr>
                      <m:t>∈</m:t>
                    </m:r>
                    <m:sSup>
                      <m:sSupPr>
                        <m:ctrlPr>
                          <a:rPr lang="en-GB" sz="2400" b="1" i="1">
                            <a:latin typeface="Cambria Math" panose="02040503050406030204" pitchFamily="18" charset="0"/>
                          </a:rPr>
                        </m:ctrlPr>
                      </m:sSupPr>
                      <m:e>
                        <m:r>
                          <a:rPr lang="en-GB" sz="2400" b="1" i="1">
                            <a:latin typeface="Cambria Math" panose="02040503050406030204" pitchFamily="18" charset="0"/>
                            <a:ea typeface="Cambria Math" panose="02040503050406030204" pitchFamily="18" charset="0"/>
                          </a:rPr>
                          <m:t>ℂ</m:t>
                        </m:r>
                      </m:e>
                      <m:sup>
                        <m:r>
                          <a:rPr lang="en-GB" sz="2400" i="1">
                            <a:latin typeface="Cambria Math" panose="02040503050406030204" pitchFamily="18" charset="0"/>
                          </a:rPr>
                          <m:t>𝑀</m:t>
                        </m:r>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𝑁</m:t>
                        </m:r>
                      </m:sup>
                    </m:sSup>
                    <m:r>
                      <a:rPr lang="en-GB" sz="2400" b="1" i="1">
                        <a:latin typeface="Cambria Math" panose="02040503050406030204" pitchFamily="18" charset="0"/>
                      </a:rPr>
                      <m:t>,</m:t>
                    </m:r>
                  </m:oMath>
                </a14:m>
                <a:r>
                  <a:rPr lang="en-GB" sz="2400" dirty="0"/>
                  <a:t> </a:t>
                </a:r>
                <a14:m>
                  <m:oMath xmlns:m="http://schemas.openxmlformats.org/officeDocument/2006/math">
                    <m:r>
                      <m:rPr>
                        <m:sty m:val="p"/>
                      </m:rPr>
                      <a:rPr lang="en-GB" sz="2400">
                        <a:latin typeface="Cambria Math" panose="02040503050406030204" pitchFamily="18" charset="0"/>
                        <a:ea typeface="Calibri" panose="020F0502020204030204" pitchFamily="34" charset="0"/>
                        <a:cs typeface="Times New Roman" panose="02020603050405020304" pitchFamily="18" charset="0"/>
                      </a:rPr>
                      <m:t>channel</m:t>
                    </m:r>
                    <m:r>
                      <a:rPr lang="en-GB" sz="2400">
                        <a:latin typeface="Cambria Math" panose="02040503050406030204" pitchFamily="18" charset="0"/>
                        <a:ea typeface="Calibri" panose="020F0502020204030204" pitchFamily="34" charset="0"/>
                        <a:cs typeface="Times New Roman" panose="02020603050405020304" pitchFamily="18" charset="0"/>
                      </a:rPr>
                      <m:t> </m:t>
                    </m:r>
                    <m:r>
                      <m:rPr>
                        <m:sty m:val="p"/>
                      </m:rPr>
                      <a:rPr lang="en-GB" sz="2400">
                        <a:latin typeface="Cambria Math" panose="02040503050406030204" pitchFamily="18" charset="0"/>
                        <a:ea typeface="Calibri" panose="020F0502020204030204" pitchFamily="34" charset="0"/>
                        <a:cs typeface="Times New Roman" panose="02020603050405020304" pitchFamily="18" charset="0"/>
                      </a:rPr>
                      <m:t>matrix</m:t>
                    </m:r>
                  </m:oMath>
                </a14:m>
                <a:r>
                  <a:rPr lang="en-GB" sz="2400" dirty="0">
                    <a:ln w="0"/>
                    <a:effectLst>
                      <a:outerShdw blurRad="38100" dist="19050" dir="2700000" algn="tl" rotWithShape="0">
                        <a:schemeClr val="dk1">
                          <a:alpha val="40000"/>
                        </a:schemeClr>
                      </a:outerShdw>
                    </a:effectLst>
                  </a:rPr>
                  <a:t>. </a:t>
                </a:r>
                <a14:m>
                  <m:oMath xmlns:m="http://schemas.openxmlformats.org/officeDocument/2006/math">
                    <m:r>
                      <a:rPr lang="en-GB" sz="2400">
                        <a:latin typeface="Cambria Math" panose="02040503050406030204" pitchFamily="18" charset="0"/>
                        <a:ea typeface="Calibri" panose="020F0502020204030204" pitchFamily="34" charset="0"/>
                        <a:cs typeface="Times New Roman" panose="02020603050405020304" pitchFamily="18" charset="0"/>
                      </a:rPr>
                      <m:t>𝐱</m:t>
                    </m:r>
                    <m:r>
                      <a:rPr lang="en-GB" sz="2400">
                        <a:latin typeface="Cambria Math" panose="02040503050406030204" pitchFamily="18" charset="0"/>
                        <a:ea typeface="Calibri" panose="020F0502020204030204" pitchFamily="34" charset="0"/>
                        <a:cs typeface="Times New Roman" panose="02020603050405020304" pitchFamily="18" charset="0"/>
                      </a:rPr>
                      <m:t>∈</m:t>
                    </m:r>
                    <m:sSup>
                      <m:sSupPr>
                        <m:ctrlPr>
                          <a:rPr lang="en-GB" sz="2400" i="1">
                            <a:latin typeface="Cambria Math" panose="02040503050406030204" pitchFamily="18" charset="0"/>
                            <a:ea typeface="Calibri" panose="020F0502020204030204" pitchFamily="34" charset="0"/>
                            <a:cs typeface="Times New Roman" panose="02020603050405020304" pitchFamily="18" charset="0"/>
                          </a:rPr>
                        </m:ctrlPr>
                      </m:sSupPr>
                      <m:e>
                        <m:r>
                          <a:rPr lang="en-GB" sz="2400">
                            <a:latin typeface="Cambria Math" panose="02040503050406030204" pitchFamily="18" charset="0"/>
                            <a:ea typeface="Calibri" panose="020F0502020204030204" pitchFamily="34" charset="0"/>
                            <a:cs typeface="Times New Roman" panose="02020603050405020304" pitchFamily="18" charset="0"/>
                          </a:rPr>
                          <m:t>ℂ</m:t>
                        </m:r>
                      </m:e>
                      <m:sup>
                        <m:r>
                          <a:rPr lang="en-GB" sz="2400" i="1">
                            <a:latin typeface="Cambria Math" panose="02040503050406030204" pitchFamily="18" charset="0"/>
                            <a:ea typeface="Calibri" panose="020F0502020204030204" pitchFamily="34" charset="0"/>
                            <a:cs typeface="Times New Roman" panose="02020603050405020304" pitchFamily="18" charset="0"/>
                          </a:rPr>
                          <m:t>𝑁</m:t>
                        </m:r>
                      </m:sup>
                    </m:sSup>
                    <m:r>
                      <a:rPr lang="en-GB" sz="2400">
                        <a:latin typeface="Cambria Math" panose="02040503050406030204" pitchFamily="18" charset="0"/>
                        <a:ea typeface="Calibri" panose="020F0502020204030204" pitchFamily="34" charset="0"/>
                        <a:cs typeface="Times New Roman" panose="02020603050405020304" pitchFamily="18" charset="0"/>
                      </a:rPr>
                      <m:t>,</m:t>
                    </m:r>
                    <m:r>
                      <m:rPr>
                        <m:sty m:val="p"/>
                      </m:rPr>
                      <a:rPr lang="en-GB" sz="2400">
                        <a:latin typeface="Cambria Math" panose="02040503050406030204" pitchFamily="18" charset="0"/>
                        <a:ea typeface="Calibri" panose="020F0502020204030204" pitchFamily="34" charset="0"/>
                        <a:cs typeface="Times New Roman" panose="02020603050405020304" pitchFamily="18" charset="0"/>
                      </a:rPr>
                      <m:t>transmitted</m:t>
                    </m:r>
                    <m:r>
                      <a:rPr lang="en-GB" sz="2400">
                        <a:latin typeface="Cambria Math" panose="02040503050406030204" pitchFamily="18" charset="0"/>
                        <a:ea typeface="Calibri" panose="020F0502020204030204" pitchFamily="34" charset="0"/>
                        <a:cs typeface="Times New Roman" panose="02020603050405020304" pitchFamily="18" charset="0"/>
                      </a:rPr>
                      <m:t> </m:t>
                    </m:r>
                    <m:r>
                      <m:rPr>
                        <m:sty m:val="p"/>
                      </m:rPr>
                      <a:rPr lang="en-GB" sz="2400">
                        <a:latin typeface="Cambria Math" panose="02040503050406030204" pitchFamily="18" charset="0"/>
                        <a:ea typeface="Calibri" panose="020F0502020204030204" pitchFamily="34" charset="0"/>
                        <a:cs typeface="Times New Roman" panose="02020603050405020304" pitchFamily="18" charset="0"/>
                      </a:rPr>
                      <m:t>signal</m:t>
                    </m:r>
                  </m:oMath>
                </a14:m>
                <a:endParaRPr lang="en-GB" sz="2400" b="0" dirty="0">
                  <a:ln w="0"/>
                  <a:effectLst>
                    <a:outerShdw blurRad="38100" dist="19050" dir="2700000" algn="tl" rotWithShape="0">
                      <a:schemeClr val="dk1">
                        <a:alpha val="40000"/>
                      </a:schemeClr>
                    </a:outerShdw>
                  </a:effectLst>
                  <a:latin typeface="Cambria Math" panose="02040503050406030204" pitchFamily="18" charset="0"/>
                </a:endParaRPr>
              </a:p>
              <a:p>
                <a:pPr marL="0" indent="0" algn="just">
                  <a:buNone/>
                </a:pPr>
                <a:endParaRPr lang="en-GB" sz="2400" b="1" i="0" dirty="0">
                  <a:ln w="0"/>
                  <a:effectLst>
                    <a:outerShdw blurRad="38100" dist="19050" dir="2700000" algn="tl" rotWithShape="0">
                      <a:schemeClr val="dk1">
                        <a:alpha val="40000"/>
                      </a:schemeClr>
                    </a:outerShdw>
                  </a:effectLst>
                  <a:latin typeface="Cambria Math" panose="02040503050406030204" pitchFamily="18" charset="0"/>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647700" y="819149"/>
                <a:ext cx="11455400" cy="5902326"/>
              </a:xfrm>
              <a:blipFill>
                <a:blip r:embed="rId3"/>
                <a:stretch>
                  <a:fillRect l="-798" t="-1548"/>
                </a:stretch>
              </a:blipFill>
            </p:spPr>
            <p:txBody>
              <a:bodyPr/>
              <a:lstStyle/>
              <a:p>
                <a:r>
                  <a:rPr lang="en-SE">
                    <a:noFill/>
                  </a:rPr>
                  <a:t> </a:t>
                </a:r>
              </a:p>
            </p:txBody>
          </p:sp>
        </mc:Fallback>
      </mc:AlternateContent>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3947632"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COMPRESSED SENSING</a:t>
            </a:r>
            <a:endParaRPr lang="en-US" sz="8000" b="1" dirty="0"/>
          </a:p>
        </p:txBody>
      </p:sp>
      <p:sp>
        <p:nvSpPr>
          <p:cNvPr id="2" name="Slide Number Placeholder 1">
            <a:extLst>
              <a:ext uri="{FF2B5EF4-FFF2-40B4-BE49-F238E27FC236}">
                <a16:creationId xmlns:a16="http://schemas.microsoft.com/office/drawing/2014/main" id="{21E5D0B7-D562-46D8-A5FD-0D9D22B5A9B9}"/>
              </a:ext>
            </a:extLst>
          </p:cNvPr>
          <p:cNvSpPr>
            <a:spLocks noGrp="1"/>
          </p:cNvSpPr>
          <p:nvPr>
            <p:ph type="sldNum" sz="quarter" idx="12"/>
          </p:nvPr>
        </p:nvSpPr>
        <p:spPr/>
        <p:txBody>
          <a:bodyPr/>
          <a:lstStyle/>
          <a:p>
            <a:fld id="{96C155CA-F9E4-4B7B-8778-BBE3591DE223}" type="slidenum">
              <a:rPr lang="en-US" smtClean="0"/>
              <a:t>31</a:t>
            </a:fld>
            <a:endParaRPr lang="en-US"/>
          </a:p>
        </p:txBody>
      </p:sp>
      <p:sp>
        <p:nvSpPr>
          <p:cNvPr id="15" name="TextBox 14">
            <a:extLst>
              <a:ext uri="{FF2B5EF4-FFF2-40B4-BE49-F238E27FC236}">
                <a16:creationId xmlns:a16="http://schemas.microsoft.com/office/drawing/2014/main" id="{1912F205-74E3-40C4-8183-5216BCEE4B6A}"/>
              </a:ext>
            </a:extLst>
          </p:cNvPr>
          <p:cNvSpPr txBox="1"/>
          <p:nvPr/>
        </p:nvSpPr>
        <p:spPr>
          <a:xfrm>
            <a:off x="5111750" y="2437644"/>
            <a:ext cx="2031390" cy="369332"/>
          </a:xfrm>
          <a:prstGeom prst="rect">
            <a:avLst/>
          </a:prstGeom>
          <a:noFill/>
        </p:spPr>
        <p:txBody>
          <a:bodyPr wrap="none" rtlCol="0">
            <a:spAutoFit/>
          </a:bodyPr>
          <a:lstStyle/>
          <a:p>
            <a:r>
              <a:rPr lang="en-GB" dirty="0">
                <a:ln w="0"/>
                <a:effectLst>
                  <a:outerShdw blurRad="38100" dist="19050" dir="2700000" algn="tl" rotWithShape="0">
                    <a:schemeClr val="dk1">
                      <a:alpha val="40000"/>
                    </a:schemeClr>
                  </a:outerShdw>
                </a:effectLst>
              </a:rPr>
              <a:t>© [Marques2019]   </a:t>
            </a:r>
            <a:endParaRPr lang="en-US" dirty="0">
              <a:ln w="0"/>
              <a:effectLst>
                <a:outerShdw blurRad="38100" dist="19050" dir="2700000" algn="tl" rotWithShape="0">
                  <a:schemeClr val="dk1">
                    <a:alpha val="40000"/>
                  </a:schemeClr>
                </a:outerShdw>
              </a:effectLst>
            </a:endParaRPr>
          </a:p>
        </p:txBody>
      </p:sp>
      <p:grpSp>
        <p:nvGrpSpPr>
          <p:cNvPr id="19" name="Group 18">
            <a:extLst>
              <a:ext uri="{FF2B5EF4-FFF2-40B4-BE49-F238E27FC236}">
                <a16:creationId xmlns:a16="http://schemas.microsoft.com/office/drawing/2014/main" id="{3D8A7A03-587E-4078-A89C-DF2FA593D3DE}"/>
              </a:ext>
            </a:extLst>
          </p:cNvPr>
          <p:cNvGrpSpPr/>
          <p:nvPr/>
        </p:nvGrpSpPr>
        <p:grpSpPr>
          <a:xfrm>
            <a:off x="2526266" y="900864"/>
            <a:ext cx="6931483" cy="1592859"/>
            <a:chOff x="2526266" y="1276642"/>
            <a:chExt cx="6931483" cy="1592859"/>
          </a:xfrm>
        </p:grpSpPr>
        <p:pic>
          <p:nvPicPr>
            <p:cNvPr id="14" name="Picture 13">
              <a:extLst>
                <a:ext uri="{FF2B5EF4-FFF2-40B4-BE49-F238E27FC236}">
                  <a16:creationId xmlns:a16="http://schemas.microsoft.com/office/drawing/2014/main" id="{F0741FC1-3B5B-4EFB-94D2-F5A5F8898A50}"/>
                </a:ext>
              </a:extLst>
            </p:cNvPr>
            <p:cNvPicPr>
              <a:picLocks noChangeAspect="1"/>
            </p:cNvPicPr>
            <p:nvPr/>
          </p:nvPicPr>
          <p:blipFill>
            <a:blip r:embed="rId4"/>
            <a:stretch>
              <a:fillRect/>
            </a:stretch>
          </p:blipFill>
          <p:spPr>
            <a:xfrm>
              <a:off x="2526266" y="1276642"/>
              <a:ext cx="6931483" cy="159285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357A62-DCEF-4623-B969-3140AAA34D40}"/>
                    </a:ext>
                  </a:extLst>
                </p:cNvPr>
                <p:cNvSpPr txBox="1"/>
                <p:nvPr/>
              </p:nvSpPr>
              <p:spPr>
                <a:xfrm>
                  <a:off x="4793530" y="1926505"/>
                  <a:ext cx="31822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𝐱</m:t>
                        </m:r>
                      </m:oMath>
                    </m:oMathPara>
                  </a14:m>
                  <a:endParaRPr lang="en-SE" b="1" dirty="0"/>
                </a:p>
              </p:txBody>
            </p:sp>
          </mc:Choice>
          <mc:Fallback xmlns="">
            <p:sp>
              <p:nvSpPr>
                <p:cNvPr id="16" name="TextBox 15">
                  <a:extLst>
                    <a:ext uri="{FF2B5EF4-FFF2-40B4-BE49-F238E27FC236}">
                      <a16:creationId xmlns:a16="http://schemas.microsoft.com/office/drawing/2014/main" id="{56357A62-DCEF-4623-B969-3140AAA34D40}"/>
                    </a:ext>
                  </a:extLst>
                </p:cNvPr>
                <p:cNvSpPr txBox="1">
                  <a:spLocks noRot="1" noChangeAspect="1" noMove="1" noResize="1" noEditPoints="1" noAdjustHandles="1" noChangeArrowheads="1" noChangeShapeType="1" noTextEdit="1"/>
                </p:cNvSpPr>
                <p:nvPr/>
              </p:nvSpPr>
              <p:spPr>
                <a:xfrm>
                  <a:off x="4793530" y="1926505"/>
                  <a:ext cx="318220" cy="369332"/>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14DD09-4F1D-4409-A3ED-722E26CAD84D}"/>
                    </a:ext>
                  </a:extLst>
                </p:cNvPr>
                <p:cNvSpPr txBox="1"/>
                <p:nvPr/>
              </p:nvSpPr>
              <p:spPr>
                <a:xfrm>
                  <a:off x="2657549" y="1888405"/>
                  <a:ext cx="31822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𝐡</m:t>
                        </m:r>
                      </m:oMath>
                    </m:oMathPara>
                  </a14:m>
                  <a:endParaRPr lang="en-SE" b="1" dirty="0"/>
                </a:p>
              </p:txBody>
            </p:sp>
          </mc:Choice>
          <mc:Fallback xmlns="">
            <p:sp>
              <p:nvSpPr>
                <p:cNvPr id="18" name="TextBox 17">
                  <a:extLst>
                    <a:ext uri="{FF2B5EF4-FFF2-40B4-BE49-F238E27FC236}">
                      <a16:creationId xmlns:a16="http://schemas.microsoft.com/office/drawing/2014/main" id="{4414DD09-4F1D-4409-A3ED-722E26CAD84D}"/>
                    </a:ext>
                  </a:extLst>
                </p:cNvPr>
                <p:cNvSpPr txBox="1">
                  <a:spLocks noRot="1" noChangeAspect="1" noMove="1" noResize="1" noEditPoints="1" noAdjustHandles="1" noChangeArrowheads="1" noChangeShapeType="1" noTextEdit="1"/>
                </p:cNvSpPr>
                <p:nvPr/>
              </p:nvSpPr>
              <p:spPr>
                <a:xfrm>
                  <a:off x="2657549" y="1888405"/>
                  <a:ext cx="318220" cy="369332"/>
                </a:xfrm>
                <a:prstGeom prst="rect">
                  <a:avLst/>
                </a:prstGeom>
                <a:blipFill>
                  <a:blip r:embed="rId6"/>
                  <a:stretch>
                    <a:fillRect/>
                  </a:stretch>
                </a:blipFill>
              </p:spPr>
              <p:txBody>
                <a:bodyPr/>
                <a:lstStyle/>
                <a:p>
                  <a:r>
                    <a:rPr lang="en-SE">
                      <a:noFill/>
                    </a:rPr>
                    <a:t> </a:t>
                  </a:r>
                </a:p>
              </p:txBody>
            </p:sp>
          </mc:Fallback>
        </mc:AlternateContent>
      </p:grpSp>
    </p:spTree>
    <p:extLst>
      <p:ext uri="{BB962C8B-B14F-4D97-AF65-F5344CB8AC3E}">
        <p14:creationId xmlns:p14="http://schemas.microsoft.com/office/powerpoint/2010/main" val="3837096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5902326"/>
              </a:xfrm>
            </p:spPr>
            <p:txBody>
              <a:bodyPr>
                <a:normAutofit lnSpcReduction="10000"/>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Training,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𝑡</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𝑇</m:t>
                    </m:r>
                  </m:oMath>
                </a14:m>
                <a:endParaRPr lang="en-GB" sz="2400" dirty="0">
                  <a:ln w="0"/>
                  <a:effectLst>
                    <a:outerShdw blurRad="38100" dist="19050" dir="2700000" algn="tl" rotWithShape="0">
                      <a:schemeClr val="dk1">
                        <a:alpha val="40000"/>
                      </a:schemeClr>
                    </a:outerShdw>
                  </a:effectLst>
                </a:endParaRPr>
              </a:p>
              <a:p>
                <a:pPr marL="0" indent="0" algn="ctr">
                  <a:buNone/>
                </a:pPr>
                <a14:m>
                  <m:oMath xmlns:m="http://schemas.openxmlformats.org/officeDocument/2006/math">
                    <m:r>
                      <a:rPr lang="en-GB" sz="2400" b="1" smtClean="0">
                        <a:ln w="0"/>
                        <a:effectLst>
                          <a:outerShdw blurRad="38100" dist="19050" dir="2700000" algn="tl" rotWithShape="0">
                            <a:schemeClr val="dk1">
                              <a:alpha val="40000"/>
                            </a:schemeClr>
                          </a:outerShdw>
                        </a:effectLst>
                        <a:latin typeface="Cambria Math" panose="02040503050406030204" pitchFamily="18" charset="0"/>
                      </a:rPr>
                      <m:t>𝐲</m:t>
                    </m:r>
                    <m:d>
                      <m:d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d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e>
                    </m:d>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𝛟</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i="1">
                            <a:ln w="0"/>
                            <a:effectLst>
                              <a:outerShdw blurRad="38100" dist="19050" dir="2700000" algn="tl" rotWithShape="0">
                                <a:schemeClr val="dk1">
                                  <a:alpha val="40000"/>
                                </a:schemeClr>
                              </a:outerShdw>
                            </a:effectLst>
                            <a:latin typeface="Cambria Math" panose="02040503050406030204" pitchFamily="18" charset="0"/>
                          </a:rPr>
                          <m:t>1</m:t>
                        </m:r>
                      </m:e>
                    </m:d>
                    <m:r>
                      <a:rPr lang="el-GR"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𝚿</m:t>
                    </m:r>
                    <m:r>
                      <a:rPr lang="en-GB"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𝐱</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𝐧</m:t>
                    </m:r>
                  </m:oMath>
                </a14:m>
                <a:r>
                  <a:rPr lang="en-GB" sz="2400" dirty="0">
                    <a:ln w="0"/>
                    <a:effectLst>
                      <a:outerShdw blurRad="38100" dist="19050" dir="2700000" algn="tl" rotWithShape="0">
                        <a:schemeClr val="dk1">
                          <a:alpha val="40000"/>
                        </a:schemeClr>
                      </a:outerShdw>
                    </a:effectLst>
                  </a:rPr>
                  <a:t> </a:t>
                </a:r>
              </a:p>
              <a:p>
                <a:pPr marL="0" indent="0" algn="ctr">
                  <a:buNone/>
                </a:pPr>
                <a:r>
                  <a:rPr lang="en-GB" sz="2400" b="1" dirty="0">
                    <a:ln w="0"/>
                    <a:effectLst>
                      <a:outerShdw blurRad="38100" dist="19050" dir="2700000" algn="tl" rotWithShape="0">
                        <a:schemeClr val="dk1">
                          <a:alpha val="40000"/>
                        </a:schemeClr>
                      </a:outerShdw>
                    </a:effectLst>
                    <a:latin typeface="Cambria Math" panose="02040503050406030204" pitchFamily="18" charset="0"/>
                  </a:rPr>
                  <a:t>                …</a:t>
                </a:r>
              </a:p>
              <a:p>
                <a:pPr marL="0" indent="0" algn="ctr">
                  <a:buNone/>
                </a:pPr>
                <a14:m>
                  <m:oMath xmlns:m="http://schemas.openxmlformats.org/officeDocument/2006/math">
                    <m:r>
                      <a:rPr lang="en-GB" sz="2400" b="1" smtClean="0">
                        <a:ln w="0"/>
                        <a:effectLst>
                          <a:outerShdw blurRad="38100" dist="19050" dir="2700000" algn="tl" rotWithShape="0">
                            <a:schemeClr val="dk1">
                              <a:alpha val="40000"/>
                            </a:schemeClr>
                          </a:outerShdw>
                        </a:effectLst>
                        <a:latin typeface="Cambria Math" panose="02040503050406030204" pitchFamily="18" charset="0"/>
                      </a:rPr>
                      <m:t>𝐲</m:t>
                    </m:r>
                    <m:d>
                      <m:d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d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𝑇</m:t>
                        </m:r>
                      </m:e>
                    </m:d>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𝛟</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𝑇</m:t>
                        </m:r>
                      </m:e>
                    </m:d>
                    <m:r>
                      <a:rPr lang="el-GR"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𝚿</m:t>
                    </m:r>
                    <m:r>
                      <a:rPr lang="en-GB"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𝐱</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𝐧</m:t>
                    </m:r>
                  </m:oMath>
                </a14:m>
                <a:r>
                  <a:rPr lang="en-GB" sz="2400" dirty="0">
                    <a:ln w="0"/>
                    <a:effectLst>
                      <a:outerShdw blurRad="38100" dist="19050" dir="2700000" algn="tl" rotWithShape="0">
                        <a:schemeClr val="dk1">
                          <a:alpha val="40000"/>
                        </a:schemeClr>
                      </a:outerShdw>
                    </a:effectLst>
                  </a:rPr>
                  <a:t> </a:t>
                </a:r>
              </a:p>
              <a:p>
                <a:pPr marL="0" indent="0" algn="ctr">
                  <a:buNone/>
                </a:pPr>
                <a:endParaRPr lang="en-GB" sz="2400" b="0" i="1" dirty="0">
                  <a:ln w="0"/>
                  <a:effectLst>
                    <a:outerShdw blurRad="38100" dist="19050" dir="2700000" algn="tl" rotWithShape="0">
                      <a:schemeClr val="dk1">
                        <a:alpha val="40000"/>
                      </a:schemeClr>
                    </a:outerShdw>
                  </a:effectLst>
                  <a:latin typeface="Cambria Math" panose="02040503050406030204" pitchFamily="18" charset="0"/>
                </a:endParaRPr>
              </a:p>
              <a:p>
                <a:pPr marL="0" indent="0" algn="ctr">
                  <a:buNone/>
                </a:pP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𝑇𝑀</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Compressed</m:t>
                    </m:r>
                    <m: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sensing</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a14:m>
                <a:r>
                  <a:rPr lang="en-GB" sz="2400" dirty="0">
                    <a:ln w="0"/>
                    <a:effectLst>
                      <a:outerShdw blurRad="38100" dist="19050" dir="2700000" algn="tl" rotWithShape="0">
                        <a:schemeClr val="dk1">
                          <a:alpha val="40000"/>
                        </a:schemeClr>
                      </a:outerShdw>
                    </a:effectLst>
                  </a:rPr>
                  <a:t> </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In </a:t>
                </a:r>
                <a:r>
                  <a:rPr lang="en-GB" sz="2400" dirty="0" err="1">
                    <a:ln w="0"/>
                    <a:effectLst>
                      <a:outerShdw blurRad="38100" dist="19050" dir="2700000" algn="tl" rotWithShape="0">
                        <a:schemeClr val="dk1">
                          <a:alpha val="40000"/>
                        </a:schemeClr>
                      </a:outerShdw>
                    </a:effectLst>
                  </a:rPr>
                  <a:t>mmWave</a:t>
                </a:r>
                <a:r>
                  <a:rPr lang="en-GB" sz="2400" dirty="0">
                    <a:ln w="0"/>
                    <a:effectLst>
                      <a:outerShdw blurRad="38100" dist="19050" dir="2700000" algn="tl" rotWithShape="0">
                        <a:schemeClr val="dk1">
                          <a:alpha val="40000"/>
                        </a:schemeClr>
                      </a:outerShdw>
                    </a:effectLst>
                  </a:rPr>
                  <a:t> channels</a:t>
                </a:r>
                <a:endParaRPr lang="en-GB" sz="2400" b="0" i="1" dirty="0">
                  <a:ln w="0"/>
                  <a:effectLst>
                    <a:outerShdw blurRad="38100" dist="19050" dir="2700000" algn="tl" rotWithShape="0">
                      <a:schemeClr val="dk1">
                        <a:alpha val="40000"/>
                      </a:schemeClr>
                    </a:outerShdw>
                  </a:effectLst>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𝑇</m:t>
                      </m:r>
                      <m:sSub>
                        <m:sSub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𝐿</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𝑟</m:t>
                          </m:r>
                        </m:sub>
                      </m:sSub>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𝐺</m:t>
                          </m:r>
                        </m:e>
                        <m:sub>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𝑡</m:t>
                          </m:r>
                        </m:sub>
                      </m:sSub>
                      <m:sSub>
                        <m:sSubPr>
                          <m:ctrlP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𝐺</m:t>
                          </m:r>
                        </m:e>
                        <m:sub>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𝑟</m:t>
                          </m:r>
                        </m:sub>
                      </m:sSub>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m:rPr>
                          <m:sty m:val="p"/>
                        </m:rPr>
                        <a:rPr lang="en-GB" sz="240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Compressed</m:t>
                      </m:r>
                      <m:r>
                        <a:rPr lang="en-GB" sz="240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sensing</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m:oMathPara>
                </a14:m>
                <a:endParaRPr lang="en-GB" sz="2400" dirty="0">
                  <a:ln w="0"/>
                  <a:effectLst>
                    <a:outerShdw blurRad="38100" dist="19050" dir="2700000" algn="tl" rotWithShape="0">
                      <a:schemeClr val="dk1">
                        <a:alpha val="40000"/>
                      </a:schemeClr>
                    </a:outerShdw>
                  </a:effectLst>
                </a:endParaRPr>
              </a:p>
              <a:p>
                <a:pPr marL="0" indent="0" algn="just">
                  <a:buNone/>
                </a:pPr>
                <a14:m>
                  <m:oMath xmlns:m="http://schemas.openxmlformats.org/officeDocument/2006/math">
                    <m:sSub>
                      <m:sSub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𝐿</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𝑟</m:t>
                        </m:r>
                      </m:sub>
                    </m:sSub>
                  </m:oMath>
                </a14:m>
                <a:r>
                  <a:rPr lang="en-GB" sz="2400" dirty="0">
                    <a:ln w="0"/>
                    <a:effectLst>
                      <a:outerShdw blurRad="38100" dist="19050" dir="2700000" algn="tl" rotWithShape="0">
                        <a:schemeClr val="dk1">
                          <a:alpha val="40000"/>
                        </a:schemeClr>
                      </a:outerShdw>
                    </a:effectLst>
                  </a:rPr>
                  <a:t>: Number of RF chains at the receiver</a:t>
                </a:r>
              </a:p>
              <a:p>
                <a:pPr marL="0" indent="0" algn="just">
                  <a:buNone/>
                </a:pPr>
                <a14:m>
                  <m:oMath xmlns:m="http://schemas.openxmlformats.org/officeDocument/2006/math">
                    <m:sSub>
                      <m:sSubPr>
                        <m:ctrlPr>
                          <a:rPr lang="en-GB" sz="240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𝐺</m:t>
                        </m:r>
                      </m:e>
                      <m:sub>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𝑡</m:t>
                        </m:r>
                      </m:sub>
                    </m:sSub>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𝐺</m:t>
                        </m:r>
                      </m:e>
                      <m:sub>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𝑟</m:t>
                        </m:r>
                      </m:sub>
                    </m:sSub>
                  </m:oMath>
                </a14:m>
                <a:r>
                  <a:rPr lang="en-GB" sz="2400" dirty="0">
                    <a:ln w="0"/>
                    <a:effectLst>
                      <a:outerShdw blurRad="38100" dist="19050" dir="2700000" algn="tl" rotWithShape="0">
                        <a:schemeClr val="dk1">
                          <a:alpha val="40000"/>
                        </a:schemeClr>
                      </a:outerShdw>
                    </a:effectLst>
                  </a:rPr>
                  <a:t>: Grid sizes at the transmitter and receiver</a:t>
                </a:r>
              </a:p>
              <a:p>
                <a:pPr marL="0" indent="0" algn="just">
                  <a:buNone/>
                </a:pPr>
                <a:r>
                  <a:rPr lang="en-GB" sz="2400" dirty="0">
                    <a:ln w="0"/>
                    <a:effectLst>
                      <a:outerShdw blurRad="38100" dist="19050" dir="2700000" algn="tl" rotWithShape="0">
                        <a:schemeClr val="dk1">
                          <a:alpha val="40000"/>
                        </a:schemeClr>
                      </a:outerShdw>
                    </a:effectLst>
                  </a:rPr>
                  <a:t>E.g.,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𝑇</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=20, 40, 80,…</m:t>
                    </m:r>
                  </m:oMath>
                </a14:m>
                <a:endParaRPr lang="en-GB" sz="2400" dirty="0">
                  <a:ln w="0"/>
                  <a:effectLst>
                    <a:outerShdw blurRad="38100" dist="19050" dir="2700000" algn="tl" rotWithShape="0">
                      <a:schemeClr val="dk1">
                        <a:alpha val="40000"/>
                      </a:schemeClr>
                    </a:outerShdw>
                  </a:effectLst>
                </a:endParaRPr>
              </a:p>
              <a:p>
                <a:pPr marL="0" indent="0" algn="just">
                  <a:buNone/>
                </a:pPr>
                <a:r>
                  <a:rPr lang="en-GB" sz="2400" dirty="0">
                    <a:ln w="0"/>
                    <a:effectLst>
                      <a:outerShdw blurRad="38100" dist="19050" dir="2700000" algn="tl" rotWithShape="0">
                        <a:schemeClr val="dk1">
                          <a:alpha val="40000"/>
                        </a:schemeClr>
                      </a:outerShdw>
                    </a:effectLst>
                  </a:rPr>
                  <a:t>           </a:t>
                </a: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𝐿</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𝑟</m:t>
                        </m:r>
                      </m:sub>
                    </m:s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=4, 8,…</m:t>
                    </m:r>
                  </m:oMath>
                </a14:m>
                <a:endParaRPr lang="en-GB" sz="2400" dirty="0">
                  <a:ln w="0"/>
                  <a:effectLst>
                    <a:outerShdw blurRad="38100" dist="19050" dir="2700000" algn="tl" rotWithShape="0">
                      <a:schemeClr val="dk1">
                        <a:alpha val="40000"/>
                      </a:schemeClr>
                    </a:outerShdw>
                  </a:effectLst>
                </a:endParaRPr>
              </a:p>
              <a:p>
                <a:pPr marL="0" indent="0" algn="just">
                  <a:buNone/>
                </a:pPr>
                <a:r>
                  <a:rPr lang="en-GB" sz="2400" dirty="0">
                    <a:ln w="0"/>
                    <a:effectLst>
                      <a:outerShdw blurRad="38100" dist="19050" dir="2700000" algn="tl" rotWithShape="0">
                        <a:schemeClr val="dk1">
                          <a:alpha val="40000"/>
                        </a:schemeClr>
                      </a:outerShdw>
                    </a:effectLst>
                  </a:rPr>
                  <a:t>          </a:t>
                </a: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𝐺</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𝑡</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6</m:t>
                    </m:r>
                    <m:r>
                      <a:rPr lang="en-GB" sz="2400" i="1">
                        <a:ln w="0"/>
                        <a:effectLst>
                          <a:outerShdw blurRad="38100" dist="19050" dir="2700000" algn="tl" rotWithShape="0">
                            <a:schemeClr val="dk1">
                              <a:alpha val="40000"/>
                            </a:schemeClr>
                          </a:outerShdw>
                        </a:effectLst>
                        <a:latin typeface="Cambria Math" panose="02040503050406030204" pitchFamily="18" charset="0"/>
                      </a:rPr>
                      <m:t>4, </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12</m:t>
                    </m:r>
                    <m:r>
                      <a:rPr lang="en-GB" sz="2400" i="1">
                        <a:ln w="0"/>
                        <a:effectLst>
                          <a:outerShdw blurRad="38100" dist="19050" dir="2700000" algn="tl" rotWithShape="0">
                            <a:schemeClr val="dk1">
                              <a:alpha val="40000"/>
                            </a:schemeClr>
                          </a:outerShdw>
                        </a:effectLst>
                        <a:latin typeface="Cambria Math" panose="02040503050406030204" pitchFamily="18" charset="0"/>
                      </a:rPr>
                      <m:t>8,…</m:t>
                    </m:r>
                  </m:oMath>
                </a14:m>
                <a:r>
                  <a:rPr lang="en-GB" sz="2400" dirty="0">
                    <a:ln w="0"/>
                    <a:effectLst>
                      <a:outerShdw blurRad="38100" dist="19050" dir="2700000" algn="tl" rotWithShape="0">
                        <a:schemeClr val="dk1">
                          <a:alpha val="40000"/>
                        </a:schemeClr>
                      </a:outerShdw>
                    </a:effectLst>
                  </a:rPr>
                  <a:t> </a:t>
                </a:r>
              </a:p>
              <a:p>
                <a:pPr marL="0" indent="0" algn="just">
                  <a:buNone/>
                </a:pPr>
                <a:r>
                  <a:rPr lang="en-GB" sz="2400" dirty="0">
                    <a:ln w="0"/>
                    <a:effectLst>
                      <a:outerShdw blurRad="38100" dist="19050" dir="2700000" algn="tl" rotWithShape="0">
                        <a:schemeClr val="dk1">
                          <a:alpha val="40000"/>
                        </a:schemeClr>
                      </a:outerShdw>
                    </a:effectLst>
                  </a:rPr>
                  <a:t>          </a:t>
                </a: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𝐺</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𝑟</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=64, 128,…</m:t>
                    </m:r>
                  </m:oMath>
                </a14:m>
                <a:r>
                  <a:rPr lang="en-GB" sz="2400" dirty="0">
                    <a:ln w="0"/>
                    <a:effectLst>
                      <a:outerShdw blurRad="38100" dist="19050" dir="2700000" algn="tl" rotWithShape="0">
                        <a:schemeClr val="dk1">
                          <a:alpha val="40000"/>
                        </a:schemeClr>
                      </a:outerShdw>
                    </a:effectLst>
                  </a:rPr>
                  <a:t> </a:t>
                </a: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647700" y="819149"/>
                <a:ext cx="11455400" cy="5902326"/>
              </a:xfrm>
              <a:blipFill>
                <a:blip r:embed="rId3"/>
                <a:stretch>
                  <a:fillRect l="-905" t="-2064"/>
                </a:stretch>
              </a:blipFill>
            </p:spPr>
            <p:txBody>
              <a:bodyPr/>
              <a:lstStyle/>
              <a:p>
                <a:r>
                  <a:rPr lang="en-SE">
                    <a:noFill/>
                  </a:rPr>
                  <a:t> </a:t>
                </a:r>
              </a:p>
            </p:txBody>
          </p:sp>
        </mc:Fallback>
      </mc:AlternateContent>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3505842"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CHANNEL TRAINING</a:t>
            </a:r>
            <a:endParaRPr lang="en-US" sz="8000" b="1" dirty="0"/>
          </a:p>
        </p:txBody>
      </p:sp>
      <p:sp>
        <p:nvSpPr>
          <p:cNvPr id="2" name="Slide Number Placeholder 1">
            <a:extLst>
              <a:ext uri="{FF2B5EF4-FFF2-40B4-BE49-F238E27FC236}">
                <a16:creationId xmlns:a16="http://schemas.microsoft.com/office/drawing/2014/main" id="{21E5D0B7-D562-46D8-A5FD-0D9D22B5A9B9}"/>
              </a:ext>
            </a:extLst>
          </p:cNvPr>
          <p:cNvSpPr>
            <a:spLocks noGrp="1"/>
          </p:cNvSpPr>
          <p:nvPr>
            <p:ph type="sldNum" sz="quarter" idx="12"/>
          </p:nvPr>
        </p:nvSpPr>
        <p:spPr/>
        <p:txBody>
          <a:bodyPr/>
          <a:lstStyle/>
          <a:p>
            <a:fld id="{96C155CA-F9E4-4B7B-8778-BBE3591DE223}" type="slidenum">
              <a:rPr lang="en-US" smtClean="0"/>
              <a:t>32</a:t>
            </a:fld>
            <a:endParaRPr lang="en-US"/>
          </a:p>
        </p:txBody>
      </p:sp>
    </p:spTree>
    <p:extLst>
      <p:ext uri="{BB962C8B-B14F-4D97-AF65-F5344CB8AC3E}">
        <p14:creationId xmlns:p14="http://schemas.microsoft.com/office/powerpoint/2010/main" val="4260989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766763" y="690562"/>
                <a:ext cx="10658474" cy="6045201"/>
              </a:xfrm>
            </p:spPr>
            <p:txBody>
              <a:bodyPr>
                <a:normAutofit fontScale="92500" lnSpcReduction="20000"/>
              </a:bodyPr>
              <a:lstStyle/>
              <a:p>
                <a:pPr marL="0" indent="0" algn="just">
                  <a:buNone/>
                </a:pPr>
                <a:r>
                  <a:rPr lang="en-GB" sz="2400" dirty="0">
                    <a:ln w="0"/>
                    <a:effectLst>
                      <a:outerShdw blurRad="38100" dist="19050" dir="2700000" algn="tl" rotWithShape="0">
                        <a:schemeClr val="dk1">
                          <a:alpha val="40000"/>
                        </a:schemeClr>
                      </a:outerShdw>
                    </a:effectLst>
                  </a:rPr>
                  <a:t>Basics:</a:t>
                </a:r>
              </a:p>
              <a:p>
                <a:pPr algn="just">
                  <a:buFont typeface="Wingdings" panose="05000000000000000000" pitchFamily="2" charset="2"/>
                  <a:buChar char="§"/>
                </a:pP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𝐲</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𝐀𝐱</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𝐧</m:t>
                    </m:r>
                  </m:oMath>
                </a14:m>
                <a:r>
                  <a:rPr lang="en-GB" sz="2400" dirty="0">
                    <a:ln w="0"/>
                    <a:effectLst>
                      <a:outerShdw blurRad="38100" dist="19050" dir="2700000" algn="tl" rotWithShape="0">
                        <a:schemeClr val="dk1">
                          <a:alpha val="40000"/>
                        </a:schemeClr>
                      </a:outerShdw>
                    </a:effectLst>
                  </a:rPr>
                  <a:t>,</a:t>
                </a:r>
                <a:r>
                  <a:rPr lang="en-GB" sz="2400" b="1" dirty="0">
                    <a:ln w="0"/>
                    <a:effectLst>
                      <a:outerShdw blurRad="38100" dist="19050" dir="2700000" algn="tl" rotWithShape="0">
                        <a:schemeClr val="dk1">
                          <a:alpha val="40000"/>
                        </a:schemeClr>
                      </a:outerShdw>
                    </a:effectLst>
                  </a:rPr>
                  <a:t> </a:t>
                </a: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𝐲</m:t>
                    </m:r>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𝑀</m:t>
                        </m:r>
                      </m:sup>
                    </m:sSup>
                  </m:oMath>
                </a14:m>
                <a:r>
                  <a:rPr lang="en-GB" sz="2400" dirty="0">
                    <a:ln w="0"/>
                    <a:effectLst>
                      <a:outerShdw blurRad="38100" dist="19050" dir="2700000" algn="tl" rotWithShape="0">
                        <a:schemeClr val="dk1">
                          <a:alpha val="40000"/>
                        </a:schemeClr>
                      </a:outerShdw>
                    </a:effectLst>
                  </a:rPr>
                  <a:t>: Measurement vector, </a:t>
                </a: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𝐀</m:t>
                    </m:r>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𝑀</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sup>
                    </m:sSup>
                  </m:oMath>
                </a14:m>
                <a:r>
                  <a:rPr lang="en-GB" sz="2400" dirty="0">
                    <a:ln w="0"/>
                    <a:effectLst>
                      <a:outerShdw blurRad="38100" dist="19050" dir="2700000" algn="tl" rotWithShape="0">
                        <a:schemeClr val="dk1">
                          <a:alpha val="40000"/>
                        </a:schemeClr>
                      </a:outerShdw>
                    </a:effectLst>
                  </a:rPr>
                  <a:t>:</a:t>
                </a:r>
                <a:r>
                  <a:rPr lang="en-GB" sz="2400" b="1"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Measurement (Sensing) matrix</a:t>
                </a:r>
              </a:p>
              <a:p>
                <a:pPr marL="0" indent="0" algn="just">
                  <a:buNone/>
                </a:pPr>
                <a:r>
                  <a:rPr lang="en-GB" sz="2400" b="1" dirty="0">
                    <a:ln w="0"/>
                    <a:effectLst>
                      <a:outerShdw blurRad="38100" dist="19050" dir="2700000" algn="tl" rotWithShape="0">
                        <a:schemeClr val="dk1">
                          <a:alpha val="40000"/>
                        </a:schemeClr>
                      </a:outerShdw>
                    </a:effectLst>
                  </a:rPr>
                  <a:t>                           </a:t>
                </a: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𝐱</m:t>
                    </m:r>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sup>
                    </m:sSup>
                  </m:oMath>
                </a14:m>
                <a:r>
                  <a:rPr lang="en-GB" sz="2400" dirty="0">
                    <a:ln w="0"/>
                    <a:effectLst>
                      <a:outerShdw blurRad="38100" dist="19050" dir="2700000" algn="tl" rotWithShape="0">
                        <a:schemeClr val="dk1">
                          <a:alpha val="40000"/>
                        </a:schemeClr>
                      </a:outerShdw>
                    </a:effectLst>
                  </a:rPr>
                  <a:t>:</a:t>
                </a:r>
                <a:r>
                  <a:rPr lang="en-GB" sz="2400" b="1" dirty="0">
                    <a:ln w="0"/>
                    <a:effectLst>
                      <a:outerShdw blurRad="38100" dist="19050" dir="2700000" algn="tl" rotWithShape="0">
                        <a:schemeClr val="dk1">
                          <a:alpha val="40000"/>
                        </a:schemeClr>
                      </a:outerShdw>
                    </a:effectLst>
                  </a:rPr>
                  <a:t> </a:t>
                </a:r>
                <a:r>
                  <a:rPr lang="en-GB" sz="2400" i="1" dirty="0">
                    <a:ln w="0"/>
                    <a:effectLst>
                      <a:outerShdw blurRad="38100" dist="19050" dir="2700000" algn="tl" rotWithShape="0">
                        <a:schemeClr val="dk1">
                          <a:alpha val="40000"/>
                        </a:schemeClr>
                      </a:outerShdw>
                    </a:effectLst>
                  </a:rPr>
                  <a:t>S</a:t>
                </a:r>
                <a:r>
                  <a:rPr lang="en-GB" sz="2400" dirty="0">
                    <a:ln w="0"/>
                    <a:effectLst>
                      <a:outerShdw blurRad="38100" dist="19050" dir="2700000" algn="tl" rotWithShape="0">
                        <a:schemeClr val="dk1">
                          <a:alpha val="40000"/>
                        </a:schemeClr>
                      </a:outerShdw>
                    </a:effectLst>
                  </a:rPr>
                  <a:t>-sparse signal vector to be recovered, </a:t>
                </a:r>
                <a14:m>
                  <m:oMath xmlns:m="http://schemas.openxmlformats.org/officeDocument/2006/math">
                    <m:sSub>
                      <m:sSub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e>
                      <m: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𝟎</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𝑆</m:t>
                    </m:r>
                  </m:oMath>
                </a14:m>
                <a:r>
                  <a:rPr lang="en-GB" sz="2400" dirty="0">
                    <a:ln w="0"/>
                    <a:effectLst>
                      <a:outerShdw blurRad="38100" dist="19050" dir="2700000" algn="tl" rotWithShape="0">
                        <a:schemeClr val="dk1">
                          <a:alpha val="40000"/>
                        </a:schemeClr>
                      </a:outerShdw>
                    </a:effectLst>
                  </a:rPr>
                  <a:t> </a:t>
                </a:r>
              </a:p>
              <a:p>
                <a:pPr algn="just">
                  <a:buFont typeface="Wingdings" panose="05000000000000000000" pitchFamily="2" charset="2"/>
                  <a:buChar char="§"/>
                </a:pPr>
                <a14:m>
                  <m:oMath xmlns:m="http://schemas.openxmlformats.org/officeDocument/2006/math">
                    <m:r>
                      <a:rPr lang="en-GB" sz="2400" i="1" smtClean="0">
                        <a:ln w="0"/>
                        <a:effectLst>
                          <a:outerShdw blurRad="38100" dist="19050" dir="2700000" algn="tl" rotWithShape="0">
                            <a:schemeClr val="dk1">
                              <a:alpha val="40000"/>
                            </a:schemeClr>
                          </a:outerShdw>
                        </a:effectLst>
                        <a:latin typeface="Cambria Math" panose="02040503050406030204" pitchFamily="18" charset="0"/>
                      </a:rPr>
                      <m:t>𝑆</m:t>
                    </m:r>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𝑀</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oMath>
                </a14:m>
                <a:r>
                  <a:rPr lang="en-GB" sz="2400" dirty="0">
                    <a:ln w="0"/>
                    <a:effectLst>
                      <a:outerShdw blurRad="38100" dist="19050" dir="2700000" algn="tl" rotWithShape="0">
                        <a:schemeClr val="dk1">
                          <a:alpha val="40000"/>
                        </a:schemeClr>
                      </a:outerShdw>
                    </a:effectLst>
                  </a:rPr>
                  <a:t>, underdetermined system</a:t>
                </a: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r>
                  <a:rPr lang="en-GB" sz="2400" dirty="0">
                    <a:ln w="0"/>
                    <a:effectLst>
                      <a:outerShdw blurRad="38100" dist="19050" dir="2700000" algn="tl" rotWithShape="0">
                        <a:schemeClr val="dk1">
                          <a:alpha val="40000"/>
                        </a:schemeClr>
                      </a:outerShdw>
                    </a:effectLst>
                  </a:rPr>
                  <a:t>Convex Relaxation:</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Intuitive solution (assume no noise)    </a:t>
                </a:r>
              </a:p>
              <a:p>
                <a:pPr marL="0" indent="0" algn="just">
                  <a:buNone/>
                </a:pPr>
                <a14:m>
                  <m:oMathPara xmlns:m="http://schemas.openxmlformats.org/officeDocument/2006/math">
                    <m:oMathParaPr>
                      <m:jc m:val="centerGroup"/>
                    </m:oMathParaPr>
                    <m:oMath xmlns:m="http://schemas.openxmlformats.org/officeDocument/2006/math">
                      <m:acc>
                        <m:accPr>
                          <m:chr m:val="̂"/>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func>
                        <m:func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funcPr>
                        <m:fName>
                          <m:limLow>
                            <m:limLow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limLowPr>
                            <m:e>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arg</m:t>
                              </m:r>
                              <m:r>
                                <a:rPr lang="en-GB" sz="2400" b="0" i="0" smtClean="0">
                                  <a:ln w="0"/>
                                  <a:effectLst>
                                    <a:outerShdw blurRad="38100" dist="19050" dir="2700000" algn="tl" rotWithShape="0">
                                      <a:schemeClr val="dk1">
                                        <a:alpha val="40000"/>
                                      </a:schemeClr>
                                    </a:outerShdw>
                                  </a:effectLst>
                                  <a:latin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min</m:t>
                              </m:r>
                            </m:e>
                            <m:lim>
                              <m:r>
                                <a:rPr lang="en-GB" sz="2400" b="1">
                                  <a:ln w="0"/>
                                  <a:effectLst>
                                    <a:outerShdw blurRad="38100" dist="19050" dir="2700000" algn="tl" rotWithShape="0">
                                      <a:schemeClr val="dk1">
                                        <a:alpha val="40000"/>
                                      </a:schemeClr>
                                    </a:outerShdw>
                                  </a:effectLst>
                                  <a:latin typeface="Cambria Math" panose="02040503050406030204" pitchFamily="18" charset="0"/>
                                </a:rPr>
                                <m:t>𝐱</m:t>
                              </m:r>
                            </m:lim>
                          </m:limLow>
                        </m:fName>
                        <m:e>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e>
                            <m:sub>
                              <m:r>
                                <a:rPr lang="en-GB" sz="2400" b="0" i="1">
                                  <a:ln w="0"/>
                                  <a:effectLst>
                                    <a:outerShdw blurRad="38100" dist="19050" dir="2700000" algn="tl" rotWithShape="0">
                                      <a:schemeClr val="dk1">
                                        <a:alpha val="40000"/>
                                      </a:schemeClr>
                                    </a:outerShdw>
                                  </a:effectLst>
                                  <a:latin typeface="Cambria Math" panose="02040503050406030204" pitchFamily="18" charset="0"/>
                                </a:rPr>
                                <m:t>0</m:t>
                              </m:r>
                            </m:sub>
                          </m:sSub>
                        </m:e>
                      </m:func>
                      <m:r>
                        <m:rPr>
                          <m:nor/>
                        </m:rPr>
                        <a:rPr lang="en-GB" sz="2400" dirty="0">
                          <a:ln w="0"/>
                          <a:effectLst>
                            <a:outerShdw blurRad="38100" dist="19050" dir="2700000" algn="tl" rotWithShape="0">
                              <a:schemeClr val="dk1">
                                <a:alpha val="40000"/>
                              </a:schemeClr>
                            </a:outerShdw>
                          </a:effectLst>
                        </a:rPr>
                        <m:t>s</m:t>
                      </m:r>
                      <m:r>
                        <m:rPr>
                          <m:nor/>
                        </m:rPr>
                        <a:rPr lang="en-GB" sz="2400" dirty="0">
                          <a:ln w="0"/>
                          <a:effectLst>
                            <a:outerShdw blurRad="38100" dist="19050" dir="2700000" algn="tl" rotWithShape="0">
                              <a:schemeClr val="dk1">
                                <a:alpha val="40000"/>
                              </a:schemeClr>
                            </a:outerShdw>
                          </a:effectLst>
                        </a:rPr>
                        <m:t>.</m:t>
                      </m:r>
                      <m:r>
                        <m:rPr>
                          <m:nor/>
                        </m:rPr>
                        <a:rPr lang="en-GB" sz="2400" dirty="0">
                          <a:ln w="0"/>
                          <a:effectLst>
                            <a:outerShdw blurRad="38100" dist="19050" dir="2700000" algn="tl" rotWithShape="0">
                              <a:schemeClr val="dk1">
                                <a:alpha val="40000"/>
                              </a:schemeClr>
                            </a:outerShdw>
                          </a:effectLst>
                        </a:rPr>
                        <m:t>t</m:t>
                      </m:r>
                      <m:r>
                        <m:rPr>
                          <m:nor/>
                        </m:rPr>
                        <a:rPr lang="en-GB" sz="2400" dirty="0">
                          <a:ln w="0"/>
                          <a:effectLst>
                            <a:outerShdw blurRad="38100" dist="19050" dir="2700000" algn="tl" rotWithShape="0">
                              <a:schemeClr val="dk1">
                                <a:alpha val="40000"/>
                              </a:schemeClr>
                            </a:outerShdw>
                          </a:effectLst>
                        </a:rPr>
                        <m:t>. </m:t>
                      </m:r>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𝐀𝐱</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 (</m:t>
                      </m:r>
                      <m:sSub>
                        <m:sSubPr>
                          <m:ctrlP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ℓ</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0</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minimization</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oMath>
                  </m:oMathPara>
                </a14:m>
                <a:endParaRPr lang="en-GB" sz="2400" dirty="0">
                  <a:ln w="0"/>
                  <a:effectLst>
                    <a:outerShdw blurRad="38100" dist="19050" dir="2700000" algn="tl" rotWithShape="0">
                      <a:schemeClr val="dk1">
                        <a:alpha val="40000"/>
                      </a:schemeClr>
                    </a:outerShdw>
                  </a:effectLst>
                </a:endParaRPr>
              </a:p>
              <a:p>
                <a:pPr marL="0" indent="0" algn="just">
                  <a:buNone/>
                </a:pPr>
                <a14:m>
                  <m:oMathPara xmlns:m="http://schemas.openxmlformats.org/officeDocument/2006/math">
                    <m:oMathParaPr>
                      <m:jc m:val="centerGroup"/>
                    </m:oMathParaPr>
                    <m:oMath xmlns:m="http://schemas.openxmlformats.org/officeDocument/2006/math">
                      <m:acc>
                        <m:accPr>
                          <m:chr m:val="̂"/>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func>
                        <m:func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funcPr>
                        <m:fName>
                          <m:limLow>
                            <m:limLow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limLowPr>
                            <m:e>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arg</m:t>
                              </m:r>
                              <m:r>
                                <a:rPr lang="en-GB" sz="2400" b="0" i="0" smtClean="0">
                                  <a:ln w="0"/>
                                  <a:effectLst>
                                    <a:outerShdw blurRad="38100" dist="19050" dir="2700000" algn="tl" rotWithShape="0">
                                      <a:schemeClr val="dk1">
                                        <a:alpha val="40000"/>
                                      </a:schemeClr>
                                    </a:outerShdw>
                                  </a:effectLst>
                                  <a:latin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min</m:t>
                              </m:r>
                            </m:e>
                            <m:lim>
                              <m:r>
                                <a:rPr lang="en-GB" sz="2400" b="1">
                                  <a:ln w="0"/>
                                  <a:effectLst>
                                    <a:outerShdw blurRad="38100" dist="19050" dir="2700000" algn="tl" rotWithShape="0">
                                      <a:schemeClr val="dk1">
                                        <a:alpha val="40000"/>
                                      </a:schemeClr>
                                    </a:outerShdw>
                                  </a:effectLst>
                                  <a:latin typeface="Cambria Math" panose="02040503050406030204" pitchFamily="18" charset="0"/>
                                </a:rPr>
                                <m:t>𝐱</m:t>
                              </m:r>
                            </m:lim>
                          </m:limLow>
                        </m:fName>
                        <m:e>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e>
                      </m:func>
                      <m:r>
                        <m:rPr>
                          <m:nor/>
                        </m:rPr>
                        <a:rPr lang="en-GB" sz="2400" dirty="0">
                          <a:ln w="0"/>
                          <a:effectLst>
                            <a:outerShdw blurRad="38100" dist="19050" dir="2700000" algn="tl" rotWithShape="0">
                              <a:schemeClr val="dk1">
                                <a:alpha val="40000"/>
                              </a:schemeClr>
                            </a:outerShdw>
                          </a:effectLst>
                        </a:rPr>
                        <m:t>s</m:t>
                      </m:r>
                      <m:r>
                        <m:rPr>
                          <m:nor/>
                        </m:rPr>
                        <a:rPr lang="en-GB" sz="2400" dirty="0">
                          <a:ln w="0"/>
                          <a:effectLst>
                            <a:outerShdw blurRad="38100" dist="19050" dir="2700000" algn="tl" rotWithShape="0">
                              <a:schemeClr val="dk1">
                                <a:alpha val="40000"/>
                              </a:schemeClr>
                            </a:outerShdw>
                          </a:effectLst>
                        </a:rPr>
                        <m:t>.</m:t>
                      </m:r>
                      <m:r>
                        <m:rPr>
                          <m:nor/>
                        </m:rPr>
                        <a:rPr lang="en-GB" sz="2400" dirty="0">
                          <a:ln w="0"/>
                          <a:effectLst>
                            <a:outerShdw blurRad="38100" dist="19050" dir="2700000" algn="tl" rotWithShape="0">
                              <a:schemeClr val="dk1">
                                <a:alpha val="40000"/>
                              </a:schemeClr>
                            </a:outerShdw>
                          </a:effectLst>
                        </a:rPr>
                        <m:t>t</m:t>
                      </m:r>
                      <m:r>
                        <m:rPr>
                          <m:nor/>
                        </m:rPr>
                        <a:rPr lang="en-GB" sz="2400" dirty="0">
                          <a:ln w="0"/>
                          <a:effectLst>
                            <a:outerShdw blurRad="38100" dist="19050" dir="2700000" algn="tl" rotWithShape="0">
                              <a:schemeClr val="dk1">
                                <a:alpha val="40000"/>
                              </a:schemeClr>
                            </a:outerShdw>
                          </a:effectLst>
                        </a:rPr>
                        <m:t>. </m:t>
                      </m:r>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𝐀𝐱</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Basis</m:t>
                      </m:r>
                      <m: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pursuit</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oMath>
                  </m:oMathPara>
                </a14:m>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In the presence of noise    </a:t>
                </a:r>
              </a:p>
              <a:p>
                <a:pPr marL="0" indent="0" algn="just">
                  <a:buNone/>
                </a:pPr>
                <a14:m>
                  <m:oMathPara xmlns:m="http://schemas.openxmlformats.org/officeDocument/2006/math">
                    <m:oMathParaPr>
                      <m:jc m:val="centerGroup"/>
                    </m:oMathParaPr>
                    <m:oMath xmlns:m="http://schemas.openxmlformats.org/officeDocument/2006/math">
                      <m:acc>
                        <m:accPr>
                          <m:chr m:val="̂"/>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func>
                        <m:func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funcPr>
                        <m:fName>
                          <m:limLow>
                            <m:limLow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limLowPr>
                            <m:e>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arg</m:t>
                              </m:r>
                              <m:r>
                                <a:rPr lang="en-GB" sz="2400" b="0" i="0" smtClean="0">
                                  <a:ln w="0"/>
                                  <a:effectLst>
                                    <a:outerShdw blurRad="38100" dist="19050" dir="2700000" algn="tl" rotWithShape="0">
                                      <a:schemeClr val="dk1">
                                        <a:alpha val="40000"/>
                                      </a:schemeClr>
                                    </a:outerShdw>
                                  </a:effectLst>
                                  <a:latin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min</m:t>
                              </m:r>
                            </m:e>
                            <m:lim>
                              <m:r>
                                <a:rPr lang="en-GB" sz="2400" b="1">
                                  <a:ln w="0"/>
                                  <a:effectLst>
                                    <a:outerShdw blurRad="38100" dist="19050" dir="2700000" algn="tl" rotWithShape="0">
                                      <a:schemeClr val="dk1">
                                        <a:alpha val="40000"/>
                                      </a:schemeClr>
                                    </a:outerShdw>
                                  </a:effectLst>
                                  <a:latin typeface="Cambria Math" panose="02040503050406030204" pitchFamily="18" charset="0"/>
                                </a:rPr>
                                <m:t>𝐱</m:t>
                              </m:r>
                            </m:lim>
                          </m:limLow>
                        </m:fName>
                        <m:e>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e>
                      </m:func>
                      <m:r>
                        <m:rPr>
                          <m:nor/>
                        </m:rPr>
                        <a:rPr lang="en-GB" sz="2400" dirty="0">
                          <a:ln w="0"/>
                          <a:effectLst>
                            <a:outerShdw blurRad="38100" dist="19050" dir="2700000" algn="tl" rotWithShape="0">
                              <a:schemeClr val="dk1">
                                <a:alpha val="40000"/>
                              </a:schemeClr>
                            </a:outerShdw>
                          </a:effectLst>
                        </a:rPr>
                        <m:t>s</m:t>
                      </m:r>
                      <m:r>
                        <m:rPr>
                          <m:nor/>
                        </m:rPr>
                        <a:rPr lang="en-GB" sz="2400" dirty="0">
                          <a:ln w="0"/>
                          <a:effectLst>
                            <a:outerShdw blurRad="38100" dist="19050" dir="2700000" algn="tl" rotWithShape="0">
                              <a:schemeClr val="dk1">
                                <a:alpha val="40000"/>
                              </a:schemeClr>
                            </a:outerShdw>
                          </a:effectLst>
                        </a:rPr>
                        <m:t>.</m:t>
                      </m:r>
                      <m:r>
                        <m:rPr>
                          <m:nor/>
                        </m:rPr>
                        <a:rPr lang="en-GB" sz="2400" dirty="0">
                          <a:ln w="0"/>
                          <a:effectLst>
                            <a:outerShdw blurRad="38100" dist="19050" dir="2700000" algn="tl" rotWithShape="0">
                              <a:schemeClr val="dk1">
                                <a:alpha val="40000"/>
                              </a:schemeClr>
                            </a:outerShdw>
                          </a:effectLst>
                        </a:rPr>
                        <m:t>t</m:t>
                      </m:r>
                      <m:r>
                        <m:rPr>
                          <m:nor/>
                        </m:rPr>
                        <a:rPr lang="en-GB" sz="2400" dirty="0">
                          <a:ln w="0"/>
                          <a:effectLst>
                            <a:outerShdw blurRad="38100" dist="19050" dir="2700000" algn="tl" rotWithShape="0">
                              <a:schemeClr val="dk1">
                                <a:alpha val="40000"/>
                              </a:schemeClr>
                            </a:outerShdw>
                          </a:effectLst>
                        </a:rPr>
                        <m:t>. </m:t>
                      </m:r>
                      <m:sSub>
                        <m:sSubPr>
                          <m:ctrlPr>
                            <a:rPr lang="en-GB" sz="2400" i="1" dirty="0" smtClean="0">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i="1" dirty="0">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𝐀𝐱</m:t>
                              </m:r>
                            </m:e>
                          </m:d>
                        </m:e>
                        <m:sub>
                          <m:r>
                            <a:rPr lang="en-GB" sz="2400" b="0" i="1" dirty="0" smtClean="0">
                              <a:ln w="0"/>
                              <a:effectLst>
                                <a:outerShdw blurRad="38100" dist="19050" dir="2700000" algn="tl" rotWithShape="0">
                                  <a:schemeClr val="dk1">
                                    <a:alpha val="40000"/>
                                  </a:schemeClr>
                                </a:outerShdw>
                              </a:effectLst>
                              <a:latin typeface="Cambria Math" panose="02040503050406030204" pitchFamily="18" charset="0"/>
                            </a:rPr>
                            <m:t>2</m:t>
                          </m:r>
                        </m:sub>
                      </m:sSub>
                      <m:r>
                        <a:rPr lang="en-GB" sz="2400" b="0" i="1" dirty="0"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ℇ, </m:t>
                      </m:r>
                    </m:oMath>
                  </m:oMathPara>
                </a14:m>
                <a:endParaRPr lang="en-GB" sz="2400" dirty="0">
                  <a:ln w="0"/>
                  <a:effectLst>
                    <a:outerShdw blurRad="38100" dist="19050" dir="2700000" algn="tl" rotWithShape="0">
                      <a:schemeClr val="dk1">
                        <a:alpha val="40000"/>
                      </a:schemeClr>
                    </a:outerShdw>
                  </a:effectLst>
                </a:endParaRPr>
              </a:p>
              <a:p>
                <a:pPr marL="0" indent="0" algn="just">
                  <a:buNone/>
                </a:pPr>
                <a:r>
                  <a:rPr lang="en-GB" sz="2400" b="0" dirty="0">
                    <a:ln w="0"/>
                    <a:effectLst>
                      <a:outerShdw blurRad="38100" dist="19050" dir="2700000" algn="tl" rotWithShape="0">
                        <a:schemeClr val="dk1">
                          <a:alpha val="40000"/>
                        </a:schemeClr>
                      </a:outerShdw>
                    </a:effectLst>
                    <a:ea typeface="Cambria Math" panose="02040503050406030204" pitchFamily="18" charset="0"/>
                  </a:rPr>
                  <a:t>    </a:t>
                </a:r>
                <a14:m>
                  <m:oMath xmlns:m="http://schemas.openxmlformats.org/officeDocument/2006/math">
                    <m:r>
                      <m:rPr>
                        <m:sty m:val="p"/>
                      </m:rP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where</m:t>
                    </m:r>
                    <m:r>
                      <a:rPr lang="en-GB" sz="2400" b="0" i="1"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a:rPr lang="en-GB" sz="2400" i="1" dirty="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ℇ</m:t>
                    </m:r>
                    <m:r>
                      <a:rPr lang="en-GB" sz="2400" b="0" i="1"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is</m:t>
                    </m:r>
                    <m: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the</m:t>
                    </m:r>
                    <m: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upper</m:t>
                    </m:r>
                    <m: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bound</m:t>
                    </m:r>
                    <m: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on</m:t>
                    </m:r>
                    <m: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the</m:t>
                    </m:r>
                    <m: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noise</m:t>
                    </m:r>
                    <m: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m:rPr>
                        <m:sty m:val="p"/>
                      </m:rPr>
                      <a:rPr lang="en-GB" sz="2400" b="0" i="0" dirty="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level</m:t>
                    </m:r>
                  </m:oMath>
                </a14:m>
                <a:r>
                  <a:rPr lang="en-GB" sz="2400" dirty="0">
                    <a:ln w="0"/>
                    <a:effectLst>
                      <a:outerShdw blurRad="38100" dist="19050" dir="2700000" algn="tl" rotWithShape="0">
                        <a:schemeClr val="dk1">
                          <a:alpha val="40000"/>
                        </a:schemeClr>
                      </a:outerShdw>
                    </a:effectLst>
                  </a:rPr>
                  <a:t> </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Unconstrained version</a:t>
                </a:r>
              </a:p>
              <a:p>
                <a:pPr marL="0" indent="0" algn="just">
                  <a:buNone/>
                </a:pPr>
                <a14:m>
                  <m:oMathPara xmlns:m="http://schemas.openxmlformats.org/officeDocument/2006/math">
                    <m:oMathParaPr>
                      <m:jc m:val="centerGroup"/>
                    </m:oMathParaPr>
                    <m:oMath xmlns:m="http://schemas.openxmlformats.org/officeDocument/2006/math">
                      <m:acc>
                        <m:accPr>
                          <m:chr m:val="̂"/>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func>
                        <m:func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funcPr>
                        <m:fName>
                          <m:limLow>
                            <m:limLow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limLowPr>
                            <m:e>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arg</m:t>
                              </m:r>
                              <m:r>
                                <a:rPr lang="en-GB" sz="2400" b="0" i="0" smtClean="0">
                                  <a:ln w="0"/>
                                  <a:effectLst>
                                    <a:outerShdw blurRad="38100" dist="19050" dir="2700000" algn="tl" rotWithShape="0">
                                      <a:schemeClr val="dk1">
                                        <a:alpha val="40000"/>
                                      </a:schemeClr>
                                    </a:outerShdw>
                                  </a:effectLst>
                                  <a:latin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min</m:t>
                              </m:r>
                            </m:e>
                            <m:lim>
                              <m:r>
                                <a:rPr lang="en-GB" sz="2400" b="1">
                                  <a:ln w="0"/>
                                  <a:effectLst>
                                    <a:outerShdw blurRad="38100" dist="19050" dir="2700000" algn="tl" rotWithShape="0">
                                      <a:schemeClr val="dk1">
                                        <a:alpha val="40000"/>
                                      </a:schemeClr>
                                    </a:outerShdw>
                                  </a:effectLst>
                                  <a:latin typeface="Cambria Math" panose="02040503050406030204" pitchFamily="18" charset="0"/>
                                </a:rPr>
                                <m:t>𝐱</m:t>
                              </m:r>
                            </m:lim>
                          </m:limLow>
                        </m:fName>
                        <m:e>
                          <m:sSubSup>
                            <m:sSubSup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SupPr>
                            <m:e>
                              <m:d>
                                <m:dPr>
                                  <m:begChr m:val="‖"/>
                                  <m:endChr m:val="‖"/>
                                  <m:ctrlPr>
                                    <a:rPr lang="en-GB" sz="2400" i="1" dirty="0">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𝐀𝐱</m:t>
                                  </m:r>
                                </m:e>
                              </m:d>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2</m:t>
                              </m:r>
                            </m:sub>
                            <m:sup>
                              <m:r>
                                <a:rPr lang="en-GB" sz="2400" b="0" i="1" smtClean="0">
                                  <a:ln w="0"/>
                                  <a:effectLst>
                                    <a:outerShdw blurRad="38100" dist="19050" dir="2700000" algn="tl" rotWithShape="0">
                                      <a:schemeClr val="dk1">
                                        <a:alpha val="40000"/>
                                      </a:schemeClr>
                                    </a:outerShdw>
                                  </a:effectLst>
                                  <a:latin typeface="Cambria Math" panose="02040503050406030204" pitchFamily="18" charset="0"/>
                                </a:rPr>
                                <m:t>2</m:t>
                              </m:r>
                            </m:sup>
                          </m:sSubSup>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𝜆</m:t>
                          </m:r>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e>
                      </m:func>
                    </m:oMath>
                  </m:oMathPara>
                </a14:m>
                <a:endParaRPr lang="en-GB" sz="2400" dirty="0">
                  <a:ln w="0"/>
                  <a:effectLst>
                    <a:outerShdw blurRad="38100" dist="19050" dir="2700000" algn="tl" rotWithShape="0">
                      <a:schemeClr val="dk1">
                        <a:alpha val="40000"/>
                      </a:schemeClr>
                    </a:outerShdw>
                  </a:effectLst>
                </a:endParaRPr>
              </a:p>
              <a:p>
                <a:pPr marL="0" indent="0" algn="just">
                  <a:buNone/>
                </a:pPr>
                <a:r>
                  <a:rPr lang="en-GB" sz="2400" dirty="0">
                    <a:ln w="0"/>
                    <a:effectLst>
                      <a:outerShdw blurRad="38100" dist="19050" dir="2700000" algn="tl" rotWithShape="0">
                        <a:schemeClr val="dk1">
                          <a:alpha val="40000"/>
                        </a:schemeClr>
                      </a:outerShdw>
                    </a:effectLst>
                  </a:rPr>
                  <a:t>(Basis pursuit denoising-BPDN, or Least Absolution Shrinkage and Selection Operator-LASSO)</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766763" y="690562"/>
                <a:ext cx="10658474" cy="6045201"/>
              </a:xfrm>
              <a:blipFill>
                <a:blip r:embed="rId2"/>
                <a:stretch>
                  <a:fillRect l="-858" t="-2218" r="-973"/>
                </a:stretch>
              </a:blipFill>
            </p:spPr>
            <p:txBody>
              <a:bodyPr/>
              <a:lstStyle/>
              <a:p>
                <a:r>
                  <a:rPr lang="en-US">
                    <a:noFill/>
                  </a:rPr>
                  <a:t> </a:t>
                </a:r>
              </a:p>
            </p:txBody>
          </p:sp>
        </mc:Fallback>
      </mc:AlternateContent>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9" y="122237"/>
            <a:ext cx="5819776"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COMPRESSED SENSING RECOVERY</a:t>
            </a:r>
            <a:endParaRPr lang="en-US" sz="8000" b="1" dirty="0"/>
          </a:p>
        </p:txBody>
      </p:sp>
      <p:sp>
        <p:nvSpPr>
          <p:cNvPr id="4" name="Slide Number Placeholder 3">
            <a:extLst>
              <a:ext uri="{FF2B5EF4-FFF2-40B4-BE49-F238E27FC236}">
                <a16:creationId xmlns:a16="http://schemas.microsoft.com/office/drawing/2014/main" id="{82203DDC-6134-44A7-A724-B4111A93DEF0}"/>
              </a:ext>
            </a:extLst>
          </p:cNvPr>
          <p:cNvSpPr>
            <a:spLocks noGrp="1"/>
          </p:cNvSpPr>
          <p:nvPr>
            <p:ph type="sldNum" sz="quarter" idx="12"/>
          </p:nvPr>
        </p:nvSpPr>
        <p:spPr/>
        <p:txBody>
          <a:bodyPr/>
          <a:lstStyle/>
          <a:p>
            <a:fld id="{96C155CA-F9E4-4B7B-8778-BBE3591DE223}" type="slidenum">
              <a:rPr lang="en-US" smtClean="0"/>
              <a:t>33</a:t>
            </a:fld>
            <a:endParaRPr lang="en-US"/>
          </a:p>
        </p:txBody>
      </p:sp>
    </p:spTree>
    <p:extLst>
      <p:ext uri="{BB962C8B-B14F-4D97-AF65-F5344CB8AC3E}">
        <p14:creationId xmlns:p14="http://schemas.microsoft.com/office/powerpoint/2010/main" val="578729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766763" y="836611"/>
                <a:ext cx="10658474" cy="6045201"/>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Consider the </a:t>
                </a:r>
                <a14:m>
                  <m:oMath xmlns:m="http://schemas.openxmlformats.org/officeDocument/2006/math">
                    <m:sSup>
                      <m:sSup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sSup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e>
                      <m:sup>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th</m:t>
                        </m:r>
                      </m:sup>
                    </m:sSup>
                  </m:oMath>
                </a14:m>
                <a:r>
                  <a:rPr lang="en-GB" sz="2400" dirty="0">
                    <a:ln w="0"/>
                    <a:effectLst>
                      <a:outerShdw blurRad="38100" dist="19050" dir="2700000" algn="tl" rotWithShape="0">
                        <a:schemeClr val="dk1">
                          <a:alpha val="40000"/>
                        </a:schemeClr>
                      </a:outerShdw>
                    </a:effectLst>
                  </a:rPr>
                  <a:t> iteration </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Step 1: Initialize </a:t>
                </a:r>
                <a14:m>
                  <m:oMath xmlns:m="http://schemas.openxmlformats.org/officeDocument/2006/math">
                    <m:sSub>
                      <m:sSub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0</m:t>
                        </m:r>
                      </m:sub>
                    </m:s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𝐲</m:t>
                    </m:r>
                  </m:oMath>
                </a14:m>
                <a:r>
                  <a:rPr lang="en-GB" sz="2400" b="1"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(residual is initialized to the received vector)</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Step 2: Find the column index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𝑛</m:t>
                    </m:r>
                  </m:oMath>
                </a14:m>
                <a:r>
                  <a:rPr lang="en-GB" sz="2400" dirty="0">
                    <a:ln w="0"/>
                    <a:effectLst>
                      <a:outerShdw blurRad="38100" dist="19050" dir="2700000" algn="tl" rotWithShape="0">
                        <a:schemeClr val="dk1">
                          <a:alpha val="40000"/>
                        </a:schemeClr>
                      </a:outerShdw>
                    </a:effectLst>
                  </a:rPr>
                  <a:t> that is maximally correlated with the residual (modified observation)</a:t>
                </a:r>
              </a:p>
              <a:p>
                <a:pPr marL="0" indent="0" algn="just">
                  <a:buNone/>
                </a:pPr>
                <a14:m>
                  <m:oMathPara xmlns:m="http://schemas.openxmlformats.org/officeDocument/2006/math">
                    <m:oMathParaPr>
                      <m:jc m:val="centerGroup"/>
                    </m:oMathParaPr>
                    <m:oMath xmlns:m="http://schemas.openxmlformats.org/officeDocument/2006/math">
                      <m:func>
                        <m:func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funcPr>
                        <m:fName>
                          <m:limLow>
                            <m:limLow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limLowPr>
                            <m:e>
                              <m:r>
                                <m:rPr>
                                  <m:sty m:val="p"/>
                                </m:rPr>
                                <a:rPr lang="en-GB" sz="2400" i="0" smtClean="0">
                                  <a:ln w="0"/>
                                  <a:effectLst>
                                    <a:outerShdw blurRad="38100" dist="19050" dir="2700000" algn="tl" rotWithShape="0">
                                      <a:schemeClr val="dk1">
                                        <a:alpha val="40000"/>
                                      </a:schemeClr>
                                    </a:outerShdw>
                                  </a:effectLst>
                                  <a:latin typeface="Cambria Math" panose="02040503050406030204" pitchFamily="18" charset="0"/>
                                </a:rPr>
                                <m:t>max</m:t>
                              </m:r>
                            </m:e>
                            <m:lim>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𝑛</m:t>
                              </m:r>
                            </m:lim>
                          </m:limLow>
                        </m:fName>
                        <m:e>
                          <m:sSubSup>
                            <m:sSubSup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sSubSup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𝐚</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𝑛</m:t>
                              </m:r>
                            </m:sub>
                            <m:sup>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𝐻</m:t>
                              </m:r>
                            </m:sup>
                          </m:sSubSup>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e>
                      </m:func>
                    </m:oMath>
                  </m:oMathPara>
                </a14:m>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Step 3: Update the submatrix </a:t>
                </a:r>
                <a14:m>
                  <m:oMath xmlns:m="http://schemas.openxmlformats.org/officeDocument/2006/math">
                    <m:sSub>
                      <m:sSub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𝐀</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d>
                      <m:dPr>
                        <m:begChr m:val="["/>
                        <m:endChr m:val="]"/>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dPr>
                      <m:e>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𝐚</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b="1" i="1" smtClean="0">
                            <a:ln w="0"/>
                            <a:effectLst>
                              <a:outerShdw blurRad="38100" dist="19050" dir="2700000" algn="tl" rotWithShape="0">
                                <a:schemeClr val="dk1">
                                  <a:alpha val="40000"/>
                                </a:schemeClr>
                              </a:outerShdw>
                            </a:effectLst>
                            <a:latin typeface="Cambria Math" panose="02040503050406030204" pitchFamily="18" charset="0"/>
                          </a:rPr>
                          <m:t> </m:t>
                        </m:r>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𝐚</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𝑡</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𝐚</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e>
                    </m:d>
                  </m:oMath>
                </a14:m>
                <a:r>
                  <a:rPr lang="en-GB" sz="2400" dirty="0">
                    <a:ln w="0"/>
                    <a:effectLst>
                      <a:outerShdw blurRad="38100" dist="19050" dir="2700000" algn="tl" rotWithShape="0">
                        <a:schemeClr val="dk1">
                          <a:alpha val="40000"/>
                        </a:schemeClr>
                      </a:outerShdw>
                    </a:effectLst>
                  </a:rPr>
                  <a:t>, where </a:t>
                </a:r>
                <a14:m>
                  <m:oMath xmlns:m="http://schemas.openxmlformats.org/officeDocument/2006/math">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𝐚</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𝑡</m:t>
                        </m:r>
                      </m:sub>
                    </m:sSub>
                  </m:oMath>
                </a14:m>
                <a:r>
                  <a:rPr lang="en-GB" sz="2400" dirty="0">
                    <a:ln w="0"/>
                    <a:effectLst>
                      <a:outerShdw blurRad="38100" dist="19050" dir="2700000" algn="tl" rotWithShape="0">
                        <a:schemeClr val="dk1">
                          <a:alpha val="40000"/>
                        </a:schemeClr>
                      </a:outerShdw>
                    </a:effectLst>
                  </a:rPr>
                  <a:t> is the column vector of </a:t>
                </a: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𝐀</m:t>
                    </m:r>
                  </m:oMath>
                </a14:m>
                <a:r>
                  <a:rPr lang="en-GB" sz="2400" dirty="0">
                    <a:ln w="0"/>
                    <a:effectLst>
                      <a:outerShdw blurRad="38100" dist="19050" dir="2700000" algn="tl" rotWithShape="0">
                        <a:schemeClr val="dk1">
                          <a:alpha val="40000"/>
                        </a:schemeClr>
                      </a:outerShdw>
                    </a:effectLst>
                  </a:rPr>
                  <a:t> chosen (via step 2) at iteration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𝑡</m:t>
                    </m:r>
                  </m:oMath>
                </a14:m>
                <a:r>
                  <a:rPr lang="en-GB" sz="2400" dirty="0">
                    <a:ln w="0"/>
                    <a:effectLst>
                      <a:outerShdw blurRad="38100" dist="19050" dir="2700000" algn="tl" rotWithShape="0">
                        <a:schemeClr val="dk1">
                          <a:alpha val="40000"/>
                        </a:schemeClr>
                      </a:outerShdw>
                    </a:effectLst>
                  </a:rPr>
                  <a:t>, i.e., stack the columns selected at each iterations into the submatrix</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Step 4: Estimate </a:t>
                </a:r>
                <a14:m>
                  <m:oMath xmlns:m="http://schemas.openxmlformats.org/officeDocument/2006/math">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bSup>
                      <m:sSubSup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Sup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𝐀</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up>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𝐻</m:t>
                        </m:r>
                      </m:sup>
                    </m:sSubSup>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𝐲</m:t>
                    </m:r>
                  </m:oMath>
                </a14:m>
                <a:r>
                  <a:rPr lang="en-GB" sz="2400" dirty="0">
                    <a:ln w="0"/>
                    <a:effectLst>
                      <a:outerShdw blurRad="38100" dist="19050" dir="2700000" algn="tl" rotWithShape="0">
                        <a:schemeClr val="dk1">
                          <a:alpha val="40000"/>
                        </a:schemeClr>
                      </a:outerShdw>
                    </a:effectLst>
                  </a:rPr>
                  <a:t> and update </a:t>
                </a: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𝐲</m:t>
                            </m:r>
                          </m:e>
                        </m:acc>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oMath>
                </a14:m>
                <a:r>
                  <a:rPr lang="en-GB" sz="2400" dirty="0">
                    <a:ln w="0"/>
                    <a:effectLst>
                      <a:outerShdw blurRad="38100" dist="19050" dir="2700000" algn="tl" rotWithShape="0">
                        <a:schemeClr val="dk1">
                          <a:alpha val="40000"/>
                        </a:schemeClr>
                      </a:outerShdw>
                    </a:effectLst>
                  </a:rPr>
                  <a:t>, where</a:t>
                </a:r>
                <a:r>
                  <a:rPr lang="en-GB" sz="2400" b="1" dirty="0">
                    <a:ln w="0"/>
                    <a:effectLst>
                      <a:outerShdw blurRad="38100" dist="19050" dir="2700000" algn="tl" rotWithShape="0">
                        <a:schemeClr val="dk1">
                          <a:alpha val="40000"/>
                        </a:schemeClr>
                      </a:outerShdw>
                    </a:effectLst>
                  </a:rPr>
                  <a:t> </a:t>
                </a:r>
                <a14:m>
                  <m:oMath xmlns:m="http://schemas.openxmlformats.org/officeDocument/2006/math">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𝐲</m:t>
                            </m:r>
                          </m:e>
                        </m:acc>
                      </m:e>
                      <m:sub>
                        <m:r>
                          <a:rPr lang="en-GB" sz="2400" b="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𝐀</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oMath>
                </a14:m>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Step 5: Iterate until e.g., </a:t>
                </a:r>
                <a14:m>
                  <m:oMath xmlns:m="http://schemas.openxmlformats.org/officeDocument/2006/math">
                    <m:d>
                      <m:dPr>
                        <m:begChr m:val="‖"/>
                        <m:endChr m:val="‖"/>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e>
                    </m:d>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𝜖</m:t>
                    </m:r>
                  </m:oMath>
                </a14:m>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By removing the contribution of </a:t>
                </a:r>
                <a14:m>
                  <m:oMath xmlns:m="http://schemas.openxmlformats.org/officeDocument/2006/math">
                    <m:sSub>
                      <m:sSub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oMath>
                </a14:m>
                <a:r>
                  <a:rPr lang="en-GB" sz="2400" dirty="0">
                    <a:ln w="0"/>
                    <a:effectLst>
                      <a:outerShdw blurRad="38100" dist="19050" dir="2700000" algn="tl" rotWithShape="0">
                        <a:schemeClr val="dk1">
                          <a:alpha val="40000"/>
                        </a:schemeClr>
                      </a:outerShdw>
                    </a:effectLst>
                  </a:rPr>
                  <a:t> from the observation vector </a:t>
                </a: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𝐲</m:t>
                    </m:r>
                  </m:oMath>
                </a14:m>
                <a:r>
                  <a:rPr lang="en-GB" sz="2400" dirty="0">
                    <a:ln w="0"/>
                    <a:effectLst>
                      <a:outerShdw blurRad="38100" dist="19050" dir="2700000" algn="tl" rotWithShape="0">
                        <a:schemeClr val="dk1">
                          <a:alpha val="40000"/>
                        </a:schemeClr>
                      </a:outerShdw>
                    </a:effectLst>
                  </a:rPr>
                  <a:t>, the identiﬁcation of the remaining nonzero elements is targeted in the next iteration</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766763" y="836611"/>
                <a:ext cx="10658474" cy="6045201"/>
              </a:xfrm>
              <a:blipFill>
                <a:blip r:embed="rId2"/>
                <a:stretch>
                  <a:fillRect l="-915" t="-1310" r="-1087"/>
                </a:stretch>
              </a:blipFill>
            </p:spPr>
            <p:txBody>
              <a:bodyPr/>
              <a:lstStyle/>
              <a:p>
                <a:r>
                  <a:rPr lang="en-US">
                    <a:noFill/>
                  </a:rPr>
                  <a:t> </a:t>
                </a:r>
              </a:p>
            </p:txBody>
          </p:sp>
        </mc:Fallback>
      </mc:AlternateContent>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8" y="122237"/>
            <a:ext cx="6934201"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ORTHOGONAL MATCHING PURSUIT (OMP)</a:t>
            </a:r>
            <a:endParaRPr lang="en-US" sz="8000" b="1" dirty="0"/>
          </a:p>
        </p:txBody>
      </p:sp>
      <p:sp>
        <p:nvSpPr>
          <p:cNvPr id="4" name="Slide Number Placeholder 3">
            <a:extLst>
              <a:ext uri="{FF2B5EF4-FFF2-40B4-BE49-F238E27FC236}">
                <a16:creationId xmlns:a16="http://schemas.microsoft.com/office/drawing/2014/main" id="{42F32E34-0355-4A25-9223-384A15161193}"/>
              </a:ext>
            </a:extLst>
          </p:cNvPr>
          <p:cNvSpPr>
            <a:spLocks noGrp="1"/>
          </p:cNvSpPr>
          <p:nvPr>
            <p:ph type="sldNum" sz="quarter" idx="12"/>
          </p:nvPr>
        </p:nvSpPr>
        <p:spPr/>
        <p:txBody>
          <a:bodyPr/>
          <a:lstStyle/>
          <a:p>
            <a:fld id="{96C155CA-F9E4-4B7B-8778-BBE3591DE223}" type="slidenum">
              <a:rPr lang="en-US" smtClean="0"/>
              <a:t>34</a:t>
            </a:fld>
            <a:endParaRPr lang="en-US"/>
          </a:p>
        </p:txBody>
      </p:sp>
    </p:spTree>
    <p:extLst>
      <p:ext uri="{BB962C8B-B14F-4D97-AF65-F5344CB8AC3E}">
        <p14:creationId xmlns:p14="http://schemas.microsoft.com/office/powerpoint/2010/main" val="3230784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8" y="122237"/>
            <a:ext cx="6898675"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ORTHOGONAL MATCHING PURSUIT (OMP)</a:t>
            </a:r>
            <a:endParaRPr lang="en-US" sz="8000" b="1" dirty="0"/>
          </a:p>
        </p:txBody>
      </p:sp>
      <p:sp>
        <p:nvSpPr>
          <p:cNvPr id="4" name="Content Placeholder 3">
            <a:extLst>
              <a:ext uri="{FF2B5EF4-FFF2-40B4-BE49-F238E27FC236}">
                <a16:creationId xmlns:a16="http://schemas.microsoft.com/office/drawing/2014/main" id="{AAB51A0E-98E6-4F30-8496-C7967FA85174}"/>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38A661DD-8A63-417E-B512-90CC2D19B11D}"/>
              </a:ext>
            </a:extLst>
          </p:cNvPr>
          <p:cNvPicPr>
            <a:picLocks noChangeAspect="1"/>
          </p:cNvPicPr>
          <p:nvPr/>
        </p:nvPicPr>
        <p:blipFill>
          <a:blip r:embed="rId2"/>
          <a:stretch>
            <a:fillRect/>
          </a:stretch>
        </p:blipFill>
        <p:spPr>
          <a:xfrm>
            <a:off x="1875523" y="909651"/>
            <a:ext cx="8706972" cy="4052874"/>
          </a:xfrm>
          <a:prstGeom prst="rect">
            <a:avLst/>
          </a:prstGeom>
        </p:spPr>
      </p:pic>
      <p:sp>
        <p:nvSpPr>
          <p:cNvPr id="8" name="TextBox 7">
            <a:extLst>
              <a:ext uri="{FF2B5EF4-FFF2-40B4-BE49-F238E27FC236}">
                <a16:creationId xmlns:a16="http://schemas.microsoft.com/office/drawing/2014/main" id="{8A93AA1D-B66F-40F3-A178-81A34A85AA89}"/>
              </a:ext>
            </a:extLst>
          </p:cNvPr>
          <p:cNvSpPr txBox="1"/>
          <p:nvPr/>
        </p:nvSpPr>
        <p:spPr>
          <a:xfrm>
            <a:off x="5473033" y="5232168"/>
            <a:ext cx="1511952" cy="369332"/>
          </a:xfrm>
          <a:prstGeom prst="rect">
            <a:avLst/>
          </a:prstGeom>
          <a:noFill/>
        </p:spPr>
        <p:txBody>
          <a:bodyPr wrap="none" rtlCol="0">
            <a:spAutoFit/>
          </a:bodyPr>
          <a:lstStyle/>
          <a:p>
            <a:pPr algn="ctr"/>
            <a:r>
              <a:rPr lang="en-GB" dirty="0">
                <a:ln w="0"/>
                <a:effectLst>
                  <a:outerShdw blurRad="38100" dist="19050" dir="2700000" algn="tl" rotWithShape="0">
                    <a:schemeClr val="dk1">
                      <a:alpha val="40000"/>
                    </a:schemeClr>
                  </a:outerShdw>
                </a:effectLst>
              </a:rPr>
              <a:t>© [Choi2017]</a:t>
            </a:r>
          </a:p>
        </p:txBody>
      </p:sp>
      <p:sp>
        <p:nvSpPr>
          <p:cNvPr id="10" name="TextBox 9">
            <a:extLst>
              <a:ext uri="{FF2B5EF4-FFF2-40B4-BE49-F238E27FC236}">
                <a16:creationId xmlns:a16="http://schemas.microsoft.com/office/drawing/2014/main" id="{BA5B2EA7-9155-4AE2-933B-EB3785127621}"/>
              </a:ext>
            </a:extLst>
          </p:cNvPr>
          <p:cNvSpPr txBox="1"/>
          <p:nvPr/>
        </p:nvSpPr>
        <p:spPr>
          <a:xfrm>
            <a:off x="880279" y="5693833"/>
            <a:ext cx="11311721" cy="369332"/>
          </a:xfrm>
          <a:prstGeom prst="rect">
            <a:avLst/>
          </a:prstGeom>
          <a:noFill/>
        </p:spPr>
        <p:txBody>
          <a:bodyPr wrap="square" rtlCol="0">
            <a:spAutoFit/>
          </a:bodyPr>
          <a:lstStyle/>
          <a:p>
            <a:r>
              <a:rPr lang="en-GB" dirty="0">
                <a:ln w="0"/>
                <a:effectLst>
                  <a:outerShdw blurRad="38100" dist="19050" dir="2700000" algn="tl" rotWithShape="0">
                    <a:schemeClr val="dk1">
                      <a:alpha val="40000"/>
                    </a:schemeClr>
                  </a:outerShdw>
                </a:effectLst>
              </a:rPr>
              <a:t>By choosing the right columns, underdetermined system can be converted into an overdetermined system</a:t>
            </a:r>
          </a:p>
        </p:txBody>
      </p:sp>
      <p:sp>
        <p:nvSpPr>
          <p:cNvPr id="11" name="Slide Number Placeholder 10">
            <a:extLst>
              <a:ext uri="{FF2B5EF4-FFF2-40B4-BE49-F238E27FC236}">
                <a16:creationId xmlns:a16="http://schemas.microsoft.com/office/drawing/2014/main" id="{F4DA2647-12DF-4500-AD54-35173BE8A3D0}"/>
              </a:ext>
            </a:extLst>
          </p:cNvPr>
          <p:cNvSpPr>
            <a:spLocks noGrp="1"/>
          </p:cNvSpPr>
          <p:nvPr>
            <p:ph type="sldNum" sz="quarter" idx="12"/>
          </p:nvPr>
        </p:nvSpPr>
        <p:spPr/>
        <p:txBody>
          <a:bodyPr/>
          <a:lstStyle/>
          <a:p>
            <a:fld id="{96C155CA-F9E4-4B7B-8778-BBE3591DE223}" type="slidenum">
              <a:rPr lang="en-US" smtClean="0"/>
              <a:t>35</a:t>
            </a:fld>
            <a:endParaRPr lang="en-US"/>
          </a:p>
        </p:txBody>
      </p:sp>
    </p:spTree>
    <p:extLst>
      <p:ext uri="{BB962C8B-B14F-4D97-AF65-F5344CB8AC3E}">
        <p14:creationId xmlns:p14="http://schemas.microsoft.com/office/powerpoint/2010/main" val="1289133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A032DCF-0726-4959-A52C-4E8A70D0EFFA}"/>
              </a:ext>
            </a:extLst>
          </p:cNvPr>
          <p:cNvSpPr/>
          <p:nvPr/>
        </p:nvSpPr>
        <p:spPr>
          <a:xfrm>
            <a:off x="6665304" y="4925944"/>
            <a:ext cx="355256" cy="46166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8" y="122237"/>
            <a:ext cx="6584951"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ITERATIVE ALGORITHMS – ISTA and AMP</a:t>
            </a:r>
            <a:endParaRPr lang="en-US" sz="8000" b="1" dirty="0"/>
          </a:p>
        </p:txBody>
      </p:sp>
      <p:grpSp>
        <p:nvGrpSpPr>
          <p:cNvPr id="6" name="Group 5">
            <a:extLst>
              <a:ext uri="{FF2B5EF4-FFF2-40B4-BE49-F238E27FC236}">
                <a16:creationId xmlns:a16="http://schemas.microsoft.com/office/drawing/2014/main" id="{36A35022-8DF0-4F21-9FFD-2C9F338BFF36}"/>
              </a:ext>
            </a:extLst>
          </p:cNvPr>
          <p:cNvGrpSpPr/>
          <p:nvPr/>
        </p:nvGrpSpPr>
        <p:grpSpPr>
          <a:xfrm>
            <a:off x="6591300" y="4336415"/>
            <a:ext cx="4197619" cy="495300"/>
            <a:chOff x="6591300" y="4295775"/>
            <a:chExt cx="4197619" cy="495300"/>
          </a:xfrm>
        </p:grpSpPr>
        <p:sp>
          <p:nvSpPr>
            <p:cNvPr id="2" name="Rectangle: Rounded Corners 1">
              <a:extLst>
                <a:ext uri="{FF2B5EF4-FFF2-40B4-BE49-F238E27FC236}">
                  <a16:creationId xmlns:a16="http://schemas.microsoft.com/office/drawing/2014/main" id="{ACB87BE5-3755-4C67-A3A3-A1021D7C67B6}"/>
                </a:ext>
              </a:extLst>
            </p:cNvPr>
            <p:cNvSpPr/>
            <p:nvPr/>
          </p:nvSpPr>
          <p:spPr>
            <a:xfrm>
              <a:off x="6591300" y="4295775"/>
              <a:ext cx="952500" cy="4953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76FAA6-4D0D-4FA8-A51E-593651206651}"/>
                </a:ext>
              </a:extLst>
            </p:cNvPr>
            <p:cNvSpPr txBox="1"/>
            <p:nvPr/>
          </p:nvSpPr>
          <p:spPr>
            <a:xfrm>
              <a:off x="7543800" y="4295775"/>
              <a:ext cx="3245119" cy="461665"/>
            </a:xfrm>
            <a:prstGeom prst="rect">
              <a:avLst/>
            </a:prstGeom>
            <a:noFill/>
          </p:spPr>
          <p:txBody>
            <a:bodyPr wrap="none" rtlCol="0">
              <a:spAutoFit/>
            </a:bodyPr>
            <a:lstStyle/>
            <a:p>
              <a:r>
                <a:rPr lang="en-GB" sz="2400" dirty="0">
                  <a:ln w="0"/>
                  <a:effectLst>
                    <a:outerShdw blurRad="38100" dist="19050" dir="2700000" algn="tl" rotWithShape="0">
                      <a:schemeClr val="dk1">
                        <a:alpha val="40000"/>
                      </a:schemeClr>
                    </a:outerShdw>
                  </a:effectLst>
                </a:rPr>
                <a:t>Onsager correction term</a:t>
              </a:r>
              <a:endParaRPr lang="en-US" sz="2400" dirty="0">
                <a:ln w="0"/>
                <a:effectLst>
                  <a:outerShdw blurRad="38100" dist="19050" dir="2700000" algn="tl" rotWithShape="0">
                    <a:schemeClr val="dk1">
                      <a:alpha val="40000"/>
                    </a:schemeClr>
                  </a:outerShdw>
                </a:effectLst>
              </a:endParaRPr>
            </a:p>
          </p:txBody>
        </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733811" y="845751"/>
                <a:ext cx="10658474" cy="6045201"/>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Iterative shrinkage/threshold algorithm (ISTA)</a:t>
                </a:r>
              </a:p>
              <a:p>
                <a:pPr marL="0" indent="0" algn="ctr">
                  <a:buNone/>
                </a:pPr>
                <a14:m>
                  <m:oMath xmlns:m="http://schemas.openxmlformats.org/officeDocument/2006/math">
                    <m:sSub>
                      <m:sSub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𝐲</m:t>
                            </m:r>
                          </m:e>
                        </m:acc>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oMath>
                </a14:m>
                <a:r>
                  <a:rPr lang="en-GB" sz="2400" dirty="0">
                    <a:ln w="0"/>
                    <a:effectLst>
                      <a:outerShdw blurRad="38100" dist="19050" dir="2700000" algn="tl" rotWithShape="0">
                        <a:schemeClr val="dk1">
                          <a:alpha val="40000"/>
                        </a:schemeClr>
                      </a:outerShdw>
                    </a:effectLst>
                  </a:rPr>
                  <a:t>, where</a:t>
                </a:r>
                <a:r>
                  <a:rPr lang="en-GB" sz="2400" b="1" dirty="0">
                    <a:ln w="0"/>
                    <a:effectLst>
                      <a:outerShdw blurRad="38100" dist="19050" dir="2700000" algn="tl" rotWithShape="0">
                        <a:schemeClr val="dk1">
                          <a:alpha val="40000"/>
                        </a:schemeClr>
                      </a:outerShdw>
                    </a:effectLst>
                  </a:rPr>
                  <a:t> </a:t>
                </a:r>
                <a14:m>
                  <m:oMath xmlns:m="http://schemas.openxmlformats.org/officeDocument/2006/math">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𝐲</m:t>
                            </m:r>
                          </m:e>
                        </m:acc>
                      </m:e>
                      <m:sub>
                        <m:r>
                          <a:rPr lang="en-GB" sz="2400" b="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m:t>
                    </m:r>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oMath>
                </a14:m>
                <a:r>
                  <a:rPr lang="en-GB" sz="2400" dirty="0">
                    <a:ln w="0"/>
                    <a:effectLst>
                      <a:outerShdw blurRad="38100" dist="19050" dir="2700000" algn="tl" rotWithShape="0">
                        <a:schemeClr val="dk1">
                          <a:alpha val="40000"/>
                        </a:schemeClr>
                      </a:outerShdw>
                    </a:effectLst>
                  </a:rPr>
                  <a:t> </a:t>
                </a:r>
              </a:p>
              <a:p>
                <a:pPr marL="0" indent="0" algn="ctr">
                  <a:buNone/>
                </a:pPr>
                <a:endParaRPr lang="en-GB" sz="800" dirty="0">
                  <a:ln w="0"/>
                  <a:effectLst>
                    <a:outerShdw blurRad="38100" dist="19050" dir="2700000" algn="tl" rotWithShape="0">
                      <a:schemeClr val="dk1">
                        <a:alpha val="40000"/>
                      </a:schemeClr>
                    </a:outerShdw>
                  </a:effectLst>
                </a:endParaRPr>
              </a:p>
              <a:p>
                <a:pPr marL="0" indent="0" algn="just">
                  <a:buNone/>
                </a:pPr>
                <a14:m>
                  <m:oMathPara xmlns:m="http://schemas.openxmlformats.org/officeDocument/2006/math">
                    <m:oMathParaPr>
                      <m:jc m:val="centerGroup"/>
                    </m:oMathParaPr>
                    <m:oMath xmlns:m="http://schemas.openxmlformats.org/officeDocument/2006/math">
                      <m:sSub>
                        <m:sSub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b="0" i="1">
                              <a:ln w="0"/>
                              <a:effectLst>
                                <a:outerShdw blurRad="38100" dist="19050" dir="2700000" algn="tl" rotWithShape="0">
                                  <a:schemeClr val="dk1">
                                    <a:alpha val="40000"/>
                                  </a:schemeClr>
                                </a:outerShdw>
                              </a:effectLst>
                              <a:latin typeface="Cambria Math" panose="02040503050406030204" pitchFamily="18" charset="0"/>
                            </a:rPr>
                            <m:t>𝑖</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d>
                        <m:dPr>
                          <m:ctrlP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sSupPr>
                            <m:e>
                              <m:r>
                                <a:rPr lang="en-GB" sz="2400" b="1">
                                  <a:ln w="0"/>
                                  <a:effectLst>
                                    <a:outerShdw blurRad="38100" dist="19050" dir="2700000" algn="tl" rotWithShape="0">
                                      <a:schemeClr val="dk1">
                                        <a:alpha val="40000"/>
                                      </a:schemeClr>
                                    </a:outerShdw>
                                  </a:effectLst>
                                  <a:latin typeface="Cambria Math" panose="02040503050406030204" pitchFamily="18" charset="0"/>
                                </a:rPr>
                                <m:t>𝐀</m:t>
                              </m:r>
                            </m:e>
                            <m:sup>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𝐻</m:t>
                              </m:r>
                            </m:sup>
                          </m:sSup>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𝜎</m:t>
                          </m:r>
                        </m:e>
                      </m:d>
                    </m:oMath>
                  </m:oMathPara>
                </a14:m>
                <a:endParaRPr lang="en-GB" sz="2400" dirty="0">
                  <a:ln w="0"/>
                  <a:effectLst>
                    <a:outerShdw blurRad="38100" dist="19050" dir="2700000" algn="tl" rotWithShape="0">
                      <a:schemeClr val="dk1">
                        <a:alpha val="40000"/>
                      </a:schemeClr>
                    </a:outerShdw>
                  </a:effectLst>
                </a:endParaRPr>
              </a:p>
              <a:p>
                <a:pPr marL="0" indent="0" algn="just">
                  <a:buNone/>
                </a:pPr>
                <a14:m>
                  <m:oMath xmlns:m="http://schemas.openxmlformats.org/officeDocument/2006/math">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d>
                      <m:d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r>
                          <a:rPr lang="en-GB" sz="2400" b="1"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𝐫</m:t>
                        </m:r>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rPr>
                          <m:t>𝜎</m:t>
                        </m:r>
                      </m:e>
                    </m:d>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𝑵</m:t>
                        </m:r>
                      </m:sup>
                    </m:sSup>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p>
                      <m:sSup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ℂ</m:t>
                        </m:r>
                      </m:e>
                      <m:sup>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𝑵</m:t>
                        </m:r>
                      </m:sup>
                    </m:sSup>
                  </m:oMath>
                </a14:m>
                <a:r>
                  <a:rPr lang="en-GB" sz="2400" dirty="0">
                    <a:ln w="0"/>
                    <a:effectLst>
                      <a:outerShdw blurRad="38100" dist="19050" dir="2700000" algn="tl" rotWithShape="0">
                        <a:schemeClr val="dk1">
                          <a:alpha val="40000"/>
                        </a:schemeClr>
                      </a:outerShdw>
                    </a:effectLst>
                  </a:rPr>
                  <a:t> shrinkage/thresholding operator applied to each element of the input vector </a:t>
                </a: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𝐫</m:t>
                    </m:r>
                  </m:oMath>
                </a14:m>
                <a:r>
                  <a:rPr lang="en-GB" sz="2400" dirty="0">
                    <a:ln w="0"/>
                    <a:effectLst>
                      <a:outerShdw blurRad="38100" dist="19050" dir="2700000" algn="tl" rotWithShape="0">
                        <a:schemeClr val="dk1">
                          <a:alpha val="40000"/>
                        </a:schemeClr>
                      </a:outerShdw>
                    </a:effectLst>
                  </a:rPr>
                  <a:t> </a:t>
                </a:r>
              </a:p>
              <a:p>
                <a:pPr marL="0" indent="0" algn="just">
                  <a:buNone/>
                </a:pPr>
                <a:r>
                  <a:rPr lang="en-GB" sz="2400" dirty="0">
                    <a:ln w="0"/>
                    <a:effectLst>
                      <a:outerShdw blurRad="38100" dist="19050" dir="2700000" algn="tl" rotWithShape="0">
                        <a:schemeClr val="dk1">
                          <a:alpha val="40000"/>
                        </a:schemeClr>
                      </a:outerShdw>
                    </a:effectLst>
                  </a:rPr>
                  <a:t>E.g., soft thresholding</a:t>
                </a:r>
              </a:p>
              <a:p>
                <a:pPr marL="0" indent="0" algn="just">
                  <a:buNone/>
                </a:pPr>
                <a14:m>
                  <m:oMath xmlns:m="http://schemas.openxmlformats.org/officeDocument/2006/math">
                    <m:sSub>
                      <m:sSubPr>
                        <m:ctrlP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GB" sz="2400" b="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𝜂</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𝑛</m:t>
                        </m:r>
                      </m:sub>
                    </m:sSub>
                    <m:d>
                      <m:d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𝐫</m:t>
                        </m:r>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rPr>
                          <m:t>𝜆</m:t>
                        </m:r>
                      </m:e>
                    </m:d>
                    <m:r>
                      <a:rPr lang="en-GB" sz="2400" b="1" i="1">
                        <a:ln w="0"/>
                        <a:effectLst>
                          <a:outerShdw blurRad="38100" dist="19050" dir="2700000" algn="tl" rotWithShape="0">
                            <a:schemeClr val="dk1">
                              <a:alpha val="40000"/>
                            </a:schemeClr>
                          </a:outerShdw>
                        </a:effectLst>
                        <a:latin typeface="Cambria Math" panose="02040503050406030204" pitchFamily="18" charset="0"/>
                      </a:rPr>
                      <m:t>=</m:t>
                    </m:r>
                    <m:r>
                      <m:rPr>
                        <m:sty m:val="p"/>
                      </m:rPr>
                      <a:rPr lang="en-GB" sz="240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sgn</m:t>
                    </m:r>
                    <m:d>
                      <m:dPr>
                        <m:ctrlP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𝑟</m:t>
                            </m:r>
                          </m:e>
                          <m:sub>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𝑛</m:t>
                            </m:r>
                          </m:sub>
                        </m:sSub>
                      </m:e>
                    </m:d>
                    <m:r>
                      <m:rPr>
                        <m:sty m:val="p"/>
                      </m:rPr>
                      <a:rPr lang="en-GB" sz="240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max</m:t>
                    </m:r>
                    <m:d>
                      <m:dPr>
                        <m:ctrlP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d>
                          <m:dPr>
                            <m:begChr m:val="|"/>
                            <m:endChr m:val="|"/>
                            <m:ctrlP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𝑟</m:t>
                                </m:r>
                              </m:e>
                              <m:sub>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𝑛</m:t>
                                </m:r>
                              </m:sub>
                            </m:sSub>
                          </m:e>
                        </m:d>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rPr>
                          <m:t>𝜎</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,0</m:t>
                        </m:r>
                      </m:e>
                    </m:d>
                  </m:oMath>
                </a14:m>
                <a:r>
                  <a:rPr lang="en-GB" sz="2400" dirty="0">
                    <a:ln w="0"/>
                    <a:effectLst>
                      <a:outerShdw blurRad="38100" dist="19050" dir="2700000" algn="tl" rotWithShape="0">
                        <a:schemeClr val="dk1">
                          <a:alpha val="40000"/>
                        </a:schemeClr>
                      </a:outerShdw>
                    </a:effectLst>
                  </a:rPr>
                  <a:t>, where </a:t>
                </a:r>
                <a14:m>
                  <m:oMath xmlns:m="http://schemas.openxmlformats.org/officeDocument/2006/math">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𝑥</m:t>
                        </m:r>
                      </m:e>
                      <m:sub>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𝑛</m:t>
                        </m:r>
                      </m:sub>
                    </m:sSub>
                  </m:oMath>
                </a14:m>
                <a:r>
                  <a:rPr lang="en-GB" sz="2400" dirty="0">
                    <a:ln w="0"/>
                    <a:effectLst>
                      <a:outerShdw blurRad="38100" dist="19050" dir="2700000" algn="tl" rotWithShape="0">
                        <a:schemeClr val="dk1">
                          <a:alpha val="40000"/>
                        </a:schemeClr>
                      </a:outerShdw>
                    </a:effectLst>
                  </a:rPr>
                  <a:t> is the </a:t>
                </a:r>
                <a14:m>
                  <m:oMath xmlns:m="http://schemas.openxmlformats.org/officeDocument/2006/math">
                    <m:sSup>
                      <m:sSup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p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𝑛</m:t>
                        </m:r>
                      </m:e>
                      <m:sup>
                        <m:r>
                          <m:rPr>
                            <m:sty m:val="p"/>
                          </m:rPr>
                          <a:rPr lang="en-GB" sz="2400">
                            <a:ln w="0"/>
                            <a:effectLst>
                              <a:outerShdw blurRad="38100" dist="19050" dir="2700000" algn="tl" rotWithShape="0">
                                <a:schemeClr val="dk1">
                                  <a:alpha val="40000"/>
                                </a:schemeClr>
                              </a:outerShdw>
                            </a:effectLst>
                            <a:latin typeface="Cambria Math" panose="02040503050406030204" pitchFamily="18" charset="0"/>
                          </a:rPr>
                          <m:t>th</m:t>
                        </m:r>
                      </m:sup>
                    </m:sSup>
                  </m:oMath>
                </a14:m>
                <a:r>
                  <a:rPr lang="en-GB" sz="2400" dirty="0">
                    <a:ln w="0"/>
                    <a:effectLst>
                      <a:outerShdw blurRad="38100" dist="19050" dir="2700000" algn="tl" rotWithShape="0">
                        <a:schemeClr val="dk1">
                          <a:alpha val="40000"/>
                        </a:schemeClr>
                      </a:outerShdw>
                    </a:effectLst>
                  </a:rPr>
                  <a:t> element of vector </a:t>
                </a: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𝐱</m:t>
                    </m:r>
                  </m:oMath>
                </a14:m>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Approximate message passing (AMP)</a:t>
                </a:r>
              </a:p>
              <a:p>
                <a:pPr marL="0" indent="0" algn="ctr">
                  <a:buNone/>
                </a:pPr>
                <a14:m>
                  <m:oMathPara xmlns:m="http://schemas.openxmlformats.org/officeDocument/2006/math">
                    <m:oMathParaPr>
                      <m:jc m:val="centerGroup"/>
                    </m:oMathParaPr>
                    <m:oMath xmlns:m="http://schemas.openxmlformats.org/officeDocument/2006/math">
                      <m:sSub>
                        <m:sSub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m:t>
                      </m:r>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𝑏</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oMath>
                  </m:oMathPara>
                </a14:m>
                <a:endParaRPr lang="en-GB" sz="2400" dirty="0">
                  <a:ln w="0"/>
                  <a:effectLst>
                    <a:outerShdw blurRad="38100" dist="19050" dir="2700000" algn="tl" rotWithShape="0">
                      <a:schemeClr val="dk1">
                        <a:alpha val="40000"/>
                      </a:schemeClr>
                    </a:outerShdw>
                  </a:effectLst>
                </a:endParaRPr>
              </a:p>
              <a:p>
                <a:pPr marL="0" indent="0" algn="ctr">
                  <a:buNone/>
                </a:pPr>
                <a:endParaRPr lang="en-GB" sz="800" dirty="0">
                  <a:ln w="0"/>
                  <a:effectLst>
                    <a:outerShdw blurRad="38100" dist="19050" dir="2700000" algn="tl" rotWithShape="0">
                      <a:schemeClr val="dk1">
                        <a:alpha val="40000"/>
                      </a:schemeClr>
                    </a:outerShdw>
                  </a:effectLst>
                </a:endParaRPr>
              </a:p>
              <a:p>
                <a:pPr marL="0" indent="0" algn="just">
                  <a:buNone/>
                </a:pPr>
                <a14:m>
                  <m:oMathPara xmlns:m="http://schemas.openxmlformats.org/officeDocument/2006/math">
                    <m:oMathParaPr>
                      <m:jc m:val="centerGroup"/>
                    </m:oMathParaPr>
                    <m:oMath xmlns:m="http://schemas.openxmlformats.org/officeDocument/2006/math">
                      <m:sSub>
                        <m:sSub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b="0" i="1">
                              <a:ln w="0"/>
                              <a:effectLst>
                                <a:outerShdw blurRad="38100" dist="19050" dir="2700000" algn="tl" rotWithShape="0">
                                  <a:schemeClr val="dk1">
                                    <a:alpha val="40000"/>
                                  </a:schemeClr>
                                </a:outerShdw>
                              </a:effectLst>
                              <a:latin typeface="Cambria Math" panose="02040503050406030204" pitchFamily="18" charset="0"/>
                            </a:rPr>
                            <m:t>𝑖</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d>
                        <m:dPr>
                          <m:ctrlP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sSupPr>
                            <m:e>
                              <m:r>
                                <a:rPr lang="en-GB" sz="2400" b="1">
                                  <a:ln w="0"/>
                                  <a:effectLst>
                                    <a:outerShdw blurRad="38100" dist="19050" dir="2700000" algn="tl" rotWithShape="0">
                                      <a:schemeClr val="dk1">
                                        <a:alpha val="40000"/>
                                      </a:schemeClr>
                                    </a:outerShdw>
                                  </a:effectLst>
                                  <a:latin typeface="Cambria Math" panose="02040503050406030204" pitchFamily="18" charset="0"/>
                                </a:rPr>
                                <m:t>𝐀</m:t>
                              </m:r>
                            </m:e>
                            <m:sup>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𝐻</m:t>
                              </m:r>
                            </m:sup>
                          </m:sSup>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𝜎</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e>
                      </m:d>
                      <m:r>
                        <a:rPr lang="en-GB" sz="2400" b="1" i="1" smtClean="0">
                          <a:ln w="0"/>
                          <a:effectLst>
                            <a:outerShdw blurRad="38100" dist="19050" dir="2700000" algn="tl" rotWithShape="0">
                              <a:schemeClr val="dk1">
                                <a:alpha val="40000"/>
                              </a:schemeClr>
                            </a:outerShdw>
                          </a:effectLst>
                          <a:latin typeface="Cambria Math" panose="02040503050406030204" pitchFamily="18" charset="0"/>
                        </a:rPr>
                        <m:t>, </m:t>
                      </m:r>
                      <m:r>
                        <m:rPr>
                          <m:sty m:val="p"/>
                        </m:rPr>
                        <a:rPr lang="en-GB" sz="2400" b="0" i="1" smtClean="0">
                          <a:ln w="0"/>
                          <a:effectLst>
                            <a:outerShdw blurRad="38100" dist="19050" dir="2700000" algn="tl" rotWithShape="0">
                              <a:schemeClr val="dk1">
                                <a:alpha val="40000"/>
                              </a:schemeClr>
                            </a:outerShdw>
                          </a:effectLst>
                          <a:latin typeface="Cambria Math" panose="02040503050406030204" pitchFamily="18" charset="0"/>
                        </a:rPr>
                        <m:t>where</m:t>
                      </m:r>
                    </m:oMath>
                  </m:oMathPara>
                </a14:m>
                <a:endParaRPr lang="en-GB" sz="2400" dirty="0">
                  <a:ln w="0"/>
                  <a:effectLst>
                    <a:outerShdw blurRad="38100" dist="19050" dir="2700000" algn="tl" rotWithShape="0">
                      <a:schemeClr val="dk1">
                        <a:alpha val="40000"/>
                      </a:schemeClr>
                    </a:outerShdw>
                  </a:effectLst>
                </a:endParaRPr>
              </a:p>
              <a:p>
                <a:pPr marL="0" indent="0" algn="just">
                  <a:buNone/>
                </a:pPr>
                <a:endParaRPr lang="en-GB" sz="600" dirty="0">
                  <a:ln w="0"/>
                  <a:effectLst>
                    <a:outerShdw blurRad="38100" dist="19050" dir="2700000" algn="tl" rotWithShape="0">
                      <a:schemeClr val="dk1">
                        <a:alpha val="40000"/>
                      </a:schemeClr>
                    </a:outerShdw>
                  </a:effectLst>
                </a:endParaRPr>
              </a:p>
              <a:p>
                <a:pPr marL="0" indent="0" algn="ctr">
                  <a:buNone/>
                </a:pP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𝑏</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num>
                      <m:den>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𝑀</m:t>
                        </m:r>
                      </m:den>
                    </m:f>
                    <m:sSub>
                      <m:sSub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i="1">
                                <a:ln w="0"/>
                                <a:effectLst>
                                  <a:outerShdw blurRad="38100" dist="19050" dir="2700000" algn="tl" rotWithShape="0">
                                    <a:schemeClr val="dk1">
                                      <a:alpha val="40000"/>
                                    </a:schemeClr>
                                  </a:outerShdw>
                                </a:effectLst>
                                <a:latin typeface="Cambria Math" panose="02040503050406030204" pitchFamily="18" charset="0"/>
                              </a:rPr>
                            </m:ctrlPr>
                          </m:dPr>
                          <m:e>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e>
                        </m:d>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0</m:t>
                        </m:r>
                      </m:sub>
                    </m:sSub>
                  </m:oMath>
                </a14:m>
                <a:r>
                  <a:rPr lang="en-GB" sz="2400" dirty="0">
                    <a:ln w="0"/>
                    <a:effectLst>
                      <a:outerShdw blurRad="38100" dist="19050" dir="2700000" algn="tl" rotWithShape="0">
                        <a:schemeClr val="dk1">
                          <a:alpha val="40000"/>
                        </a:schemeClr>
                      </a:outerShdw>
                    </a:effectLst>
                  </a:rPr>
                  <a:t> and </a:t>
                </a: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𝜎</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m:t>
                    </m:r>
                    <m:f>
                      <m:fPr>
                        <m:ctrlPr>
                          <a:rPr lang="en-GB" sz="2400" i="1">
                            <a:ln w="0"/>
                            <a:effectLst>
                              <a:outerShdw blurRad="38100" dist="19050" dir="2700000" algn="tl" rotWithShape="0">
                                <a:schemeClr val="dk1">
                                  <a:alpha val="40000"/>
                                </a:schemeClr>
                              </a:outerShdw>
                            </a:effectLst>
                            <a:latin typeface="Cambria Math" panose="02040503050406030204" pitchFamily="18" charset="0"/>
                          </a:rPr>
                        </m:ctrlPr>
                      </m:fPr>
                      <m:num>
                        <m:r>
                          <a:rPr lang="en-GB" sz="2400" b="0" i="1" smtClean="0">
                            <a:ln w="0"/>
                            <a:effectLst>
                              <a:outerShdw blurRad="38100" dist="19050" dir="2700000" algn="tl" rotWithShape="0">
                                <a:schemeClr val="dk1">
                                  <a:alpha val="40000"/>
                                </a:schemeClr>
                              </a:outerShdw>
                            </a:effectLst>
                            <a:latin typeface="Cambria Math" panose="02040503050406030204" pitchFamily="18" charset="0"/>
                          </a:rPr>
                          <m:t>𝛼</m:t>
                        </m:r>
                      </m:num>
                      <m:den>
                        <m:rad>
                          <m:radPr>
                            <m:degHide m:val="on"/>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radPr>
                          <m:deg/>
                          <m:e>
                            <m:r>
                              <a:rPr lang="en-GB" sz="2400" i="1">
                                <a:ln w="0"/>
                                <a:effectLst>
                                  <a:outerShdw blurRad="38100" dist="19050" dir="2700000" algn="tl" rotWithShape="0">
                                    <a:schemeClr val="dk1">
                                      <a:alpha val="40000"/>
                                    </a:schemeClr>
                                  </a:outerShdw>
                                </a:effectLst>
                                <a:latin typeface="Cambria Math" panose="02040503050406030204" pitchFamily="18" charset="0"/>
                              </a:rPr>
                              <m:t>𝑀</m:t>
                            </m:r>
                          </m:e>
                        </m:rad>
                      </m:den>
                    </m:f>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i="1">
                                <a:ln w="0"/>
                                <a:effectLst>
                                  <a:outerShdw blurRad="38100" dist="19050" dir="2700000" algn="tl" rotWithShape="0">
                                    <a:schemeClr val="dk1">
                                      <a:alpha val="40000"/>
                                    </a:schemeClr>
                                  </a:outerShdw>
                                </a:effectLst>
                                <a:latin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e>
                        </m:d>
                      </m:e>
                      <m:sub>
                        <m:r>
                          <a:rPr lang="en-GB" sz="2400" b="0" i="1" dirty="0" smtClean="0">
                            <a:ln w="0"/>
                            <a:effectLst>
                              <a:outerShdw blurRad="38100" dist="19050" dir="2700000" algn="tl" rotWithShape="0">
                                <a:schemeClr val="dk1">
                                  <a:alpha val="40000"/>
                                </a:schemeClr>
                              </a:outerShdw>
                            </a:effectLst>
                            <a:latin typeface="Cambria Math" panose="02040503050406030204" pitchFamily="18" charset="0"/>
                          </a:rPr>
                          <m:t>2</m:t>
                        </m:r>
                      </m:sub>
                    </m:sSub>
                  </m:oMath>
                </a14:m>
                <a:endParaRPr lang="en-GB" sz="2400" dirty="0">
                  <a:ln w="0"/>
                  <a:effectLst>
                    <a:outerShdw blurRad="38100" dist="19050" dir="2700000" algn="tl" rotWithShape="0">
                      <a:schemeClr val="dk1">
                        <a:alpha val="40000"/>
                      </a:schemeClr>
                    </a:outerShdw>
                  </a:effectLst>
                </a:endParaRPr>
              </a:p>
              <a:p>
                <a:pPr marL="0" indent="0">
                  <a:buNone/>
                </a:pP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𝛼</m:t>
                    </m:r>
                  </m:oMath>
                </a14:m>
                <a:r>
                  <a:rPr lang="en-GB" sz="2400" dirty="0">
                    <a:ln w="0"/>
                    <a:effectLst>
                      <a:outerShdw blurRad="38100" dist="19050" dir="2700000" algn="tl" rotWithShape="0">
                        <a:schemeClr val="dk1">
                          <a:alpha val="40000"/>
                        </a:schemeClr>
                      </a:outerShdw>
                    </a:effectLst>
                  </a:rPr>
                  <a:t>: tuning parameter</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733811" y="845751"/>
                <a:ext cx="10658474" cy="6045201"/>
              </a:xfrm>
              <a:blipFill>
                <a:blip r:embed="rId2"/>
                <a:stretch>
                  <a:fillRect l="-972" t="-1615" r="-1086"/>
                </a:stretch>
              </a:blipFill>
            </p:spPr>
            <p:txBody>
              <a:bodyPr/>
              <a:lstStyle/>
              <a:p>
                <a:r>
                  <a:rPr lang="en-US">
                    <a:noFill/>
                  </a:rPr>
                  <a:t> </a:t>
                </a:r>
              </a:p>
            </p:txBody>
          </p:sp>
        </mc:Fallback>
      </mc:AlternateContent>
      <p:sp>
        <p:nvSpPr>
          <p:cNvPr id="15" name="Slide Number Placeholder 14">
            <a:extLst>
              <a:ext uri="{FF2B5EF4-FFF2-40B4-BE49-F238E27FC236}">
                <a16:creationId xmlns:a16="http://schemas.microsoft.com/office/drawing/2014/main" id="{C1278048-0073-485E-B0BA-0151B329308A}"/>
              </a:ext>
            </a:extLst>
          </p:cNvPr>
          <p:cNvSpPr>
            <a:spLocks noGrp="1"/>
          </p:cNvSpPr>
          <p:nvPr>
            <p:ph type="sldNum" sz="quarter" idx="12"/>
          </p:nvPr>
        </p:nvSpPr>
        <p:spPr/>
        <p:txBody>
          <a:bodyPr/>
          <a:lstStyle/>
          <a:p>
            <a:fld id="{96C155CA-F9E4-4B7B-8778-BBE3591DE223}" type="slidenum">
              <a:rPr lang="en-US" smtClean="0"/>
              <a:t>36</a:t>
            </a:fld>
            <a:endParaRPr lang="en-US"/>
          </a:p>
        </p:txBody>
      </p:sp>
    </p:spTree>
    <p:extLst>
      <p:ext uri="{BB962C8B-B14F-4D97-AF65-F5344CB8AC3E}">
        <p14:creationId xmlns:p14="http://schemas.microsoft.com/office/powerpoint/2010/main" val="214003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733811" y="845751"/>
                <a:ext cx="10658474" cy="6045201"/>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AMP for any Lipschitz-continuous shrinkage function:</a:t>
                </a:r>
              </a:p>
              <a:p>
                <a:pPr marL="0" indent="0" algn="just">
                  <a:buNone/>
                </a:pPr>
                <a:endParaRPr lang="en-GB" sz="800" dirty="0">
                  <a:ln w="0"/>
                  <a:effectLst>
                    <a:outerShdw blurRad="38100" dist="19050" dir="2700000" algn="tl" rotWithShape="0">
                      <a:schemeClr val="dk1">
                        <a:alpha val="40000"/>
                      </a:schemeClr>
                    </a:outerShdw>
                  </a:effectLst>
                </a:endParaRPr>
              </a:p>
              <a:p>
                <a:pPr marL="0" indent="0" algn="ctr">
                  <a:buNone/>
                </a:pPr>
                <a14:m>
                  <m:oMathPara xmlns:m="http://schemas.openxmlformats.org/officeDocument/2006/math">
                    <m:oMathParaPr>
                      <m:jc m:val="centerGroup"/>
                    </m:oMathParaPr>
                    <m:oMath xmlns:m="http://schemas.openxmlformats.org/officeDocument/2006/math">
                      <m:sSub>
                        <m:sSub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m:t>
                      </m:r>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𝑏</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oMath>
                  </m:oMathPara>
                </a14:m>
                <a:endParaRPr lang="en-GB" sz="2400" dirty="0">
                  <a:ln w="0"/>
                  <a:effectLst>
                    <a:outerShdw blurRad="38100" dist="19050" dir="2700000" algn="tl" rotWithShape="0">
                      <a:schemeClr val="dk1">
                        <a:alpha val="40000"/>
                      </a:schemeClr>
                    </a:outerShdw>
                  </a:effectLst>
                </a:endParaRPr>
              </a:p>
              <a:p>
                <a:pPr marL="0" indent="0" algn="ctr">
                  <a:buNone/>
                </a:pPr>
                <a:endParaRPr lang="en-GB" sz="1400" dirty="0">
                  <a:ln w="0"/>
                  <a:effectLst>
                    <a:outerShdw blurRad="38100" dist="19050" dir="2700000" algn="tl" rotWithShape="0">
                      <a:schemeClr val="dk1">
                        <a:alpha val="40000"/>
                      </a:schemeClr>
                    </a:outerShdw>
                  </a:effectLst>
                </a:endParaRPr>
              </a:p>
              <a:p>
                <a:pPr marL="0" indent="0" algn="just">
                  <a:buNone/>
                </a:pPr>
                <a14:m>
                  <m:oMathPara xmlns:m="http://schemas.openxmlformats.org/officeDocument/2006/math">
                    <m:oMathParaPr>
                      <m:jc m:val="centerGroup"/>
                    </m:oMathParaPr>
                    <m:oMath xmlns:m="http://schemas.openxmlformats.org/officeDocument/2006/math">
                      <m:sSub>
                        <m:sSub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b="0" i="1">
                              <a:ln w="0"/>
                              <a:effectLst>
                                <a:outerShdw blurRad="38100" dist="19050" dir="2700000" algn="tl" rotWithShape="0">
                                  <a:schemeClr val="dk1">
                                    <a:alpha val="40000"/>
                                  </a:schemeClr>
                                </a:outerShdw>
                              </a:effectLst>
                              <a:latin typeface="Cambria Math" panose="02040503050406030204" pitchFamily="18" charset="0"/>
                            </a:rPr>
                            <m:t>𝑖</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d>
                        <m:dPr>
                          <m:ctrlP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𝜎</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e>
                      </m:d>
                      <m:r>
                        <a:rPr lang="en-GB" sz="2400" b="1" i="1" smtClean="0">
                          <a:ln w="0"/>
                          <a:effectLst>
                            <a:outerShdw blurRad="38100" dist="19050" dir="2700000" algn="tl" rotWithShape="0">
                              <a:schemeClr val="dk1">
                                <a:alpha val="40000"/>
                              </a:schemeClr>
                            </a:outerShdw>
                          </a:effectLst>
                          <a:latin typeface="Cambria Math" panose="02040503050406030204" pitchFamily="18" charset="0"/>
                        </a:rPr>
                        <m:t>, </m:t>
                      </m:r>
                      <m:r>
                        <m:rPr>
                          <m:sty m:val="p"/>
                        </m:rPr>
                        <a:rPr lang="en-GB" sz="2400" b="0" i="1" smtClean="0">
                          <a:ln w="0"/>
                          <a:effectLst>
                            <a:outerShdw blurRad="38100" dist="19050" dir="2700000" algn="tl" rotWithShape="0">
                              <a:schemeClr val="dk1">
                                <a:alpha val="40000"/>
                              </a:schemeClr>
                            </a:outerShdw>
                          </a:effectLst>
                          <a:latin typeface="Cambria Math" panose="02040503050406030204" pitchFamily="18" charset="0"/>
                        </a:rPr>
                        <m:t>where</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 </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pPr>
                        <m:e>
                          <m:r>
                            <a:rPr lang="en-GB" sz="2400" b="1">
                              <a:ln w="0"/>
                              <a:effectLst>
                                <a:outerShdw blurRad="38100" dist="19050" dir="2700000" algn="tl" rotWithShape="0">
                                  <a:schemeClr val="dk1">
                                    <a:alpha val="40000"/>
                                  </a:schemeClr>
                                </a:outerShdw>
                              </a:effectLst>
                              <a:latin typeface="Cambria Math" panose="02040503050406030204" pitchFamily="18" charset="0"/>
                            </a:rPr>
                            <m:t>𝐀</m:t>
                          </m:r>
                        </m:e>
                        <m:sup>
                          <m:r>
                            <a:rPr lang="en-GB" sz="2400" i="1">
                              <a:ln w="0"/>
                              <a:effectLst>
                                <a:outerShdw blurRad="38100" dist="19050" dir="2700000" algn="tl" rotWithShape="0">
                                  <a:schemeClr val="dk1">
                                    <a:alpha val="40000"/>
                                  </a:schemeClr>
                                </a:outerShdw>
                              </a:effectLst>
                              <a:latin typeface="Cambria Math" panose="02040503050406030204" pitchFamily="18" charset="0"/>
                            </a:rPr>
                            <m:t>𝐻</m:t>
                          </m:r>
                        </m:sup>
                      </m:sSup>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𝐯</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oMath>
                  </m:oMathPara>
                </a14:m>
                <a:endParaRPr lang="en-GB" sz="2400" dirty="0">
                  <a:ln w="0"/>
                  <a:effectLst>
                    <a:outerShdw blurRad="38100" dist="19050" dir="2700000" algn="tl" rotWithShape="0">
                      <a:schemeClr val="dk1">
                        <a:alpha val="40000"/>
                      </a:schemeClr>
                    </a:outerShdw>
                  </a:effectLst>
                </a:endParaRPr>
              </a:p>
              <a:p>
                <a:pPr marL="0" indent="0" algn="ctr">
                  <a:buNone/>
                </a:pP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𝑏</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num>
                      <m:den>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𝑀</m:t>
                        </m:r>
                      </m:den>
                    </m:f>
                    <m:nary>
                      <m:naryPr>
                        <m:chr m:val="∑"/>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naryPr>
                      <m:sub>
                        <m:r>
                          <m:rPr>
                            <m:brk m:alnAt="23"/>
                          </m:rPr>
                          <a:rPr lang="en-GB" sz="2400" b="0" i="1" smtClean="0">
                            <a:ln w="0"/>
                            <a:effectLst>
                              <a:outerShdw blurRad="38100" dist="19050" dir="2700000" algn="tl" rotWithShape="0">
                                <a:schemeClr val="dk1">
                                  <a:alpha val="40000"/>
                                </a:schemeClr>
                              </a:outerShdw>
                            </a:effectLst>
                            <a:latin typeface="Cambria Math" panose="02040503050406030204" pitchFamily="18" charset="0"/>
                          </a:rPr>
                          <m:t>𝑛</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up>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𝑁</m:t>
                        </m:r>
                      </m:sup>
                      <m:e>
                        <m:f>
                          <m:fPr>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d>
                              <m:d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𝜎</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e>
                            </m:d>
                          </m:num>
                          <m:den>
                            <m:r>
                              <a:rPr lang="en-GB" sz="2400"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0" i="1">
                                    <a:ln w="0"/>
                                    <a:effectLst>
                                      <a:outerShdw blurRad="38100" dist="19050" dir="2700000" algn="tl" rotWithShape="0">
                                        <a:schemeClr val="dk1">
                                          <a:alpha val="40000"/>
                                        </a:schemeClr>
                                      </a:outerShdw>
                                    </a:effectLst>
                                    <a:latin typeface="Cambria Math" panose="02040503050406030204" pitchFamily="18" charset="0"/>
                                  </a:rPr>
                                  <m:t>𝑟</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𝑛</m:t>
                                </m:r>
                              </m:sub>
                            </m:sSub>
                          </m:den>
                        </m:f>
                      </m:e>
                    </m:nary>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n-GB" sz="2400" i="1">
                            <a:ln w="0"/>
                            <a:effectLst>
                              <a:outerShdw blurRad="38100" dist="19050" dir="2700000" algn="tl" rotWithShape="0">
                                <a:schemeClr val="dk1">
                                  <a:alpha val="40000"/>
                                </a:schemeClr>
                              </a:outerShdw>
                            </a:effectLst>
                            <a:latin typeface="Cambria Math" panose="02040503050406030204" pitchFamily="18" charset="0"/>
                          </a:rPr>
                        </m:ctrlPr>
                      </m:fPr>
                      <m:num>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𝑁</m:t>
                        </m:r>
                      </m:num>
                      <m:den>
                        <m:r>
                          <a:rPr lang="en-GB" sz="2400" i="1">
                            <a:ln w="0"/>
                            <a:effectLst>
                              <a:outerShdw blurRad="38100" dist="19050" dir="2700000" algn="tl" rotWithShape="0">
                                <a:schemeClr val="dk1">
                                  <a:alpha val="40000"/>
                                </a:schemeClr>
                              </a:outerShdw>
                            </a:effectLst>
                            <a:latin typeface="Cambria Math" panose="02040503050406030204" pitchFamily="18" charset="0"/>
                          </a:rPr>
                          <m:t>𝑀</m:t>
                        </m:r>
                      </m:den>
                    </m:f>
                    <m:d>
                      <m:dPr>
                        <m:begChr m:val="⟨"/>
                        <m:endChr m:val="⟩"/>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dPr>
                      <m:e>
                        <m:sSup>
                          <m:sSup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e>
                          <m:sup>
                            <m:r>
                              <a:rPr lang="en-GB" sz="2400" i="1">
                                <a:ln w="0"/>
                                <a:effectLst>
                                  <a:outerShdw blurRad="38100" dist="19050" dir="2700000" algn="tl" rotWithShape="0">
                                    <a:schemeClr val="dk1">
                                      <a:alpha val="40000"/>
                                    </a:schemeClr>
                                  </a:outerShdw>
                                </a:effectLst>
                                <a:latin typeface="Cambria Math" panose="02040503050406030204" pitchFamily="18" charset="0"/>
                              </a:rPr>
                              <m:t>′</m:t>
                            </m:r>
                          </m:sup>
                        </m:sSup>
                        <m:r>
                          <a:rPr lang="en-GB" sz="2400"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𝜆</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m:t>
                        </m:r>
                      </m:e>
                    </m:d>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n-GB" sz="2400" i="1">
                            <a:ln w="0"/>
                            <a:effectLst>
                              <a:outerShdw blurRad="38100" dist="19050" dir="2700000" algn="tl" rotWithShape="0">
                                <a:schemeClr val="dk1">
                                  <a:alpha val="40000"/>
                                </a:schemeClr>
                              </a:outerShdw>
                            </a:effectLst>
                            <a:latin typeface="Cambria Math" panose="02040503050406030204" pitchFamily="18" charset="0"/>
                          </a:rPr>
                        </m:ctrlPr>
                      </m:fPr>
                      <m:num>
                        <m:r>
                          <a:rPr lang="en-GB" sz="2400" i="1">
                            <a:ln w="0"/>
                            <a:effectLst>
                              <a:outerShdw blurRad="38100" dist="19050" dir="2700000" algn="tl" rotWithShape="0">
                                <a:schemeClr val="dk1">
                                  <a:alpha val="40000"/>
                                </a:schemeClr>
                              </a:outerShdw>
                            </a:effectLst>
                            <a:latin typeface="Cambria Math" panose="02040503050406030204" pitchFamily="18" charset="0"/>
                          </a:rPr>
                          <m:t>𝑁</m:t>
                        </m:r>
                      </m:num>
                      <m:den>
                        <m:r>
                          <a:rPr lang="en-GB" sz="2400" i="1">
                            <a:ln w="0"/>
                            <a:effectLst>
                              <a:outerShdw blurRad="38100" dist="19050" dir="2700000" algn="tl" rotWithShape="0">
                                <a:schemeClr val="dk1">
                                  <a:alpha val="40000"/>
                                </a:schemeClr>
                              </a:outerShdw>
                            </a:effectLst>
                            <a:latin typeface="Cambria Math" panose="02040503050406030204" pitchFamily="18" charset="0"/>
                          </a:rPr>
                          <m:t>𝑀</m:t>
                        </m:r>
                      </m:den>
                    </m:f>
                    <m:d>
                      <m:dPr>
                        <m:begChr m:val="⟨"/>
                        <m:endChr m:val="⟩"/>
                        <m:ctrlPr>
                          <a:rPr lang="en-GB" sz="2400" i="1">
                            <a:ln w="0"/>
                            <a:effectLst>
                              <a:outerShdw blurRad="38100" dist="19050" dir="2700000" algn="tl" rotWithShape="0">
                                <a:schemeClr val="dk1">
                                  <a:alpha val="40000"/>
                                </a:schemeClr>
                              </a:outerShdw>
                            </a:effectLst>
                            <a:latin typeface="Cambria Math" panose="02040503050406030204" pitchFamily="18" charset="0"/>
                          </a:rPr>
                        </m:ctrlPr>
                      </m:dPr>
                      <m:e>
                        <m:r>
                          <m:rPr>
                            <m:sty m:val="p"/>
                          </m:rPr>
                          <a:rPr lang="en-GB" sz="2400">
                            <a:ln w="0"/>
                            <a:effectLst>
                              <a:outerShdw blurRad="38100" dist="19050" dir="2700000" algn="tl" rotWithShape="0">
                                <a:schemeClr val="dk1">
                                  <a:alpha val="40000"/>
                                </a:schemeClr>
                              </a:outerShdw>
                            </a:effectLst>
                            <a:latin typeface="Cambria Math" panose="02040503050406030204" pitchFamily="18" charset="0"/>
                          </a:rPr>
                          <m:t>div</m:t>
                        </m:r>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r>
                          <a:rPr lang="en-GB" sz="2400"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𝜆</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m:t>
                        </m:r>
                      </m:e>
                    </m:d>
                  </m:oMath>
                </a14:m>
                <a:r>
                  <a:rPr lang="en-GB" sz="2400" dirty="0">
                    <a:ln w="0"/>
                    <a:effectLst>
                      <a:outerShdw blurRad="38100" dist="19050" dir="2700000" algn="tl" rotWithShape="0">
                        <a:schemeClr val="dk1">
                          <a:alpha val="40000"/>
                        </a:schemeClr>
                      </a:outerShdw>
                    </a:effectLst>
                  </a:rPr>
                  <a:t>and </a:t>
                </a: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𝜎</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m:t>
                    </m:r>
                    <m:f>
                      <m:fPr>
                        <m:ctrlPr>
                          <a:rPr lang="en-GB" sz="2400" i="1">
                            <a:ln w="0"/>
                            <a:effectLst>
                              <a:outerShdw blurRad="38100" dist="19050" dir="2700000" algn="tl" rotWithShape="0">
                                <a:schemeClr val="dk1">
                                  <a:alpha val="40000"/>
                                </a:schemeClr>
                              </a:outerShdw>
                            </a:effectLst>
                            <a:latin typeface="Cambria Math" panose="02040503050406030204" pitchFamily="18" charset="0"/>
                          </a:rPr>
                        </m:ctrlPr>
                      </m:fPr>
                      <m:num>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num>
                      <m:den>
                        <m:rad>
                          <m:radPr>
                            <m:degHide m:val="on"/>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radPr>
                          <m:deg/>
                          <m:e>
                            <m:r>
                              <a:rPr lang="en-GB" sz="2400" i="1">
                                <a:ln w="0"/>
                                <a:effectLst>
                                  <a:outerShdw blurRad="38100" dist="19050" dir="2700000" algn="tl" rotWithShape="0">
                                    <a:schemeClr val="dk1">
                                      <a:alpha val="40000"/>
                                    </a:schemeClr>
                                  </a:outerShdw>
                                </a:effectLst>
                                <a:latin typeface="Cambria Math" panose="02040503050406030204" pitchFamily="18" charset="0"/>
                              </a:rPr>
                              <m:t>𝑀</m:t>
                            </m:r>
                          </m:e>
                        </m:rad>
                      </m:den>
                    </m:f>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i="1">
                                <a:ln w="0"/>
                                <a:effectLst>
                                  <a:outerShdw blurRad="38100" dist="19050" dir="2700000" algn="tl" rotWithShape="0">
                                    <a:schemeClr val="dk1">
                                      <a:alpha val="40000"/>
                                    </a:schemeClr>
                                  </a:outerShdw>
                                </a:effectLst>
                                <a:latin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𝐯</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e>
                        </m:d>
                      </m:e>
                      <m:sub>
                        <m:r>
                          <a:rPr lang="en-GB" sz="2400" b="0" i="1" dirty="0" smtClean="0">
                            <a:ln w="0"/>
                            <a:effectLst>
                              <a:outerShdw blurRad="38100" dist="19050" dir="2700000" algn="tl" rotWithShape="0">
                                <a:schemeClr val="dk1">
                                  <a:alpha val="40000"/>
                                </a:schemeClr>
                              </a:outerShdw>
                            </a:effectLst>
                            <a:latin typeface="Cambria Math" panose="02040503050406030204" pitchFamily="18" charset="0"/>
                          </a:rPr>
                          <m:t>2</m:t>
                        </m:r>
                      </m:sub>
                    </m:sSub>
                  </m:oMath>
                </a14:m>
                <a:endParaRPr lang="en-GB" sz="2400" dirty="0">
                  <a:ln w="0"/>
                  <a:effectLst>
                    <a:outerShdw blurRad="38100" dist="19050" dir="2700000" algn="tl" rotWithShape="0">
                      <a:schemeClr val="dk1">
                        <a:alpha val="40000"/>
                      </a:schemeClr>
                    </a:outerShdw>
                  </a:effectLst>
                </a:endParaRPr>
              </a:p>
              <a:p>
                <a:pPr marL="0" indent="0">
                  <a:buNone/>
                </a:pPr>
                <a14:m>
                  <m:oMath xmlns:m="http://schemas.openxmlformats.org/officeDocument/2006/math">
                    <m:sSup>
                      <m:sSup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e>
                      <m:sup>
                        <m:r>
                          <a:rPr lang="en-GB" sz="2400" i="1">
                            <a:ln w="0"/>
                            <a:effectLst>
                              <a:outerShdw blurRad="38100" dist="19050" dir="2700000" algn="tl" rotWithShape="0">
                                <a:schemeClr val="dk1">
                                  <a:alpha val="40000"/>
                                </a:schemeClr>
                              </a:outerShdw>
                            </a:effectLst>
                            <a:latin typeface="Cambria Math" panose="02040503050406030204" pitchFamily="18" charset="0"/>
                          </a:rPr>
                          <m:t>′</m:t>
                        </m:r>
                      </m:sup>
                    </m:sSup>
                    <m:d>
                      <m:dPr>
                        <m:ctrlPr>
                          <a:rPr lang="en-GB" sz="2400" i="1">
                            <a:ln w="0"/>
                            <a:effectLst>
                              <a:outerShdw blurRad="38100" dist="19050" dir="2700000" algn="tl" rotWithShape="0">
                                <a:schemeClr val="dk1">
                                  <a:alpha val="40000"/>
                                </a:schemeClr>
                              </a:outerShdw>
                            </a:effectLst>
                            <a:latin typeface="Cambria Math" panose="02040503050406030204" pitchFamily="18" charset="0"/>
                          </a:rPr>
                        </m:ctrlPr>
                      </m:d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e>
                    </m:d>
                  </m:oMath>
                </a14:m>
                <a:r>
                  <a:rPr lang="en-GB" sz="2400" dirty="0">
                    <a:ln w="0"/>
                    <a:effectLst>
                      <a:outerShdw blurRad="38100" dist="19050" dir="2700000" algn="tl" rotWithShape="0">
                        <a:schemeClr val="dk1">
                          <a:alpha val="40000"/>
                        </a:schemeClr>
                      </a:outerShdw>
                    </a:effectLst>
                  </a:rPr>
                  <a:t>: derivative of </a:t>
                </a:r>
                <a14:m>
                  <m:oMath xmlns:m="http://schemas.openxmlformats.org/officeDocument/2006/math">
                    <m: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d>
                      <m:dPr>
                        <m:ctrlP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e>
                    </m:d>
                  </m:oMath>
                </a14:m>
                <a:r>
                  <a:rPr lang="en-GB" sz="2400" dirty="0">
                    <a:ln w="0"/>
                    <a:effectLst>
                      <a:outerShdw blurRad="38100" dist="19050" dir="2700000" algn="tl" rotWithShape="0">
                        <a:schemeClr val="dk1">
                          <a:alpha val="40000"/>
                        </a:schemeClr>
                      </a:outerShdw>
                    </a:effectLst>
                  </a:rPr>
                  <a:t>, </a:t>
                </a:r>
                <a14:m>
                  <m:oMath xmlns:m="http://schemas.openxmlformats.org/officeDocument/2006/math">
                    <m:d>
                      <m:dPr>
                        <m:begChr m:val="⟨"/>
                        <m:endChr m:val="⟩"/>
                        <m:ctrlPr>
                          <a:rPr lang="en-GB" sz="2400" i="1">
                            <a:ln w="0"/>
                            <a:effectLst>
                              <a:outerShdw blurRad="38100" dist="19050" dir="2700000" algn="tl" rotWithShape="0">
                                <a:schemeClr val="dk1">
                                  <a:alpha val="40000"/>
                                </a:schemeClr>
                              </a:outerShdw>
                            </a:effectLst>
                            <a:latin typeface="Cambria Math" panose="02040503050406030204" pitchFamily="18" charset="0"/>
                          </a:rPr>
                        </m:ctrlPr>
                      </m:dPr>
                      <m:e>
                        <m:r>
                          <a:rPr lang="en-GB" sz="2400" i="1">
                            <a:ln w="0"/>
                            <a:effectLst>
                              <a:outerShdw blurRad="38100" dist="19050" dir="2700000" algn="tl" rotWithShape="0">
                                <a:schemeClr val="dk1">
                                  <a:alpha val="40000"/>
                                </a:schemeClr>
                              </a:outerShdw>
                            </a:effectLst>
                            <a:latin typeface="Cambria Math" panose="02040503050406030204" pitchFamily="18" charset="0"/>
                          </a:rPr>
                          <m:t>.</m:t>
                        </m:r>
                      </m:e>
                    </m:d>
                  </m:oMath>
                </a14:m>
                <a:r>
                  <a:rPr lang="en-GB" sz="2400" dirty="0">
                    <a:ln w="0"/>
                    <a:effectLst>
                      <a:outerShdw blurRad="38100" dist="19050" dir="2700000" algn="tl" rotWithShape="0">
                        <a:schemeClr val="dk1">
                          <a:alpha val="40000"/>
                        </a:schemeClr>
                      </a:outerShdw>
                    </a:effectLst>
                  </a:rPr>
                  <a:t>: average of a vector, </a:t>
                </a: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𝑟</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𝑖𝑛</m:t>
                        </m:r>
                      </m:sub>
                    </m:sSub>
                  </m:oMath>
                </a14:m>
                <a:r>
                  <a:rPr lang="en-GB" sz="2400" dirty="0">
                    <a:ln w="0"/>
                    <a:effectLst>
                      <a:outerShdw blurRad="38100" dist="19050" dir="2700000" algn="tl" rotWithShape="0">
                        <a:schemeClr val="dk1">
                          <a:alpha val="40000"/>
                        </a:schemeClr>
                      </a:outerShdw>
                    </a:effectLst>
                  </a:rPr>
                  <a:t>: </a:t>
                </a:r>
                <a14:m>
                  <m:oMath xmlns:m="http://schemas.openxmlformats.org/officeDocument/2006/math">
                    <m:sSup>
                      <m:sSup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pPr>
                      <m:e>
                        <m:r>
                          <a:rPr lang="en-GB" sz="2400" i="1">
                            <a:ln w="0"/>
                            <a:effectLst>
                              <a:outerShdw blurRad="38100" dist="19050" dir="2700000" algn="tl" rotWithShape="0">
                                <a:schemeClr val="dk1">
                                  <a:alpha val="40000"/>
                                </a:schemeClr>
                              </a:outerShdw>
                            </a:effectLst>
                            <a:latin typeface="Cambria Math" panose="02040503050406030204" pitchFamily="18" charset="0"/>
                          </a:rPr>
                          <m:t>𝑛</m:t>
                        </m:r>
                      </m:e>
                      <m:sup>
                        <m:r>
                          <m:rPr>
                            <m:sty m:val="p"/>
                          </m:rPr>
                          <a:rPr lang="en-GB" sz="2400">
                            <a:ln w="0"/>
                            <a:effectLst>
                              <a:outerShdw blurRad="38100" dist="19050" dir="2700000" algn="tl" rotWithShape="0">
                                <a:schemeClr val="dk1">
                                  <a:alpha val="40000"/>
                                </a:schemeClr>
                              </a:outerShdw>
                            </a:effectLst>
                            <a:latin typeface="Cambria Math" panose="02040503050406030204" pitchFamily="18" charset="0"/>
                          </a:rPr>
                          <m:t>th</m:t>
                        </m:r>
                      </m:sup>
                    </m:sSup>
                  </m:oMath>
                </a14:m>
                <a:r>
                  <a:rPr lang="en-GB" sz="2400" dirty="0">
                    <a:ln w="0"/>
                    <a:effectLst>
                      <a:outerShdw blurRad="38100" dist="19050" dir="2700000" algn="tl" rotWithShape="0">
                        <a:schemeClr val="dk1">
                          <a:alpha val="40000"/>
                        </a:schemeClr>
                      </a:outerShdw>
                    </a:effectLst>
                  </a:rPr>
                  <a:t> element of vector </a:t>
                </a: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oMath>
                </a14:m>
                <a:r>
                  <a:rPr lang="en-GB" sz="2400" dirty="0">
                    <a:ln w="0"/>
                    <a:effectLst>
                      <a:outerShdw blurRad="38100" dist="19050" dir="2700000" algn="tl" rotWithShape="0">
                        <a:schemeClr val="dk1">
                          <a:alpha val="40000"/>
                        </a:schemeClr>
                      </a:outerShdw>
                    </a:effectLst>
                  </a:rPr>
                  <a:t>, and div is the divergence operator</a:t>
                </a:r>
              </a:p>
              <a:p>
                <a:pPr marL="0" indent="0">
                  <a:buNone/>
                </a:pPr>
                <a14:m>
                  <m:oMath xmlns:m="http://schemas.openxmlformats.org/officeDocument/2006/math">
                    <m:sSup>
                      <m:sSup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sSupPr>
                      <m:e>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e>
                      <m:sup>
                        <m:r>
                          <a:rPr lang="en-GB" sz="2400" i="1">
                            <a:ln w="0"/>
                            <a:effectLst>
                              <a:outerShdw blurRad="38100" dist="19050" dir="2700000" algn="tl" rotWithShape="0">
                                <a:schemeClr val="dk1">
                                  <a:alpha val="40000"/>
                                </a:schemeClr>
                              </a:outerShdw>
                            </a:effectLst>
                            <a:latin typeface="Cambria Math" panose="02040503050406030204" pitchFamily="18" charset="0"/>
                          </a:rPr>
                          <m:t>′</m:t>
                        </m:r>
                      </m:sup>
                    </m:sSup>
                    <m:d>
                      <m:dPr>
                        <m:ctrlPr>
                          <a:rPr lang="en-GB" sz="2400" i="1">
                            <a:ln w="0"/>
                            <a:effectLst>
                              <a:outerShdw blurRad="38100" dist="19050" dir="2700000" algn="tl" rotWithShape="0">
                                <a:schemeClr val="dk1">
                                  <a:alpha val="40000"/>
                                </a:schemeClr>
                              </a:outerShdw>
                            </a:effectLst>
                            <a:latin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𝜆</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e>
                    </m:d>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n-GB" sz="2400" i="1">
                            <a:ln w="0"/>
                            <a:effectLst>
                              <a:outerShdw blurRad="38100" dist="19050" dir="2700000" algn="tl" rotWithShape="0">
                                <a:schemeClr val="dk1">
                                  <a:alpha val="40000"/>
                                </a:schemeClr>
                              </a:outerShdw>
                            </a:effectLst>
                            <a:latin typeface="Cambria Math" panose="02040503050406030204" pitchFamily="18" charset="0"/>
                          </a:rPr>
                        </m:ctrlPr>
                      </m:fPr>
                      <m:num>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d>
                          <m:d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𝜎</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e>
                        </m:d>
                      </m:num>
                      <m:den>
                        <m:r>
                          <a:rPr lang="en-GB" sz="2400"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𝑟</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r>
                              <a:rPr lang="en-GB" sz="2400" i="1">
                                <a:ln w="0"/>
                                <a:effectLst>
                                  <a:outerShdw blurRad="38100" dist="19050" dir="2700000" algn="tl" rotWithShape="0">
                                    <a:schemeClr val="dk1">
                                      <a:alpha val="40000"/>
                                    </a:schemeClr>
                                  </a:outerShdw>
                                </a:effectLst>
                                <a:latin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rPr>
                              <m:t>𝑛</m:t>
                            </m:r>
                          </m:sub>
                        </m:sSub>
                      </m:den>
                    </m:f>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r>
                      <m:rPr>
                        <m:sty m:val="p"/>
                      </m:rPr>
                      <a:rPr lang="en-GB" sz="2400">
                        <a:ln w="0"/>
                        <a:effectLst>
                          <a:outerShdw blurRad="38100" dist="19050" dir="2700000" algn="tl" rotWithShape="0">
                            <a:schemeClr val="dk1">
                              <a:alpha val="40000"/>
                            </a:schemeClr>
                          </a:outerShdw>
                        </a:effectLst>
                        <a:latin typeface="Cambria Math" panose="02040503050406030204" pitchFamily="18" charset="0"/>
                      </a:rPr>
                      <m:t>div</m:t>
                    </m:r>
                    <m: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r>
                      <a:rPr lang="en-GB" sz="2400"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𝜆</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i="1">
                        <a:ln w="0"/>
                        <a:effectLst>
                          <a:outerShdw blurRad="38100" dist="19050" dir="2700000" algn="tl" rotWithShape="0">
                            <a:schemeClr val="dk1">
                              <a:alpha val="40000"/>
                            </a:schemeClr>
                          </a:outerShdw>
                        </a:effectLst>
                        <a:latin typeface="Cambria Math" panose="02040503050406030204" pitchFamily="18" charset="0"/>
                      </a:rPr>
                      <m:t>)</m:t>
                    </m:r>
                  </m:oMath>
                </a14:m>
                <a:r>
                  <a:rPr lang="en-GB" sz="2400" dirty="0">
                    <a:ln w="0"/>
                    <a:effectLst>
                      <a:outerShdw blurRad="38100" dist="19050" dir="2700000" algn="tl" rotWithShape="0">
                        <a:schemeClr val="dk1">
                          <a:alpha val="40000"/>
                        </a:schemeClr>
                      </a:outerShdw>
                    </a:effectLst>
                  </a:rPr>
                  <a:t> are different use cases in the literature</a:t>
                </a:r>
              </a:p>
              <a:p>
                <a:pPr marL="714375" indent="-360363">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When </a:t>
                </a:r>
                <a14:m>
                  <m:oMath xmlns:m="http://schemas.openxmlformats.org/officeDocument/2006/math">
                    <m:r>
                      <a:rPr lang="en-GB" sz="2400" b="1" smtClean="0">
                        <a:ln w="0"/>
                        <a:effectLst>
                          <a:outerShdw blurRad="38100" dist="19050" dir="2700000" algn="tl" rotWithShape="0">
                            <a:schemeClr val="dk1">
                              <a:alpha val="40000"/>
                            </a:schemeClr>
                          </a:outerShdw>
                        </a:effectLst>
                        <a:latin typeface="Cambria Math" panose="02040503050406030204" pitchFamily="18" charset="0"/>
                      </a:rPr>
                      <m:t>𝐀</m:t>
                    </m:r>
                  </m:oMath>
                </a14:m>
                <a:r>
                  <a:rPr lang="en-GB" sz="2400" dirty="0">
                    <a:ln w="0"/>
                    <a:effectLst>
                      <a:outerShdw blurRad="38100" dist="19050" dir="2700000" algn="tl" rotWithShape="0">
                        <a:schemeClr val="dk1">
                          <a:alpha val="40000"/>
                        </a:schemeClr>
                      </a:outerShdw>
                    </a:effectLst>
                  </a:rPr>
                  <a:t> a is large </a:t>
                </a:r>
                <a:r>
                  <a:rPr lang="en-GB" sz="2400" dirty="0" err="1">
                    <a:ln w="0"/>
                    <a:effectLst>
                      <a:outerShdw blurRad="38100" dist="19050" dir="2700000" algn="tl" rotWithShape="0">
                        <a:schemeClr val="dk1">
                          <a:alpha val="40000"/>
                        </a:schemeClr>
                      </a:outerShdw>
                    </a:effectLst>
                  </a:rPr>
                  <a:t>i.i.d</a:t>
                </a:r>
                <a:r>
                  <a:rPr lang="en-GB" sz="2400" dirty="0">
                    <a:ln w="0"/>
                    <a:effectLst>
                      <a:outerShdw blurRad="38100" dist="19050" dir="2700000" algn="tl" rotWithShape="0">
                        <a:schemeClr val="dk1">
                          <a:alpha val="40000"/>
                        </a:schemeClr>
                      </a:outerShdw>
                    </a:effectLst>
                  </a:rPr>
                  <a:t>. sub-Gaussian matrix </a:t>
                </a:r>
                <a14:m>
                  <m:oMath xmlns:m="http://schemas.openxmlformats.org/officeDocument/2006/math">
                    <m:sSub>
                      <m:sSub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acc>
                          <m:accPr>
                            <m: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sSup>
                      <m:sSup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pPr>
                      <m:e>
                        <m:r>
                          <a:rPr lang="en-GB" sz="2400" b="1">
                            <a:ln w="0"/>
                            <a:effectLst>
                              <a:outerShdw blurRad="38100" dist="19050" dir="2700000" algn="tl" rotWithShape="0">
                                <a:schemeClr val="dk1">
                                  <a:alpha val="40000"/>
                                </a:schemeClr>
                              </a:outerShdw>
                            </a:effectLst>
                            <a:latin typeface="Cambria Math" panose="02040503050406030204" pitchFamily="18" charset="0"/>
                          </a:rPr>
                          <m:t>𝐀</m:t>
                        </m:r>
                      </m:e>
                      <m:sup>
                        <m:r>
                          <a:rPr lang="en-GB" sz="2400" i="1">
                            <a:ln w="0"/>
                            <a:effectLst>
                              <a:outerShdw blurRad="38100" dist="19050" dir="2700000" algn="tl" rotWithShape="0">
                                <a:schemeClr val="dk1">
                                  <a:alpha val="40000"/>
                                </a:schemeClr>
                              </a:outerShdw>
                            </a:effectLst>
                            <a:latin typeface="Cambria Math" panose="02040503050406030204" pitchFamily="18" charset="0"/>
                          </a:rPr>
                          <m:t>𝐻</m:t>
                        </m:r>
                      </m:sup>
                    </m:sSup>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𝐯</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oMath>
                </a14:m>
                <a:r>
                  <a:rPr lang="en-GB" sz="2400" dirty="0">
                    <a:ln w="0"/>
                    <a:effectLst>
                      <a:outerShdw blurRad="38100" dist="19050" dir="2700000" algn="tl" rotWithShape="0">
                        <a:schemeClr val="dk1">
                          <a:alpha val="40000"/>
                        </a:schemeClr>
                      </a:outerShdw>
                    </a:effectLst>
                  </a:rPr>
                  <a:t> can be modelled as </a:t>
                </a: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𝐫</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𝑖</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𝐱</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0</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𝒞𝒩</m:t>
                    </m:r>
                    <m:d>
                      <m:dPr>
                        <m:ctrlP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0,</m:t>
                        </m:r>
                        <m:sSubSup>
                          <m:sSubSupPr>
                            <m:ctrlP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SupPr>
                          <m:e>
                            <m:r>
                              <a:rPr lang="en-GB" sz="2400" i="1">
                                <a:ln w="0"/>
                                <a:effectLst>
                                  <a:outerShdw blurRad="38100" dist="19050" dir="2700000" algn="tl" rotWithShape="0">
                                    <a:schemeClr val="dk1">
                                      <a:alpha val="40000"/>
                                    </a:schemeClr>
                                  </a:outerShdw>
                                </a:effectLst>
                                <a:latin typeface="Cambria Math" panose="02040503050406030204" pitchFamily="18" charset="0"/>
                              </a:rPr>
                              <m:t>𝜎</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𝑖</m:t>
                            </m:r>
                          </m:sub>
                          <m:sup>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2</m:t>
                            </m:r>
                          </m:sup>
                        </m:sSubSup>
                        <m:sSub>
                          <m:sSubPr>
                            <m:ctrlP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en-GB" sz="2400" b="1"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𝐈</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𝑁</m:t>
                            </m:r>
                          </m:sub>
                        </m:sSub>
                      </m:e>
                    </m:d>
                  </m:oMath>
                </a14:m>
                <a:r>
                  <a:rPr lang="en-GB" sz="2400" dirty="0">
                    <a:ln w="0"/>
                    <a:effectLst>
                      <a:outerShdw blurRad="38100" dist="19050" dir="2700000" algn="tl" rotWithShape="0">
                        <a:schemeClr val="dk1">
                          <a:alpha val="40000"/>
                        </a:schemeClr>
                      </a:outerShdw>
                    </a:effectLst>
                  </a:rPr>
                  <a:t>, where </a:t>
                </a:r>
                <a14:m>
                  <m:oMath xmlns:m="http://schemas.openxmlformats.org/officeDocument/2006/math">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sub>
                        <m:r>
                          <a:rPr lang="en-GB" sz="2400" i="1">
                            <a:ln w="0"/>
                            <a:effectLst>
                              <a:outerShdw blurRad="38100" dist="19050" dir="2700000" algn="tl" rotWithShape="0">
                                <a:schemeClr val="dk1">
                                  <a:alpha val="40000"/>
                                </a:schemeClr>
                              </a:outerShdw>
                            </a:effectLst>
                            <a:latin typeface="Cambria Math" panose="02040503050406030204" pitchFamily="18" charset="0"/>
                          </a:rPr>
                          <m:t>0</m:t>
                        </m:r>
                      </m:sub>
                    </m:sSub>
                  </m:oMath>
                </a14:m>
                <a:r>
                  <a:rPr lang="en-GB" sz="2400" dirty="0">
                    <a:ln w="0"/>
                    <a:effectLst>
                      <a:outerShdw blurRad="38100" dist="19050" dir="2700000" algn="tl" rotWithShape="0">
                        <a:schemeClr val="dk1">
                          <a:alpha val="40000"/>
                        </a:schemeClr>
                      </a:outerShdw>
                    </a:effectLst>
                  </a:rPr>
                  <a:t> is the true signal</a:t>
                </a:r>
              </a:p>
              <a:p>
                <a:pPr marL="714375" indent="-360363">
                  <a:buFont typeface="Wingdings" panose="05000000000000000000" pitchFamily="2" charset="2"/>
                  <a:buChar char="ü"/>
                </a:pPr>
                <a:r>
                  <a:rPr lang="en-GB" sz="2400" dirty="0">
                    <a:ln w="0"/>
                    <a:effectLst>
                      <a:outerShdw blurRad="38100" dist="19050" dir="2700000" algn="tl" rotWithShape="0">
                        <a:schemeClr val="dk1">
                          <a:alpha val="40000"/>
                        </a:schemeClr>
                      </a:outerShdw>
                    </a:effectLst>
                  </a:rPr>
                  <a:t>Observed by numerical evidences that Onsager correction assures this approximation</a:t>
                </a:r>
              </a:p>
              <a:p>
                <a:pPr marL="0" indent="0">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733811" y="845751"/>
                <a:ext cx="10658474" cy="6045201"/>
              </a:xfrm>
              <a:blipFill>
                <a:blip r:embed="rId2"/>
                <a:stretch>
                  <a:fillRect l="-972" t="-1615" r="-1544"/>
                </a:stretch>
              </a:blipFill>
            </p:spPr>
            <p:txBody>
              <a:bodyPr/>
              <a:lstStyle/>
              <a:p>
                <a:r>
                  <a:rPr lang="en-US">
                    <a:noFill/>
                  </a:rPr>
                  <a:t> </a:t>
                </a:r>
              </a:p>
            </p:txBody>
          </p:sp>
        </mc:Fallback>
      </mc:AlternateContent>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8" y="122237"/>
            <a:ext cx="6705087"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APPROXIMATE MESSAGE PASSING (AMP)</a:t>
            </a:r>
            <a:endParaRPr lang="en-US" sz="8000" b="1" dirty="0"/>
          </a:p>
        </p:txBody>
      </p:sp>
      <p:sp>
        <p:nvSpPr>
          <p:cNvPr id="7" name="Slide Number Placeholder 6">
            <a:extLst>
              <a:ext uri="{FF2B5EF4-FFF2-40B4-BE49-F238E27FC236}">
                <a16:creationId xmlns:a16="http://schemas.microsoft.com/office/drawing/2014/main" id="{E6C4724E-6BDB-44CD-A627-8FC985B8CBFA}"/>
              </a:ext>
            </a:extLst>
          </p:cNvPr>
          <p:cNvSpPr>
            <a:spLocks noGrp="1"/>
          </p:cNvSpPr>
          <p:nvPr>
            <p:ph type="sldNum" sz="quarter" idx="12"/>
          </p:nvPr>
        </p:nvSpPr>
        <p:spPr/>
        <p:txBody>
          <a:bodyPr/>
          <a:lstStyle/>
          <a:p>
            <a:fld id="{96C155CA-F9E4-4B7B-8778-BBE3591DE223}" type="slidenum">
              <a:rPr lang="en-US" smtClean="0"/>
              <a:t>37</a:t>
            </a:fld>
            <a:endParaRPr lang="en-US"/>
          </a:p>
        </p:txBody>
      </p:sp>
    </p:spTree>
    <p:extLst>
      <p:ext uri="{BB962C8B-B14F-4D97-AF65-F5344CB8AC3E}">
        <p14:creationId xmlns:p14="http://schemas.microsoft.com/office/powerpoint/2010/main" val="4199744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733811" y="845751"/>
            <a:ext cx="10658474" cy="6045201"/>
          </a:xfrm>
        </p:spPr>
        <p:txBody>
          <a:bodyPr>
            <a:normAutofit/>
          </a:bodyPr>
          <a:lstStyle/>
          <a:p>
            <a:pPr marL="0" indent="0">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8" y="122237"/>
            <a:ext cx="9802514"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APPLICATION OF AMP TO BAYESIAN INFERENCE FRAMEWORK</a:t>
            </a:r>
            <a:endParaRPr lang="en-US" sz="8000" b="1" dirty="0"/>
          </a:p>
        </p:txBody>
      </p:sp>
      <p:sp>
        <p:nvSpPr>
          <p:cNvPr id="7" name="Slide Number Placeholder 6">
            <a:extLst>
              <a:ext uri="{FF2B5EF4-FFF2-40B4-BE49-F238E27FC236}">
                <a16:creationId xmlns:a16="http://schemas.microsoft.com/office/drawing/2014/main" id="{E6C4724E-6BDB-44CD-A627-8FC985B8CBFA}"/>
              </a:ext>
            </a:extLst>
          </p:cNvPr>
          <p:cNvSpPr>
            <a:spLocks noGrp="1"/>
          </p:cNvSpPr>
          <p:nvPr>
            <p:ph type="sldNum" sz="quarter" idx="12"/>
          </p:nvPr>
        </p:nvSpPr>
        <p:spPr/>
        <p:txBody>
          <a:bodyPr/>
          <a:lstStyle/>
          <a:p>
            <a:fld id="{96C155CA-F9E4-4B7B-8778-BBE3591DE223}" type="slidenum">
              <a:rPr lang="en-US" smtClean="0"/>
              <a:t>38</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3B3B045-9982-4114-8F35-767BCC24510A}"/>
                  </a:ext>
                </a:extLst>
              </p:cNvPr>
              <p:cNvSpPr txBox="1">
                <a:spLocks/>
              </p:cNvSpPr>
              <p:nvPr/>
            </p:nvSpPr>
            <p:spPr>
              <a:xfrm>
                <a:off x="766763" y="812799"/>
                <a:ext cx="10658474" cy="6045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Another approach for solving </a:t>
                </a:r>
              </a:p>
              <a:p>
                <a:pPr marL="0" indent="0" algn="just">
                  <a:buNone/>
                </a:pPr>
                <a14:m>
                  <m:oMathPara xmlns:m="http://schemas.openxmlformats.org/officeDocument/2006/math">
                    <m:oMathParaPr>
                      <m:jc m:val="centerGroup"/>
                    </m:oMathParaPr>
                    <m:oMath xmlns:m="http://schemas.openxmlformats.org/officeDocument/2006/math">
                      <m:acc>
                        <m:accPr>
                          <m:chr m:val="̂"/>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func>
                        <m:func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funcPr>
                        <m:fName>
                          <m:limLow>
                            <m:limLow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limLowPr>
                            <m:e>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arg</m:t>
                              </m:r>
                              <m:r>
                                <a:rPr lang="en-GB" sz="2400" b="0" i="0" smtClean="0">
                                  <a:ln w="0"/>
                                  <a:effectLst>
                                    <a:outerShdw blurRad="38100" dist="19050" dir="2700000" algn="tl" rotWithShape="0">
                                      <a:schemeClr val="dk1">
                                        <a:alpha val="40000"/>
                                      </a:schemeClr>
                                    </a:outerShdw>
                                  </a:effectLst>
                                  <a:latin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min</m:t>
                              </m:r>
                            </m:e>
                            <m:lim>
                              <m:r>
                                <a:rPr lang="en-GB" sz="2400" b="1">
                                  <a:ln w="0"/>
                                  <a:effectLst>
                                    <a:outerShdw blurRad="38100" dist="19050" dir="2700000" algn="tl" rotWithShape="0">
                                      <a:schemeClr val="dk1">
                                        <a:alpha val="40000"/>
                                      </a:schemeClr>
                                    </a:outerShdw>
                                  </a:effectLst>
                                  <a:latin typeface="Cambria Math" panose="02040503050406030204" pitchFamily="18" charset="0"/>
                                </a:rPr>
                                <m:t>𝐱</m:t>
                              </m:r>
                            </m:lim>
                          </m:limLow>
                        </m:fName>
                        <m:e>
                          <m:sSubSup>
                            <m:sSubSup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SupPr>
                            <m:e>
                              <m:d>
                                <m:dPr>
                                  <m:begChr m:val="‖"/>
                                  <m:endChr m:val="‖"/>
                                  <m:ctrlPr>
                                    <a:rPr lang="en-GB" sz="2400" i="1" dirty="0">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𝐀𝐱</m:t>
                                  </m:r>
                                </m:e>
                              </m:d>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2</m:t>
                              </m:r>
                            </m:sub>
                            <m:sup>
                              <m:r>
                                <a:rPr lang="en-GB" sz="2400" b="0" i="1" smtClean="0">
                                  <a:ln w="0"/>
                                  <a:effectLst>
                                    <a:outerShdw blurRad="38100" dist="19050" dir="2700000" algn="tl" rotWithShape="0">
                                      <a:schemeClr val="dk1">
                                        <a:alpha val="40000"/>
                                      </a:schemeClr>
                                    </a:outerShdw>
                                  </a:effectLst>
                                  <a:latin typeface="Cambria Math" panose="02040503050406030204" pitchFamily="18" charset="0"/>
                                </a:rPr>
                                <m:t>2</m:t>
                              </m:r>
                            </m:sup>
                          </m:sSubSup>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𝜆</m:t>
                          </m:r>
                          <m:sSub>
                            <m:sSub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sSubPr>
                            <m:e>
                              <m:d>
                                <m:dPr>
                                  <m:begChr m:val="‖"/>
                                  <m:end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Sub>
                        </m:e>
                      </m:func>
                    </m:oMath>
                  </m:oMathPara>
                </a14:m>
                <a:endParaRPr lang="en-GB" sz="2400" dirty="0">
                  <a:ln w="0"/>
                  <a:effectLst>
                    <a:outerShdw blurRad="38100" dist="19050" dir="2700000" algn="tl" rotWithShape="0">
                      <a:schemeClr val="dk1">
                        <a:alpha val="40000"/>
                      </a:schemeClr>
                    </a:outerShdw>
                  </a:effectLst>
                </a:endParaRPr>
              </a:p>
              <a:p>
                <a:pPr marL="0" indent="0" algn="just">
                  <a:buNone/>
                </a:pPr>
                <a:r>
                  <a:rPr lang="en-GB" sz="2400" dirty="0">
                    <a:ln w="0"/>
                    <a:effectLst>
                      <a:outerShdw blurRad="38100" dist="19050" dir="2700000" algn="tl" rotWithShape="0">
                        <a:schemeClr val="dk1">
                          <a:alpha val="40000"/>
                        </a:schemeClr>
                      </a:outerShdw>
                    </a:effectLst>
                  </a:rPr>
                  <a:t>is the Bayesian framework. In a Bayesian framework, prior density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𝑝</m:t>
                    </m:r>
                    <m:d>
                      <m:d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oMath>
                </a14:m>
                <a:r>
                  <a:rPr lang="en-GB" sz="2400" dirty="0">
                    <a:ln w="0"/>
                    <a:effectLst>
                      <a:outerShdw blurRad="38100" dist="19050" dir="2700000" algn="tl" rotWithShape="0">
                        <a:schemeClr val="dk1">
                          <a:alpha val="40000"/>
                        </a:schemeClr>
                      </a:outerShdw>
                    </a:effectLst>
                  </a:rPr>
                  <a:t> and likelihood function </a:t>
                </a:r>
                <a14:m>
                  <m:oMath xmlns:m="http://schemas.openxmlformats.org/officeDocument/2006/math">
                    <m:r>
                      <a:rPr lang="en-GB" sz="2400" i="1">
                        <a:ln w="0"/>
                        <a:effectLst>
                          <a:outerShdw blurRad="38100" dist="19050" dir="2700000" algn="tl" rotWithShape="0">
                            <a:schemeClr val="dk1">
                              <a:alpha val="40000"/>
                            </a:schemeClr>
                          </a:outerShdw>
                        </a:effectLst>
                        <a:latin typeface="Cambria Math" panose="02040503050406030204" pitchFamily="18" charset="0"/>
                      </a:rPr>
                      <m:t>𝑝</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𝐲</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oMath>
                </a14:m>
                <a:r>
                  <a:rPr lang="en-GB" sz="2400" dirty="0">
                    <a:ln w="0"/>
                    <a:effectLst>
                      <a:outerShdw blurRad="38100" dist="19050" dir="2700000" algn="tl" rotWithShape="0">
                        <a:schemeClr val="dk1">
                          <a:alpha val="40000"/>
                        </a:schemeClr>
                      </a:outerShdw>
                    </a:effectLst>
                  </a:rPr>
                  <a:t> is assumed on </a:t>
                </a:r>
                <a14:m>
                  <m:oMath xmlns:m="http://schemas.openxmlformats.org/officeDocument/2006/math">
                    <m:r>
                      <a:rPr lang="en-GB" sz="2400" b="1">
                        <a:ln w="0"/>
                        <a:effectLst>
                          <a:outerShdw blurRad="38100" dist="19050" dir="2700000" algn="tl" rotWithShape="0">
                            <a:schemeClr val="dk1">
                              <a:alpha val="40000"/>
                            </a:schemeClr>
                          </a:outerShdw>
                        </a:effectLst>
                        <a:latin typeface="Cambria Math" panose="02040503050406030204" pitchFamily="18" charset="0"/>
                      </a:rPr>
                      <m:t>𝐱</m:t>
                    </m:r>
                  </m:oMath>
                </a14:m>
                <a:r>
                  <a:rPr lang="en-GB" sz="2400" dirty="0">
                    <a:ln w="0"/>
                    <a:effectLst>
                      <a:outerShdw blurRad="38100" dist="19050" dir="2700000" algn="tl" rotWithShape="0">
                        <a:schemeClr val="dk1">
                          <a:alpha val="40000"/>
                        </a:schemeClr>
                      </a:outerShdw>
                    </a:effectLst>
                  </a:rPr>
                  <a:t>, to evaluate the following posterior density</a:t>
                </a:r>
              </a:p>
              <a:p>
                <a:pPr marL="0" indent="0" algn="ctr">
                  <a:buNone/>
                </a:pPr>
                <a14:m>
                  <m:oMathPara xmlns:m="http://schemas.openxmlformats.org/officeDocument/2006/math">
                    <m:oMathParaPr>
                      <m:jc m:val="centerGroup"/>
                    </m:oMathParaPr>
                    <m:oMath xmlns:m="http://schemas.openxmlformats.org/officeDocument/2006/math">
                      <m:r>
                        <a:rPr lang="en-GB" sz="2400" i="1" smtClean="0">
                          <a:ln w="0"/>
                          <a:effectLst>
                            <a:outerShdw blurRad="38100" dist="19050" dir="2700000" algn="tl" rotWithShape="0">
                              <a:schemeClr val="dk1">
                                <a:alpha val="40000"/>
                              </a:schemeClr>
                            </a:outerShdw>
                          </a:effectLst>
                          <a:latin typeface="Cambria Math" panose="02040503050406030204" pitchFamily="18" charset="0"/>
                        </a:rPr>
                        <m:t>𝑝</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𝐱</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𝐲</m:t>
                          </m:r>
                        </m:e>
                      </m:d>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fPr>
                        <m:num>
                          <m:r>
                            <a:rPr lang="en-GB" sz="2400" i="1">
                              <a:ln w="0"/>
                              <a:effectLst>
                                <a:outerShdw blurRad="38100" dist="19050" dir="2700000" algn="tl" rotWithShape="0">
                                  <a:schemeClr val="dk1">
                                    <a:alpha val="40000"/>
                                  </a:schemeClr>
                                </a:outerShdw>
                              </a:effectLst>
                              <a:latin typeface="Cambria Math" panose="02040503050406030204" pitchFamily="18" charset="0"/>
                            </a:rPr>
                            <m:t>𝑝</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r>
                            <a:rPr lang="en-GB" sz="2400" i="1">
                              <a:ln w="0"/>
                              <a:effectLst>
                                <a:outerShdw blurRad="38100" dist="19050" dir="2700000" algn="tl" rotWithShape="0">
                                  <a:schemeClr val="dk1">
                                    <a:alpha val="40000"/>
                                  </a:schemeClr>
                                </a:outerShdw>
                              </a:effectLst>
                              <a:latin typeface="Cambria Math" panose="02040503050406030204" pitchFamily="18" charset="0"/>
                            </a:rPr>
                            <m:t>𝑝</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num>
                        <m:den>
                          <m:nary>
                            <m:naryPr>
                              <m:limLoc m:val="undOvr"/>
                              <m:subHide m:val="on"/>
                              <m:supHide m:val="on"/>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naryPr>
                            <m:sub/>
                            <m:sup/>
                            <m:e>
                              <m:r>
                                <a:rPr lang="en-GB" sz="2400" i="1">
                                  <a:ln w="0"/>
                                  <a:effectLst>
                                    <a:outerShdw blurRad="38100" dist="19050" dir="2700000" algn="tl" rotWithShape="0">
                                      <a:schemeClr val="dk1">
                                        <a:alpha val="40000"/>
                                      </a:schemeClr>
                                    </a:outerShdw>
                                  </a:effectLst>
                                  <a:latin typeface="Cambria Math" panose="02040503050406030204" pitchFamily="18" charset="0"/>
                                </a:rPr>
                                <m:t>𝑝</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𝐲</m:t>
                                  </m:r>
                                  <m:r>
                                    <a:rPr lang="en-GB" sz="2400" b="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r>
                                <a:rPr lang="en-GB" sz="2400" i="1">
                                  <a:ln w="0"/>
                                  <a:effectLst>
                                    <a:outerShdw blurRad="38100" dist="19050" dir="2700000" algn="tl" rotWithShape="0">
                                      <a:schemeClr val="dk1">
                                        <a:alpha val="40000"/>
                                      </a:schemeClr>
                                    </a:outerShdw>
                                  </a:effectLst>
                                  <a:latin typeface="Cambria Math" panose="02040503050406030204" pitchFamily="18" charset="0"/>
                                </a:rPr>
                                <m:t>𝑝</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r>
                                <m:rPr>
                                  <m:sty m:val="p"/>
                                </m:rPr>
                                <a:rPr lang="en-GB" sz="2400">
                                  <a:ln w="0"/>
                                  <a:effectLst>
                                    <a:outerShdw blurRad="38100" dist="19050" dir="2700000" algn="tl" rotWithShape="0">
                                      <a:schemeClr val="dk1">
                                        <a:alpha val="40000"/>
                                      </a:schemeClr>
                                    </a:outerShdw>
                                  </a:effectLst>
                                  <a:latin typeface="Cambria Math" panose="02040503050406030204" pitchFamily="18" charset="0"/>
                                </a:rPr>
                                <m:t>d</m:t>
                              </m:r>
                              <m:r>
                                <a:rPr lang="en-GB" sz="2400" b="1">
                                  <a:ln w="0"/>
                                  <a:effectLst>
                                    <a:outerShdw blurRad="38100" dist="19050" dir="2700000" algn="tl" rotWithShape="0">
                                      <a:schemeClr val="dk1">
                                        <a:alpha val="40000"/>
                                      </a:schemeClr>
                                    </a:outerShdw>
                                  </a:effectLst>
                                  <a:latin typeface="Cambria Math" panose="02040503050406030204" pitchFamily="18" charset="0"/>
                                </a:rPr>
                                <m:t>𝐱</m:t>
                              </m:r>
                            </m:e>
                          </m:nary>
                        </m:den>
                      </m:f>
                    </m:oMath>
                  </m:oMathPara>
                </a14:m>
                <a:endParaRPr lang="en-GB" sz="2400" dirty="0">
                  <a:ln w="0"/>
                  <a:effectLst>
                    <a:outerShdw blurRad="38100" dist="19050" dir="2700000" algn="tl" rotWithShape="0">
                      <a:schemeClr val="dk1">
                        <a:alpha val="40000"/>
                      </a:schemeClr>
                    </a:outerShdw>
                  </a:effectLst>
                </a:endParaRPr>
              </a:p>
              <a:p>
                <a:pPr marL="0" indent="0" algn="just">
                  <a:buNone/>
                </a:pPr>
                <a:r>
                  <a:rPr lang="en-GB" sz="2400" dirty="0">
                    <a:ln w="0"/>
                    <a:effectLst>
                      <a:outerShdw blurRad="38100" dist="19050" dir="2700000" algn="tl" rotWithShape="0">
                        <a:schemeClr val="dk1">
                          <a:alpha val="40000"/>
                        </a:schemeClr>
                      </a:outerShdw>
                    </a:effectLst>
                  </a:rPr>
                  <a:t>Then, the posterior density can be used to evaluate the MMSE estimate</a:t>
                </a:r>
              </a:p>
              <a:p>
                <a:pPr marL="0" indent="0" algn="just">
                  <a:buNone/>
                </a:pPr>
                <a14:m>
                  <m:oMathPara xmlns:m="http://schemas.openxmlformats.org/officeDocument/2006/math">
                    <m:oMathParaPr>
                      <m:jc m:val="centerGroup"/>
                    </m:oMathParaPr>
                    <m:oMath xmlns:m="http://schemas.openxmlformats.org/officeDocument/2006/math">
                      <m:acc>
                        <m:accPr>
                          <m:chr m:val="̂"/>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func>
                        <m:func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funcPr>
                        <m:fName>
                          <m:limLow>
                            <m:limLow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limLowPr>
                            <m:e>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arg</m:t>
                              </m:r>
                              <m:r>
                                <a:rPr lang="en-GB" sz="2400" b="0" i="0" smtClean="0">
                                  <a:ln w="0"/>
                                  <a:effectLst>
                                    <a:outerShdw blurRad="38100" dist="19050" dir="2700000" algn="tl" rotWithShape="0">
                                      <a:schemeClr val="dk1">
                                        <a:alpha val="40000"/>
                                      </a:schemeClr>
                                    </a:outerShdw>
                                  </a:effectLst>
                                  <a:latin typeface="Cambria Math" panose="02040503050406030204" pitchFamily="18" charset="0"/>
                                </a:rPr>
                                <m:t> </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min</m:t>
                              </m:r>
                            </m:e>
                            <m:lim>
                              <m:acc>
                                <m:accPr>
                                  <m:chr m:val="̃"/>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𝐱</m:t>
                                  </m:r>
                                </m:e>
                              </m:acc>
                            </m:lim>
                          </m:limLow>
                        </m:fName>
                        <m:e>
                          <m:nary>
                            <m:naryPr>
                              <m:limLoc m:val="undOvr"/>
                              <m:subHide m:val="on"/>
                              <m:supHide m:val="on"/>
                              <m:ctrlPr>
                                <a:rPr lang="en-GB" sz="2400" b="1" i="1">
                                  <a:ln w="0"/>
                                  <a:effectLst>
                                    <a:outerShdw blurRad="38100" dist="19050" dir="2700000" algn="tl" rotWithShape="0">
                                      <a:schemeClr val="dk1">
                                        <a:alpha val="40000"/>
                                      </a:schemeClr>
                                    </a:outerShdw>
                                  </a:effectLst>
                                  <a:latin typeface="Cambria Math" panose="02040503050406030204" pitchFamily="18" charset="0"/>
                                </a:rPr>
                              </m:ctrlPr>
                            </m:naryPr>
                            <m:sub/>
                            <m:sup/>
                            <m:e>
                              <m:sSubSup>
                                <m:sSubSupPr>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sSubSupPr>
                                <m:e>
                                  <m:d>
                                    <m:dPr>
                                      <m:begChr m:val="‖"/>
                                      <m:endChr m:val="‖"/>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𝐱</m:t>
                                      </m:r>
                                      <m:r>
                                        <a:rPr lang="en-GB" sz="2400" b="1" i="0" smtClean="0">
                                          <a:ln w="0"/>
                                          <a:effectLst>
                                            <a:outerShdw blurRad="38100" dist="19050" dir="2700000" algn="tl" rotWithShape="0">
                                              <a:schemeClr val="dk1">
                                                <a:alpha val="40000"/>
                                              </a:schemeClr>
                                            </a:outerShdw>
                                          </a:effectLst>
                                          <a:latin typeface="Cambria Math" panose="02040503050406030204" pitchFamily="18" charset="0"/>
                                        </a:rPr>
                                        <m:t>−</m:t>
                                      </m:r>
                                      <m:acc>
                                        <m:accPr>
                                          <m:chr m:val="̃"/>
                                          <m:ctrlPr>
                                            <a:rPr lang="en-GB" sz="2400" i="1">
                                              <a:ln w="0"/>
                                              <a:effectLst>
                                                <a:outerShdw blurRad="38100" dist="19050" dir="2700000" algn="tl" rotWithShape="0">
                                                  <a:schemeClr val="dk1">
                                                    <a:alpha val="40000"/>
                                                  </a:schemeClr>
                                                </a:outerShdw>
                                              </a:effectLst>
                                              <a:latin typeface="Cambria Math" panose="02040503050406030204" pitchFamily="18" charset="0"/>
                                            </a:rPr>
                                          </m:ctrlPr>
                                        </m:acc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acc>
                                    </m:e>
                                  </m:d>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2</m:t>
                                  </m:r>
                                </m:sub>
                                <m:sup>
                                  <m:r>
                                    <a:rPr lang="en-GB" sz="2400" b="0" i="1" smtClean="0">
                                      <a:ln w="0"/>
                                      <a:effectLst>
                                        <a:outerShdw blurRad="38100" dist="19050" dir="2700000" algn="tl" rotWithShape="0">
                                          <a:schemeClr val="dk1">
                                            <a:alpha val="40000"/>
                                          </a:schemeClr>
                                        </a:outerShdw>
                                      </a:effectLst>
                                      <a:latin typeface="Cambria Math" panose="02040503050406030204" pitchFamily="18" charset="0"/>
                                    </a:rPr>
                                    <m:t>2</m:t>
                                  </m:r>
                                </m:sup>
                              </m:sSubSup>
                            </m:e>
                          </m:nary>
                        </m:e>
                      </m:func>
                      <m:r>
                        <a:rPr lang="en-GB" sz="2400" i="1">
                          <a:ln w="0"/>
                          <a:effectLst>
                            <a:outerShdw blurRad="38100" dist="19050" dir="2700000" algn="tl" rotWithShape="0">
                              <a:schemeClr val="dk1">
                                <a:alpha val="40000"/>
                              </a:schemeClr>
                            </a:outerShdw>
                          </a:effectLst>
                          <a:latin typeface="Cambria Math" panose="02040503050406030204" pitchFamily="18" charset="0"/>
                        </a:rPr>
                        <m:t>𝑝</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r>
                            <a:rPr lang="en-GB" sz="2400" b="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𝐲</m:t>
                          </m:r>
                        </m:e>
                      </m:d>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rPr>
                        <m:t>d</m:t>
                      </m:r>
                      <m:r>
                        <a:rPr lang="en-GB" sz="2400" b="1">
                          <a:ln w="0"/>
                          <a:effectLst>
                            <a:outerShdw blurRad="38100" dist="19050" dir="2700000" algn="tl" rotWithShape="0">
                              <a:schemeClr val="dk1">
                                <a:alpha val="40000"/>
                              </a:schemeClr>
                            </a:outerShdw>
                          </a:effectLst>
                          <a:latin typeface="Cambria Math" panose="02040503050406030204" pitchFamily="18" charset="0"/>
                        </a:rPr>
                        <m:t>𝐱</m:t>
                      </m:r>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𝐸</m:t>
                      </m:r>
                      <m:d>
                        <m:dPr>
                          <m:begChr m:val="["/>
                          <m:endChr m:val="]"/>
                          <m:ctrlPr>
                            <a:rPr lang="en-GB" sz="2400" b="0" i="1" smtClean="0">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r>
                            <a:rPr lang="en-GB" sz="2400" b="1">
                              <a:ln w="0"/>
                              <a:effectLst>
                                <a:outerShdw blurRad="38100" dist="19050" dir="2700000" algn="tl" rotWithShape="0">
                                  <a:schemeClr val="dk1">
                                    <a:alpha val="40000"/>
                                  </a:schemeClr>
                                </a:outerShdw>
                              </a:effectLst>
                              <a:latin typeface="Cambria Math" panose="02040503050406030204" pitchFamily="18" charset="0"/>
                            </a:rPr>
                            <m:t>|</m:t>
                          </m:r>
                          <m:r>
                            <a:rPr lang="en-GB" sz="2400" b="1">
                              <a:ln w="0"/>
                              <a:effectLst>
                                <a:outerShdw blurRad="38100" dist="19050" dir="2700000" algn="tl" rotWithShape="0">
                                  <a:schemeClr val="dk1">
                                    <a:alpha val="40000"/>
                                  </a:schemeClr>
                                </a:outerShdw>
                              </a:effectLst>
                              <a:latin typeface="Cambria Math" panose="02040503050406030204" pitchFamily="18" charset="0"/>
                            </a:rPr>
                            <m:t>𝐲</m:t>
                          </m:r>
                        </m:e>
                      </m:d>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oMath>
                  </m:oMathPara>
                </a14:m>
                <a:endParaRPr lang="en-GB" sz="2400" dirty="0">
                  <a:ln w="0"/>
                  <a:effectLst>
                    <a:outerShdw blurRad="38100" dist="19050" dir="2700000" algn="tl" rotWithShape="0">
                      <a:schemeClr val="dk1">
                        <a:alpha val="40000"/>
                      </a:schemeClr>
                    </a:outerShdw>
                  </a:effectLst>
                </a:endParaRPr>
              </a:p>
              <a:p>
                <a:pPr marL="0" indent="0" algn="just">
                  <a:buNone/>
                </a:pPr>
                <a:r>
                  <a:rPr lang="en-GB" sz="2400" dirty="0">
                    <a:ln w="0"/>
                    <a:effectLst>
                      <a:outerShdw blurRad="38100" dist="19050" dir="2700000" algn="tl" rotWithShape="0">
                        <a:schemeClr val="dk1">
                          <a:alpha val="40000"/>
                        </a:schemeClr>
                      </a:outerShdw>
                    </a:effectLst>
                  </a:rPr>
                  <a:t>where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𝐸</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oMath>
                </a14:m>
                <a:r>
                  <a:rPr lang="en-GB" sz="2400" dirty="0">
                    <a:ln w="0"/>
                    <a:effectLst>
                      <a:outerShdw blurRad="38100" dist="19050" dir="2700000" algn="tl" rotWithShape="0">
                        <a:schemeClr val="dk1">
                          <a:alpha val="40000"/>
                        </a:schemeClr>
                      </a:outerShdw>
                    </a:effectLst>
                  </a:rPr>
                  <a:t> is the expectation operator</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Instead of the notation </a:t>
                </a:r>
                <a14:m>
                  <m:oMath xmlns:m="http://schemas.openxmlformats.org/officeDocument/2006/math">
                    <m: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𝜼</m:t>
                    </m:r>
                    <m:d>
                      <m:dPr>
                        <m:ctrlP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𝐫</m:t>
                        </m:r>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𝜎</m:t>
                        </m:r>
                      </m:e>
                    </m:d>
                  </m:oMath>
                </a14:m>
                <a:r>
                  <a:rPr lang="en-GB" sz="2400" dirty="0">
                    <a:ln w="0"/>
                    <a:effectLst>
                      <a:outerShdw blurRad="38100" dist="19050" dir="2700000" algn="tl" rotWithShape="0">
                        <a:schemeClr val="dk1">
                          <a:alpha val="40000"/>
                        </a:schemeClr>
                      </a:outerShdw>
                    </a:effectLst>
                  </a:rPr>
                  <a:t> for the denoiser function, let us use the </a:t>
                </a: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𝐠</m:t>
                    </m:r>
                    <m:d>
                      <m:d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𝐫</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𝜐</m:t>
                        </m:r>
                      </m:e>
                    </m:d>
                  </m:oMath>
                </a14:m>
                <a:r>
                  <a:rPr lang="en-GB" sz="2400" dirty="0">
                    <a:ln w="0"/>
                    <a:effectLst>
                      <a:outerShdw blurRad="38100" dist="19050" dir="2700000" algn="tl" rotWithShape="0">
                        <a:schemeClr val="dk1">
                          <a:alpha val="40000"/>
                        </a:schemeClr>
                      </a:outerShdw>
                    </a:effectLst>
                  </a:rPr>
                  <a:t> notation where </a:t>
                </a:r>
                <a14:m>
                  <m:oMath xmlns:m="http://schemas.openxmlformats.org/officeDocument/2006/math">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𝜐</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f>
                      <m:fPr>
                        <m:ctrlP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fPr>
                      <m:num>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1</m:t>
                        </m:r>
                      </m:num>
                      <m:den>
                        <m:r>
                          <a:rPr lang="en-GB" sz="2400" i="1">
                            <a:ln w="0"/>
                            <a:effectLst>
                              <a:outerShdw blurRad="38100" dist="19050" dir="2700000" algn="tl" rotWithShape="0">
                                <a:schemeClr val="dk1">
                                  <a:alpha val="40000"/>
                                </a:schemeClr>
                              </a:outerShdw>
                            </a:effectLst>
                            <a:latin typeface="Cambria Math" panose="02040503050406030204" pitchFamily="18" charset="0"/>
                          </a:rPr>
                          <m:t>𝜎</m:t>
                        </m:r>
                      </m:den>
                    </m:f>
                  </m:oMath>
                </a14:m>
                <a:r>
                  <a:rPr lang="en-GB" sz="2400" dirty="0">
                    <a:ln w="0"/>
                    <a:effectLst>
                      <a:outerShdw blurRad="38100" dist="19050" dir="2700000" algn="tl" rotWithShape="0">
                        <a:schemeClr val="dk1">
                          <a:alpha val="40000"/>
                        </a:schemeClr>
                      </a:outerShdw>
                    </a:effectLst>
                  </a:rPr>
                  <a:t> is the precision of the noise</a:t>
                </a:r>
              </a:p>
              <a:p>
                <a:pPr marL="0" indent="0">
                  <a:buFont typeface="Arial" panose="020B0604020202020204" pitchFamily="34" charset="0"/>
                  <a:buNone/>
                </a:pPr>
                <a:endParaRPr lang="en-GB" sz="2400" dirty="0">
                  <a:ln w="0"/>
                  <a:effectLst>
                    <a:outerShdw blurRad="38100" dist="19050" dir="2700000" algn="tl" rotWithShape="0">
                      <a:schemeClr val="dk1">
                        <a:alpha val="40000"/>
                      </a:schemeClr>
                    </a:outerShdw>
                  </a:effectLst>
                </a:endParaRPr>
              </a:p>
              <a:p>
                <a:pPr marL="0" indent="0" algn="just">
                  <a:buFont typeface="Arial" panose="020B0604020202020204" pitchFamily="34" charset="0"/>
                  <a:buNone/>
                </a:pPr>
                <a:endParaRPr lang="en-GB" sz="2400" dirty="0">
                  <a:ln w="0"/>
                  <a:effectLst>
                    <a:outerShdw blurRad="38100" dist="19050" dir="2700000" algn="tl" rotWithShape="0">
                      <a:schemeClr val="dk1">
                        <a:alpha val="40000"/>
                      </a:schemeClr>
                    </a:outerShdw>
                  </a:effectLst>
                </a:endParaRPr>
              </a:p>
              <a:p>
                <a:pPr marL="0" indent="0" algn="just">
                  <a:buFont typeface="Arial" panose="020B0604020202020204" pitchFamily="34" charset="0"/>
                  <a:buNone/>
                </a:pPr>
                <a:endParaRPr lang="en-GB" sz="2400" dirty="0">
                  <a:ln w="0"/>
                  <a:effectLst>
                    <a:outerShdw blurRad="38100" dist="19050" dir="2700000" algn="tl" rotWithShape="0">
                      <a:schemeClr val="dk1">
                        <a:alpha val="40000"/>
                      </a:schemeClr>
                    </a:outerShdw>
                  </a:effectLst>
                </a:endParaRPr>
              </a:p>
              <a:p>
                <a:pPr marL="0" indent="0" algn="just">
                  <a:buFont typeface="Arial" panose="020B0604020202020204" pitchFamily="34" charset="0"/>
                  <a:buNone/>
                </a:pPr>
                <a:endParaRPr lang="en-US" sz="2400" dirty="0">
                  <a:ln w="0"/>
                  <a:effectLst>
                    <a:outerShdw blurRad="38100" dist="19050" dir="2700000" algn="tl" rotWithShape="0">
                      <a:schemeClr val="dk1">
                        <a:alpha val="40000"/>
                      </a:schemeClr>
                    </a:outerShdw>
                  </a:effectLst>
                </a:endParaRPr>
              </a:p>
            </p:txBody>
          </p:sp>
        </mc:Choice>
        <mc:Fallback xmlns="">
          <p:sp>
            <p:nvSpPr>
              <p:cNvPr id="6" name="Content Placeholder 2">
                <a:extLst>
                  <a:ext uri="{FF2B5EF4-FFF2-40B4-BE49-F238E27FC236}">
                    <a16:creationId xmlns:a16="http://schemas.microsoft.com/office/drawing/2014/main" id="{53B3B045-9982-4114-8F35-767BCC24510A}"/>
                  </a:ext>
                </a:extLst>
              </p:cNvPr>
              <p:cNvSpPr txBox="1">
                <a:spLocks noRot="1" noChangeAspect="1" noMove="1" noResize="1" noEditPoints="1" noAdjustHandles="1" noChangeArrowheads="1" noChangeShapeType="1" noTextEdit="1"/>
              </p:cNvSpPr>
              <p:nvPr/>
            </p:nvSpPr>
            <p:spPr>
              <a:xfrm>
                <a:off x="766763" y="812799"/>
                <a:ext cx="10658474" cy="6045201"/>
              </a:xfrm>
              <a:prstGeom prst="rect">
                <a:avLst/>
              </a:prstGeom>
              <a:blipFill>
                <a:blip r:embed="rId2"/>
                <a:stretch>
                  <a:fillRect l="-1030" t="-1613" r="-1087"/>
                </a:stretch>
              </a:blipFill>
            </p:spPr>
            <p:txBody>
              <a:bodyPr/>
              <a:lstStyle/>
              <a:p>
                <a:r>
                  <a:rPr lang="en-US">
                    <a:noFill/>
                  </a:rPr>
                  <a:t> </a:t>
                </a:r>
              </a:p>
            </p:txBody>
          </p:sp>
        </mc:Fallback>
      </mc:AlternateContent>
    </p:spTree>
    <p:extLst>
      <p:ext uri="{BB962C8B-B14F-4D97-AF65-F5344CB8AC3E}">
        <p14:creationId xmlns:p14="http://schemas.microsoft.com/office/powerpoint/2010/main" val="104172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733811" y="845751"/>
            <a:ext cx="10658474" cy="6045201"/>
          </a:xfrm>
        </p:spPr>
        <p:txBody>
          <a:bodyPr>
            <a:normAutofit/>
          </a:bodyPr>
          <a:lstStyle/>
          <a:p>
            <a:pPr marL="0" indent="0">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8" y="122237"/>
            <a:ext cx="9864298"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APPLICATION OF AMP TO BAYESIAN INFERENCE FRAMEWORK</a:t>
            </a:r>
            <a:endParaRPr lang="en-US" sz="8000" b="1" dirty="0"/>
          </a:p>
        </p:txBody>
      </p:sp>
      <p:sp>
        <p:nvSpPr>
          <p:cNvPr id="7" name="Slide Number Placeholder 6">
            <a:extLst>
              <a:ext uri="{FF2B5EF4-FFF2-40B4-BE49-F238E27FC236}">
                <a16:creationId xmlns:a16="http://schemas.microsoft.com/office/drawing/2014/main" id="{E6C4724E-6BDB-44CD-A627-8FC985B8CBFA}"/>
              </a:ext>
            </a:extLst>
          </p:cNvPr>
          <p:cNvSpPr>
            <a:spLocks noGrp="1"/>
          </p:cNvSpPr>
          <p:nvPr>
            <p:ph type="sldNum" sz="quarter" idx="12"/>
          </p:nvPr>
        </p:nvSpPr>
        <p:spPr/>
        <p:txBody>
          <a:bodyPr/>
          <a:lstStyle/>
          <a:p>
            <a:fld id="{96C155CA-F9E4-4B7B-8778-BBE3591DE223}" type="slidenum">
              <a:rPr lang="en-US" smtClean="0"/>
              <a:t>39</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3B3B045-9982-4114-8F35-767BCC24510A}"/>
                  </a:ext>
                </a:extLst>
              </p:cNvPr>
              <p:cNvSpPr txBox="1">
                <a:spLocks/>
              </p:cNvSpPr>
              <p:nvPr/>
            </p:nvSpPr>
            <p:spPr>
              <a:xfrm>
                <a:off x="733811" y="777875"/>
                <a:ext cx="10658474" cy="59436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Assume </a:t>
                </a:r>
                <a:r>
                  <a:rPr lang="en-GB" sz="2400" dirty="0" err="1">
                    <a:ln w="0"/>
                    <a:effectLst>
                      <a:outerShdw blurRad="38100" dist="19050" dir="2700000" algn="tl" rotWithShape="0">
                        <a:schemeClr val="dk1">
                          <a:alpha val="40000"/>
                        </a:schemeClr>
                      </a:outerShdw>
                    </a:effectLst>
                  </a:rPr>
                  <a:t>i.i.d</a:t>
                </a:r>
                <a:r>
                  <a:rPr lang="en-GB" sz="2400" dirty="0">
                    <a:ln w="0"/>
                    <a:effectLst>
                      <a:outerShdw blurRad="38100" dist="19050" dir="2700000" algn="tl" rotWithShape="0">
                        <a:schemeClr val="dk1">
                          <a:alpha val="40000"/>
                        </a:schemeClr>
                      </a:outerShdw>
                    </a:effectLst>
                  </a:rPr>
                  <a:t>. prior</a:t>
                </a:r>
              </a:p>
              <a:p>
                <a:pPr marL="0" indent="0" algn="just">
                  <a:buNone/>
                </a:pPr>
                <a14:m>
                  <m:oMathPara xmlns:m="http://schemas.openxmlformats.org/officeDocument/2006/math">
                    <m:oMathParaPr>
                      <m:jc m:val="centerGroup"/>
                    </m:oMathParaPr>
                    <m:oMath xmlns:m="http://schemas.openxmlformats.org/officeDocument/2006/math">
                      <m:r>
                        <a:rPr lang="en-GB" sz="2400" i="1" smtClean="0">
                          <a:ln w="0"/>
                          <a:effectLst>
                            <a:outerShdw blurRad="38100" dist="19050" dir="2700000" algn="tl" rotWithShape="0">
                              <a:schemeClr val="dk1">
                                <a:alpha val="40000"/>
                              </a:schemeClr>
                            </a:outerShdw>
                          </a:effectLst>
                          <a:latin typeface="Cambria Math" panose="02040503050406030204" pitchFamily="18" charset="0"/>
                        </a:rPr>
                        <m:t>𝑝</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r>
                            <a:rPr lang="en-GB" sz="2400" b="1">
                              <a:ln w="0"/>
                              <a:effectLst>
                                <a:outerShdw blurRad="38100" dist="19050" dir="2700000" algn="tl" rotWithShape="0">
                                  <a:schemeClr val="dk1">
                                    <a:alpha val="40000"/>
                                  </a:schemeClr>
                                </a:outerShdw>
                              </a:effectLst>
                              <a:latin typeface="Cambria Math" panose="02040503050406030204" pitchFamily="18" charset="0"/>
                            </a:rPr>
                            <m:t>𝐱</m:t>
                          </m:r>
                        </m:e>
                      </m:d>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nary>
                        <m:naryPr>
                          <m:chr m:val="∏"/>
                          <m:ctrlPr>
                            <a:rPr lang="en-GB" sz="2400" b="1" i="1" smtClean="0">
                              <a:ln w="0"/>
                              <a:effectLst>
                                <a:outerShdw blurRad="38100" dist="19050" dir="2700000" algn="tl" rotWithShape="0">
                                  <a:schemeClr val="dk1">
                                    <a:alpha val="40000"/>
                                  </a:schemeClr>
                                </a:outerShdw>
                              </a:effectLst>
                              <a:latin typeface="Cambria Math" panose="02040503050406030204" pitchFamily="18" charset="0"/>
                            </a:rPr>
                          </m:ctrlPr>
                        </m:naryPr>
                        <m:sub>
                          <m:r>
                            <m:rPr>
                              <m:brk m:alnAt="23"/>
                            </m:rPr>
                            <a:rPr lang="en-GB" sz="2400" b="0" i="1" smtClean="0">
                              <a:ln w="0"/>
                              <a:effectLst>
                                <a:outerShdw blurRad="38100" dist="19050" dir="2700000" algn="tl" rotWithShape="0">
                                  <a:schemeClr val="dk1">
                                    <a:alpha val="40000"/>
                                  </a:schemeClr>
                                </a:outerShdw>
                              </a:effectLst>
                              <a:latin typeface="Cambria Math" panose="02040503050406030204" pitchFamily="18" charset="0"/>
                            </a:rPr>
                            <m:t>𝑛</m:t>
                          </m:r>
                          <m:r>
                            <a:rPr lang="en-GB" sz="2400" b="0" i="1" smtClean="0">
                              <a:ln w="0"/>
                              <a:effectLst>
                                <a:outerShdw blurRad="38100" dist="19050" dir="2700000" algn="tl" rotWithShape="0">
                                  <a:schemeClr val="dk1">
                                    <a:alpha val="40000"/>
                                  </a:schemeClr>
                                </a:outerShdw>
                              </a:effectLst>
                              <a:latin typeface="Cambria Math" panose="02040503050406030204" pitchFamily="18" charset="0"/>
                            </a:rPr>
                            <m:t>=1</m:t>
                          </m:r>
                        </m:sub>
                        <m:sup>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𝑁</m:t>
                          </m:r>
                        </m:sup>
                        <m:e>
                          <m:r>
                            <a:rPr lang="en-GB" sz="2400" i="1">
                              <a:ln w="0"/>
                              <a:effectLst>
                                <a:outerShdw blurRad="38100" dist="19050" dir="2700000" algn="tl" rotWithShape="0">
                                  <a:schemeClr val="dk1">
                                    <a:alpha val="40000"/>
                                  </a:schemeClr>
                                </a:outerShdw>
                              </a:effectLst>
                              <a:latin typeface="Cambria Math" panose="02040503050406030204" pitchFamily="18" charset="0"/>
                            </a:rPr>
                            <m:t>𝑝</m:t>
                          </m:r>
                          <m:d>
                            <m:dPr>
                              <m:ctrlPr>
                                <a:rPr lang="en-GB" sz="2400" b="1" i="1">
                                  <a:ln w="0"/>
                                  <a:effectLst>
                                    <a:outerShdw blurRad="38100" dist="19050" dir="2700000" algn="tl" rotWithShape="0">
                                      <a:schemeClr val="dk1">
                                        <a:alpha val="40000"/>
                                      </a:schemeClr>
                                    </a:outerShdw>
                                  </a:effectLst>
                                  <a:latin typeface="Cambria Math" panose="02040503050406030204" pitchFamily="18" charset="0"/>
                                </a:rPr>
                              </m:ctrlPr>
                            </m:dPr>
                            <m:e>
                              <m:sSub>
                                <m:sSubPr>
                                  <m:ctrlPr>
                                    <a:rPr lang="en-GB" sz="2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𝑥</m:t>
                                  </m:r>
                                </m:e>
                                <m:sub>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𝑛</m:t>
                                  </m:r>
                                </m:sub>
                              </m:sSub>
                            </m:e>
                          </m:d>
                        </m:e>
                      </m:nary>
                    </m:oMath>
                  </m:oMathPara>
                </a14:m>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AMP can be applied to the MMSE problem of Bayesian framework by choosing the denoiser as</a:t>
                </a:r>
              </a:p>
              <a:p>
                <a:pPr marL="0" indent="0" algn="ctr">
                  <a:buNone/>
                </a:pPr>
                <a14:m>
                  <m:oMath xmlns:m="http://schemas.openxmlformats.org/officeDocument/2006/math">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g</m:t>
                    </m:r>
                    <m:d>
                      <m:d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𝑟</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𝑛</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𝜐</m:t>
                        </m:r>
                      </m:e>
                    </m:d>
                    <m: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𝐸</m:t>
                    </m:r>
                    <m:d>
                      <m:dPr>
                        <m:begChr m:val="["/>
                        <m:endChr m:val="]"/>
                        <m:ctrlP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𝑥</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𝑛</m:t>
                            </m:r>
                          </m:sub>
                        </m:sSub>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𝑟</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𝑛</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𝜐</m:t>
                        </m:r>
                      </m:e>
                    </m:d>
                  </m:oMath>
                </a14:m>
                <a:r>
                  <a:rPr lang="en-GB" sz="2400" dirty="0">
                    <a:ln w="0"/>
                    <a:effectLst>
                      <a:outerShdw blurRad="38100" dist="19050" dir="2700000" algn="tl" rotWithShape="0">
                        <a:schemeClr val="dk1">
                          <a:alpha val="40000"/>
                        </a:schemeClr>
                      </a:outerShdw>
                    </a:effectLst>
                  </a:rPr>
                  <a:t> (Iteration index </a:t>
                </a:r>
                <a14:m>
                  <m:oMath xmlns:m="http://schemas.openxmlformats.org/officeDocument/2006/math">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𝑖</m:t>
                    </m:r>
                  </m:oMath>
                </a14:m>
                <a:r>
                  <a:rPr lang="en-GB" sz="2400" dirty="0">
                    <a:ln w="0"/>
                    <a:effectLst>
                      <a:outerShdw blurRad="38100" dist="19050" dir="2700000" algn="tl" rotWithShape="0">
                        <a:schemeClr val="dk1">
                          <a:alpha val="40000"/>
                        </a:schemeClr>
                      </a:outerShdw>
                    </a:effectLst>
                  </a:rPr>
                  <a:t> is dropped)</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Derivative of the above scalar MMSE denoiser is given as</a:t>
                </a:r>
              </a:p>
              <a:p>
                <a:pPr marL="0" indent="0" algn="ctr">
                  <a:buNone/>
                </a:pPr>
                <a14:m>
                  <m:oMath xmlns:m="http://schemas.openxmlformats.org/officeDocument/2006/math">
                    <m:sSup>
                      <m:sSupPr>
                        <m:ctrlP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m:rPr>
                            <m:sty m:val="p"/>
                          </m:rPr>
                          <a:rPr lang="en-GB" sz="240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g</m:t>
                        </m:r>
                      </m:e>
                      <m:sup>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up>
                    </m:sSup>
                    <m:d>
                      <m:dPr>
                        <m:ctrlPr>
                          <a:rPr lang="en-GB" sz="2400" b="1"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𝑟</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𝑛</m:t>
                            </m:r>
                          </m:sub>
                        </m:sSub>
                        <m:r>
                          <a:rPr lang="en-GB" sz="2400" b="1" i="1" smtClean="0">
                            <a:ln w="0"/>
                            <a:effectLst>
                              <a:outerShdw blurRad="38100" dist="19050" dir="2700000" algn="tl" rotWithShape="0">
                                <a:schemeClr val="dk1">
                                  <a:alpha val="40000"/>
                                </a:schemeClr>
                              </a:outerShdw>
                            </a:effectLst>
                            <a:latin typeface="Cambria Math" panose="02040503050406030204" pitchFamily="18" charset="0"/>
                          </a:rPr>
                          <m:t>,</m:t>
                        </m:r>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𝜐</m:t>
                        </m:r>
                      </m:e>
                    </m:d>
                    <m:r>
                      <a:rPr lang="en-GB" sz="2400" b="1"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𝜐</m:t>
                    </m:r>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var</m:t>
                    </m:r>
                    <m:d>
                      <m:dPr>
                        <m:begChr m:val="["/>
                        <m:endChr m:val="]"/>
                        <m:ctrlP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dPr>
                      <m:e>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b="0" i="1" smtClean="0">
                                <a:ln w="0"/>
                                <a:effectLst>
                                  <a:outerShdw blurRad="38100" dist="19050" dir="2700000" algn="tl" rotWithShape="0">
                                    <a:schemeClr val="dk1">
                                      <a:alpha val="40000"/>
                                    </a:schemeClr>
                                  </a:outerShdw>
                                </a:effectLst>
                                <a:latin typeface="Cambria Math" panose="02040503050406030204" pitchFamily="18" charset="0"/>
                              </a:rPr>
                              <m:t>𝑥</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𝑛</m:t>
                            </m:r>
                          </m:sub>
                        </m:sSub>
                        <m:r>
                          <a:rPr lang="en-GB" sz="2400" b="0" i="1"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b>
                          <m:sSubPr>
                            <m:ctrlPr>
                              <a:rPr lang="en-GB" sz="2400" i="1">
                                <a:ln w="0"/>
                                <a:effectLst>
                                  <a:outerShdw blurRad="38100" dist="19050" dir="2700000" algn="tl" rotWithShape="0">
                                    <a:schemeClr val="dk1">
                                      <a:alpha val="40000"/>
                                    </a:schemeClr>
                                  </a:outerShdw>
                                </a:effectLst>
                                <a:latin typeface="Cambria Math" panose="02040503050406030204" pitchFamily="18" charset="0"/>
                              </a:rPr>
                            </m:ctrlPr>
                          </m:sSubPr>
                          <m:e>
                            <m:r>
                              <a:rPr lang="en-GB" sz="2400" i="1">
                                <a:ln w="0"/>
                                <a:effectLst>
                                  <a:outerShdw blurRad="38100" dist="19050" dir="2700000" algn="tl" rotWithShape="0">
                                    <a:schemeClr val="dk1">
                                      <a:alpha val="40000"/>
                                    </a:schemeClr>
                                  </a:outerShdw>
                                </a:effectLst>
                                <a:latin typeface="Cambria Math" panose="02040503050406030204" pitchFamily="18" charset="0"/>
                              </a:rPr>
                              <m:t>𝑟</m:t>
                            </m:r>
                          </m:e>
                          <m:sub>
                            <m:r>
                              <a:rPr lang="en-GB" sz="2400" i="1">
                                <a:ln w="0"/>
                                <a:effectLst>
                                  <a:outerShdw blurRad="38100" dist="19050" dir="2700000" algn="tl" rotWithShape="0">
                                    <a:schemeClr val="dk1">
                                      <a:alpha val="40000"/>
                                    </a:schemeClr>
                                  </a:outerShdw>
                                </a:effectLst>
                                <a:latin typeface="Cambria Math" panose="02040503050406030204" pitchFamily="18" charset="0"/>
                              </a:rPr>
                              <m:t>𝑛</m:t>
                            </m:r>
                          </m:sub>
                        </m:sSub>
                        <m:r>
                          <a:rPr lang="en-GB" sz="2400" b="1" i="1">
                            <a:ln w="0"/>
                            <a:effectLst>
                              <a:outerShdw blurRad="38100" dist="19050" dir="2700000" algn="tl" rotWithShape="0">
                                <a:schemeClr val="dk1">
                                  <a:alpha val="40000"/>
                                </a:schemeClr>
                              </a:outerShdw>
                            </a:effectLst>
                            <a:latin typeface="Cambria Math" panose="02040503050406030204" pitchFamily="18" charset="0"/>
                          </a:rPr>
                          <m:t>,</m:t>
                        </m:r>
                        <m:r>
                          <a:rPr lang="en-GB" sz="2400" i="1">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𝜐</m:t>
                        </m:r>
                      </m:e>
                    </m:d>
                  </m:oMath>
                </a14:m>
                <a:r>
                  <a:rPr lang="en-GB" sz="2400" dirty="0">
                    <a:ln w="0"/>
                    <a:effectLst>
                      <a:outerShdw blurRad="38100" dist="19050" dir="2700000" algn="tl" rotWithShape="0">
                        <a:schemeClr val="dk1">
                          <a:alpha val="40000"/>
                        </a:schemeClr>
                      </a:outerShdw>
                    </a:effectLst>
                  </a:rPr>
                  <a:t>,</a:t>
                </a:r>
              </a:p>
              <a:p>
                <a:pPr marL="0" indent="0" algn="just">
                  <a:buNone/>
                </a:pPr>
                <a:r>
                  <a:rPr lang="en-GB" sz="2400" dirty="0">
                    <a:ln w="0"/>
                    <a:effectLst>
                      <a:outerShdw blurRad="38100" dist="19050" dir="2700000" algn="tl" rotWithShape="0">
                        <a:schemeClr val="dk1">
                          <a:alpha val="40000"/>
                        </a:schemeClr>
                      </a:outerShdw>
                    </a:effectLst>
                  </a:rPr>
                  <a:t>where </a:t>
                </a:r>
                <a14:m>
                  <m:oMath xmlns:m="http://schemas.openxmlformats.org/officeDocument/2006/math">
                    <m:r>
                      <m:rPr>
                        <m:sty m:val="p"/>
                      </m:rP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var</m:t>
                    </m:r>
                    <m:r>
                      <a:rPr lang="en-GB" sz="2400" b="0" i="0" smtClean="0">
                        <a:ln w="0"/>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oMath>
                </a14:m>
                <a:r>
                  <a:rPr lang="en-GB" sz="2400" dirty="0">
                    <a:ln w="0"/>
                    <a:effectLst>
                      <a:outerShdw blurRad="38100" dist="19050" dir="2700000" algn="tl" rotWithShape="0">
                        <a:schemeClr val="dk1">
                          <a:alpha val="40000"/>
                        </a:schemeClr>
                      </a:outerShdw>
                    </a:effectLst>
                  </a:rPr>
                  <a:t> is the variance operator</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AMP can diverge when the measurement matrix </a:t>
                </a: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𝐀</m:t>
                    </m:r>
                  </m:oMath>
                </a14:m>
                <a:r>
                  <a:rPr lang="en-GB" sz="2400" b="1"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is even mildly ill-conditioned or has nonzero mean</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Vector approximate message passing (VAMP) is much more robust than AMP, i.e., when </a:t>
                </a:r>
                <a14:m>
                  <m:oMath xmlns:m="http://schemas.openxmlformats.org/officeDocument/2006/math">
                    <m:r>
                      <a:rPr lang="en-GB" sz="2400" b="1" i="0" smtClean="0">
                        <a:ln w="0"/>
                        <a:effectLst>
                          <a:outerShdw blurRad="38100" dist="19050" dir="2700000" algn="tl" rotWithShape="0">
                            <a:schemeClr val="dk1">
                              <a:alpha val="40000"/>
                            </a:schemeClr>
                          </a:outerShdw>
                        </a:effectLst>
                        <a:latin typeface="Cambria Math" panose="02040503050406030204" pitchFamily="18" charset="0"/>
                      </a:rPr>
                      <m:t>𝐀</m:t>
                    </m:r>
                  </m:oMath>
                </a14:m>
                <a:r>
                  <a:rPr lang="en-GB" sz="2400" b="1"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is even highly ill-conditioned or has nonzero mean </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Explaining further intuitions behind VAMP and Bayesian inference require significantly more slides and time. Covering these topics in another presentation is more feasible</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Font typeface="Arial" panose="020B0604020202020204" pitchFamily="34" charset="0"/>
                  <a:buNone/>
                </a:pPr>
                <a:endParaRPr lang="en-GB" sz="2400" dirty="0">
                  <a:ln w="0"/>
                  <a:effectLst>
                    <a:outerShdw blurRad="38100" dist="19050" dir="2700000" algn="tl" rotWithShape="0">
                      <a:schemeClr val="dk1">
                        <a:alpha val="40000"/>
                      </a:schemeClr>
                    </a:outerShdw>
                  </a:effectLst>
                </a:endParaRPr>
              </a:p>
              <a:p>
                <a:pPr marL="0" indent="0" algn="just">
                  <a:buFont typeface="Arial" panose="020B0604020202020204" pitchFamily="34" charset="0"/>
                  <a:buNone/>
                </a:pPr>
                <a:endParaRPr lang="en-US" sz="2400" dirty="0">
                  <a:ln w="0"/>
                  <a:effectLst>
                    <a:outerShdw blurRad="38100" dist="19050" dir="2700000" algn="tl" rotWithShape="0">
                      <a:schemeClr val="dk1">
                        <a:alpha val="40000"/>
                      </a:schemeClr>
                    </a:outerShdw>
                  </a:effectLst>
                </a:endParaRPr>
              </a:p>
            </p:txBody>
          </p:sp>
        </mc:Choice>
        <mc:Fallback xmlns="">
          <p:sp>
            <p:nvSpPr>
              <p:cNvPr id="6" name="Content Placeholder 2">
                <a:extLst>
                  <a:ext uri="{FF2B5EF4-FFF2-40B4-BE49-F238E27FC236}">
                    <a16:creationId xmlns:a16="http://schemas.microsoft.com/office/drawing/2014/main" id="{53B3B045-9982-4114-8F35-767BCC24510A}"/>
                  </a:ext>
                </a:extLst>
              </p:cNvPr>
              <p:cNvSpPr txBox="1">
                <a:spLocks noRot="1" noChangeAspect="1" noMove="1" noResize="1" noEditPoints="1" noAdjustHandles="1" noChangeArrowheads="1" noChangeShapeType="1" noTextEdit="1"/>
              </p:cNvSpPr>
              <p:nvPr/>
            </p:nvSpPr>
            <p:spPr>
              <a:xfrm>
                <a:off x="733811" y="777875"/>
                <a:ext cx="10658474" cy="5943600"/>
              </a:xfrm>
              <a:prstGeom prst="rect">
                <a:avLst/>
              </a:prstGeom>
              <a:blipFill>
                <a:blip r:embed="rId2"/>
                <a:stretch>
                  <a:fillRect l="-800" t="-1538" r="-915" b="-1333"/>
                </a:stretch>
              </a:blipFill>
            </p:spPr>
            <p:txBody>
              <a:bodyPr/>
              <a:lstStyle/>
              <a:p>
                <a:r>
                  <a:rPr lang="en-US">
                    <a:noFill/>
                  </a:rPr>
                  <a:t> </a:t>
                </a:r>
              </a:p>
            </p:txBody>
          </p:sp>
        </mc:Fallback>
      </mc:AlternateContent>
    </p:spTree>
    <p:extLst>
      <p:ext uri="{BB962C8B-B14F-4D97-AF65-F5344CB8AC3E}">
        <p14:creationId xmlns:p14="http://schemas.microsoft.com/office/powerpoint/2010/main" val="409874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81025" y="122237"/>
            <a:ext cx="3419475"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CONTENTS</a:t>
            </a:r>
            <a:endParaRPr lang="en-US" sz="8000" b="1" dirty="0"/>
          </a:p>
        </p:txBody>
      </p:sp>
      <p:sp>
        <p:nvSpPr>
          <p:cNvPr id="2" name="Slide Number Placeholder 1">
            <a:extLst>
              <a:ext uri="{FF2B5EF4-FFF2-40B4-BE49-F238E27FC236}">
                <a16:creationId xmlns:a16="http://schemas.microsoft.com/office/drawing/2014/main" id="{0ADE0F96-EDAA-4357-B43E-A4CC24E0A393}"/>
              </a:ext>
            </a:extLst>
          </p:cNvPr>
          <p:cNvSpPr>
            <a:spLocks noGrp="1"/>
          </p:cNvSpPr>
          <p:nvPr>
            <p:ph type="sldNum" sz="quarter" idx="12"/>
          </p:nvPr>
        </p:nvSpPr>
        <p:spPr/>
        <p:txBody>
          <a:bodyPr/>
          <a:lstStyle/>
          <a:p>
            <a:fld id="{96C155CA-F9E4-4B7B-8778-BBE3591DE223}" type="slidenum">
              <a:rPr lang="en-US" smtClean="0"/>
              <a:t>4</a:t>
            </a:fld>
            <a:endParaRPr lang="en-US" dirty="0"/>
          </a:p>
        </p:txBody>
      </p:sp>
      <p:sp>
        <p:nvSpPr>
          <p:cNvPr id="12" name="Content Placeholder 2">
            <a:extLst>
              <a:ext uri="{FF2B5EF4-FFF2-40B4-BE49-F238E27FC236}">
                <a16:creationId xmlns:a16="http://schemas.microsoft.com/office/drawing/2014/main" id="{A7BDE9A2-12A4-4139-9D82-71BC4DCEB749}"/>
              </a:ext>
            </a:extLst>
          </p:cNvPr>
          <p:cNvSpPr>
            <a:spLocks noGrp="1"/>
          </p:cNvSpPr>
          <p:nvPr>
            <p:ph idx="1"/>
          </p:nvPr>
        </p:nvSpPr>
        <p:spPr>
          <a:xfrm>
            <a:off x="581025" y="1066799"/>
            <a:ext cx="9934575" cy="5654675"/>
          </a:xfrm>
        </p:spPr>
        <p:txBody>
          <a:bodyPr>
            <a:normAutofit fontScale="92500" lnSpcReduction="10000"/>
          </a:bodyPr>
          <a:lstStyle/>
          <a:p>
            <a:pPr marL="0" indent="0" algn="just">
              <a:buNone/>
            </a:pPr>
            <a:r>
              <a:rPr lang="en-US" altLang="en-US" sz="2400" b="1"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PART - III</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WASP-Channel estimation……………………………………………………………..   21</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Acquisition of channel state information ………………………………………….   22</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Compressed sensing based … …………………………………………………………    23</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Sparse channel estimation ……………………………………………………………..  24</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Compressed sensing … … … ………………………………………………………… ..   25</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Channel training … ……………………………………………………………………..    27</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Compressed sensing recovery ………………………………………………………..   29</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Orthogonal matching pursuit (OMP) …………………………………………………  30</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Iterative algorithms-ISTA and AMP ………………………………………………….. 32</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Approximate message passing (AMP) ……………………………………………….. 33</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Application of AMP to Bayesian Inference Framework …………………………..34</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Numerical results …………………………………………………………………………..36</a:t>
            </a:r>
          </a:p>
          <a:p>
            <a:pPr marL="0" indent="0" algn="just">
              <a:buNone/>
            </a:pPr>
            <a:r>
              <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rPr>
              <a:t>References …………………………………………………………………………………….37</a:t>
            </a: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alt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sz="2400" dirty="0">
              <a:ln w="0"/>
              <a:solidFill>
                <a:schemeClr val="tx2">
                  <a:lumMod val="50000"/>
                </a:schemeClr>
              </a:solidFill>
              <a:effectLst>
                <a:outerShdw blurRad="50800" dist="38100" dir="16200000" rotWithShape="0">
                  <a:prstClr val="black">
                    <a:alpha val="40000"/>
                  </a:prstClr>
                </a:outerShdw>
              </a:effectLst>
              <a:latin typeface="David Libre" panose="00000500000000000000" pitchFamily="2" charset="-79"/>
              <a:cs typeface="David Libre" panose="00000500000000000000" pitchFamily="2" charset="-79"/>
            </a:endParaRPr>
          </a:p>
          <a:p>
            <a:pPr marL="0" indent="0" algn="just">
              <a:buNone/>
            </a:pPr>
            <a:endParaRPr lang="en-US" sz="2400" dirty="0">
              <a:ln w="0"/>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4004559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290300" cy="3076576"/>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In</a:t>
            </a:r>
            <a:r>
              <a:rPr lang="tr-TR" sz="2400" dirty="0">
                <a:ln w="0"/>
                <a:effectLst>
                  <a:outerShdw blurRad="38100" dist="19050" dir="2700000" algn="tl" rotWithShape="0">
                    <a:schemeClr val="dk1">
                      <a:alpha val="40000"/>
                    </a:schemeClr>
                  </a:outerShdw>
                </a:effectLst>
              </a:rPr>
              <a:t> </a:t>
            </a:r>
            <a:r>
              <a:rPr lang="en-GB" sz="2400">
                <a:ln w="0"/>
                <a:effectLst>
                  <a:outerShdw blurRad="38100" dist="19050" dir="2700000" algn="tl" rotWithShape="0">
                    <a:schemeClr val="dk1">
                      <a:alpha val="40000"/>
                    </a:schemeClr>
                  </a:outerShdw>
                </a:effectLst>
              </a:rPr>
              <a:t>progress</a:t>
            </a:r>
          </a:p>
          <a:p>
            <a:pPr marL="0" indent="0" algn="just">
              <a:buNone/>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Currently, further improvement of</a:t>
            </a:r>
            <a:r>
              <a:rPr lang="tr-TR"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the</a:t>
            </a:r>
            <a:r>
              <a:rPr lang="tr-TR" sz="2400" dirty="0">
                <a:ln w="0"/>
                <a:effectLst>
                  <a:outerShdw blurRad="38100" dist="19050" dir="2700000" algn="tl" rotWithShape="0">
                    <a:schemeClr val="dk1">
                      <a:alpha val="40000"/>
                    </a:schemeClr>
                  </a:outerShdw>
                </a:effectLst>
              </a:rPr>
              <a:t> </a:t>
            </a:r>
            <a:r>
              <a:rPr lang="en-GB" sz="2400" dirty="0">
                <a:ln w="0"/>
                <a:effectLst>
                  <a:outerShdw blurRad="38100" dist="19050" dir="2700000" algn="tl" rotWithShape="0">
                    <a:schemeClr val="dk1">
                      <a:alpha val="40000"/>
                    </a:schemeClr>
                  </a:outerShdw>
                </a:effectLst>
              </a:rPr>
              <a:t>normalized mean squared error (NMSE) of the channel estimate is being focused</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ü"/>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4191000"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NUMERICAL RESULTS</a:t>
            </a:r>
            <a:endParaRPr lang="en-US" sz="8000" b="1" dirty="0"/>
          </a:p>
        </p:txBody>
      </p:sp>
      <p:sp>
        <p:nvSpPr>
          <p:cNvPr id="6" name="Slide Number Placeholder 5">
            <a:extLst>
              <a:ext uri="{FF2B5EF4-FFF2-40B4-BE49-F238E27FC236}">
                <a16:creationId xmlns:a16="http://schemas.microsoft.com/office/drawing/2014/main" id="{B2C07811-6709-467A-8FAF-2611EBE2465E}"/>
              </a:ext>
            </a:extLst>
          </p:cNvPr>
          <p:cNvSpPr>
            <a:spLocks noGrp="1"/>
          </p:cNvSpPr>
          <p:nvPr>
            <p:ph type="sldNum" sz="quarter" idx="12"/>
          </p:nvPr>
        </p:nvSpPr>
        <p:spPr/>
        <p:txBody>
          <a:bodyPr/>
          <a:lstStyle/>
          <a:p>
            <a:fld id="{96C155CA-F9E4-4B7B-8778-BBE3591DE223}" type="slidenum">
              <a:rPr lang="en-US" smtClean="0"/>
              <a:t>40</a:t>
            </a:fld>
            <a:endParaRPr lang="en-US" dirty="0"/>
          </a:p>
        </p:txBody>
      </p:sp>
    </p:spTree>
    <p:extLst>
      <p:ext uri="{BB962C8B-B14F-4D97-AF65-F5344CB8AC3E}">
        <p14:creationId xmlns:p14="http://schemas.microsoft.com/office/powerpoint/2010/main" val="2061656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47700" y="819149"/>
            <a:ext cx="11455400" cy="5717621"/>
          </a:xfrm>
        </p:spPr>
        <p:txBody>
          <a:bodyPr>
            <a:normAutofit lnSpcReduction="10000"/>
          </a:bodyPr>
          <a:lstStyle/>
          <a:p>
            <a:pPr marL="0" indent="0" algn="just">
              <a:lnSpc>
                <a:spcPct val="120000"/>
              </a:lnSpc>
              <a:spcBef>
                <a:spcPts val="0"/>
              </a:spcBef>
              <a:buNone/>
            </a:pPr>
            <a:r>
              <a:rPr lang="en-GB" sz="2400" dirty="0">
                <a:ln w="0"/>
                <a:effectLst>
                  <a:outerShdw blurRad="38100" dist="19050" dir="2700000" algn="tl" rotWithShape="0">
                    <a:schemeClr val="dk1">
                      <a:alpha val="40000"/>
                    </a:schemeClr>
                  </a:outerShdw>
                </a:effectLst>
              </a:rPr>
              <a:t>[Choi2017] J. W. Choi, B. Shim, Y. Ding, B. Rao, and D. I. Kim, “Compressed sensing for wireless communications: Useful tips and tricks,” IEEE </a:t>
            </a:r>
            <a:r>
              <a:rPr lang="en-GB" sz="2400" dirty="0" err="1">
                <a:ln w="0"/>
                <a:effectLst>
                  <a:outerShdw blurRad="38100" dist="19050" dir="2700000" algn="tl" rotWithShape="0">
                    <a:schemeClr val="dk1">
                      <a:alpha val="40000"/>
                    </a:schemeClr>
                  </a:outerShdw>
                </a:effectLst>
              </a:rPr>
              <a:t>Commun</a:t>
            </a:r>
            <a:r>
              <a:rPr lang="en-GB" sz="2400" dirty="0">
                <a:ln w="0"/>
                <a:effectLst>
                  <a:outerShdw blurRad="38100" dist="19050" dir="2700000" algn="tl" rotWithShape="0">
                    <a:schemeClr val="dk1">
                      <a:alpha val="40000"/>
                    </a:schemeClr>
                  </a:outerShdw>
                </a:effectLst>
              </a:rPr>
              <a:t>. </a:t>
            </a:r>
            <a:r>
              <a:rPr lang="en-GB" sz="2400" dirty="0" err="1">
                <a:ln w="0"/>
                <a:effectLst>
                  <a:outerShdw blurRad="38100" dist="19050" dir="2700000" algn="tl" rotWithShape="0">
                    <a:schemeClr val="dk1">
                      <a:alpha val="40000"/>
                    </a:schemeClr>
                  </a:outerShdw>
                </a:effectLst>
              </a:rPr>
              <a:t>Surv</a:t>
            </a:r>
            <a:r>
              <a:rPr lang="en-GB" sz="2400" dirty="0">
                <a:ln w="0"/>
                <a:effectLst>
                  <a:outerShdw blurRad="38100" dist="19050" dir="2700000" algn="tl" rotWithShape="0">
                    <a:schemeClr val="dk1">
                      <a:alpha val="40000"/>
                    </a:schemeClr>
                  </a:outerShdw>
                </a:effectLst>
              </a:rPr>
              <a:t>. Tutorials, 2017.</a:t>
            </a:r>
          </a:p>
          <a:p>
            <a:pPr marL="0" indent="0" algn="just">
              <a:lnSpc>
                <a:spcPct val="120000"/>
              </a:lnSpc>
              <a:spcBef>
                <a:spcPts val="0"/>
              </a:spcBef>
              <a:buNone/>
            </a:pPr>
            <a:r>
              <a:rPr lang="en-GB" sz="2400" dirty="0">
                <a:ln w="0"/>
                <a:effectLst>
                  <a:outerShdw blurRad="38100" dist="19050" dir="2700000" algn="tl" rotWithShape="0">
                    <a:schemeClr val="dk1">
                      <a:alpha val="40000"/>
                    </a:schemeClr>
                  </a:outerShdw>
                </a:effectLst>
              </a:rPr>
              <a:t>[Marques2019] E. C. Marques, N. </a:t>
            </a:r>
            <a:r>
              <a:rPr lang="en-GB" sz="2400" dirty="0" err="1">
                <a:ln w="0"/>
                <a:effectLst>
                  <a:outerShdw blurRad="38100" dist="19050" dir="2700000" algn="tl" rotWithShape="0">
                    <a:schemeClr val="dk1">
                      <a:alpha val="40000"/>
                    </a:schemeClr>
                  </a:outerShdw>
                </a:effectLst>
              </a:rPr>
              <a:t>Maciel</a:t>
            </a:r>
            <a:r>
              <a:rPr lang="en-GB" sz="2400" dirty="0">
                <a:ln w="0"/>
                <a:effectLst>
                  <a:outerShdw blurRad="38100" dist="19050" dir="2700000" algn="tl" rotWithShape="0">
                    <a:schemeClr val="dk1">
                      <a:alpha val="40000"/>
                    </a:schemeClr>
                  </a:outerShdw>
                </a:effectLst>
              </a:rPr>
              <a:t>, L. </a:t>
            </a:r>
            <a:r>
              <a:rPr lang="en-GB" sz="2400" dirty="0" err="1">
                <a:ln w="0"/>
                <a:effectLst>
                  <a:outerShdw blurRad="38100" dist="19050" dir="2700000" algn="tl" rotWithShape="0">
                    <a:schemeClr val="dk1">
                      <a:alpha val="40000"/>
                    </a:schemeClr>
                  </a:outerShdw>
                </a:effectLst>
              </a:rPr>
              <a:t>Naviner</a:t>
            </a:r>
            <a:r>
              <a:rPr lang="en-GB" sz="2400" dirty="0">
                <a:ln w="0"/>
                <a:effectLst>
                  <a:outerShdw blurRad="38100" dist="19050" dir="2700000" algn="tl" rotWithShape="0">
                    <a:schemeClr val="dk1">
                      <a:alpha val="40000"/>
                    </a:schemeClr>
                  </a:outerShdw>
                </a:effectLst>
              </a:rPr>
              <a:t>, H. Cai, and J. Yang, “A review of sparse recovery algorithms,” in IEEE Access, 2019.</a:t>
            </a:r>
          </a:p>
          <a:p>
            <a:pPr marL="0" indent="0" algn="just">
              <a:lnSpc>
                <a:spcPct val="120000"/>
              </a:lnSpc>
              <a:spcBef>
                <a:spcPts val="0"/>
              </a:spcBef>
              <a:buNone/>
            </a:pPr>
            <a:r>
              <a:rPr lang="en-GB" sz="2400" dirty="0">
                <a:ln w="0"/>
                <a:effectLst>
                  <a:outerShdw blurRad="38100" dist="19050" dir="2700000" algn="tl" rotWithShape="0">
                    <a:schemeClr val="dk1">
                      <a:alpha val="40000"/>
                    </a:schemeClr>
                  </a:outerShdw>
                </a:effectLst>
              </a:rPr>
              <a:t>[Mo2018] J. Mo, P. </a:t>
            </a:r>
            <a:r>
              <a:rPr lang="en-GB" sz="2400" dirty="0" err="1">
                <a:ln w="0"/>
                <a:effectLst>
                  <a:outerShdw blurRad="38100" dist="19050" dir="2700000" algn="tl" rotWithShape="0">
                    <a:schemeClr val="dk1">
                      <a:alpha val="40000"/>
                    </a:schemeClr>
                  </a:outerShdw>
                </a:effectLst>
              </a:rPr>
              <a:t>Schniter</a:t>
            </a:r>
            <a:r>
              <a:rPr lang="en-GB" sz="2400" dirty="0">
                <a:ln w="0"/>
                <a:effectLst>
                  <a:outerShdw blurRad="38100" dist="19050" dir="2700000" algn="tl" rotWithShape="0">
                    <a:schemeClr val="dk1">
                      <a:alpha val="40000"/>
                    </a:schemeClr>
                  </a:outerShdw>
                </a:effectLst>
              </a:rPr>
              <a:t>, and R. W. Heath, “Channel estimation in broadband millimeter wave MIMO systems with few-bit ADCs,” in IEEE Trans. Signal Process., 2018.</a:t>
            </a:r>
          </a:p>
          <a:p>
            <a:pPr marL="0" indent="0" algn="just">
              <a:lnSpc>
                <a:spcPct val="120000"/>
              </a:lnSpc>
              <a:spcBef>
                <a:spcPts val="0"/>
              </a:spcBef>
              <a:buNone/>
            </a:pPr>
            <a:r>
              <a:rPr lang="en-GB" sz="2400" dirty="0">
                <a:ln w="0"/>
                <a:effectLst>
                  <a:outerShdw blurRad="38100" dist="19050" dir="2700000" algn="tl" rotWithShape="0">
                    <a:schemeClr val="dk1">
                      <a:alpha val="40000"/>
                    </a:schemeClr>
                  </a:outerShdw>
                </a:effectLst>
              </a:rPr>
              <a:t>[Qaisar2013] S. Qaisar, R. M. Bilal, W. Iqbal, M. </a:t>
            </a:r>
            <a:r>
              <a:rPr lang="en-GB" sz="2400" dirty="0" err="1">
                <a:ln w="0"/>
                <a:effectLst>
                  <a:outerShdw blurRad="38100" dist="19050" dir="2700000" algn="tl" rotWithShape="0">
                    <a:schemeClr val="dk1">
                      <a:alpha val="40000"/>
                    </a:schemeClr>
                  </a:outerShdw>
                </a:effectLst>
              </a:rPr>
              <a:t>Naureen</a:t>
            </a:r>
            <a:r>
              <a:rPr lang="en-GB" sz="2400" dirty="0">
                <a:ln w="0"/>
                <a:effectLst>
                  <a:outerShdw blurRad="38100" dist="19050" dir="2700000" algn="tl" rotWithShape="0">
                    <a:schemeClr val="dk1">
                      <a:alpha val="40000"/>
                    </a:schemeClr>
                  </a:outerShdw>
                </a:effectLst>
              </a:rPr>
              <a:t>, and S. Lee, “Compressive sensing: From theory to applications, a survey,” in J. </a:t>
            </a:r>
            <a:r>
              <a:rPr lang="en-GB" sz="2400" dirty="0" err="1">
                <a:ln w="0"/>
                <a:effectLst>
                  <a:outerShdw blurRad="38100" dist="19050" dir="2700000" algn="tl" rotWithShape="0">
                    <a:schemeClr val="dk1">
                      <a:alpha val="40000"/>
                    </a:schemeClr>
                  </a:outerShdw>
                </a:effectLst>
              </a:rPr>
              <a:t>Commun</a:t>
            </a:r>
            <a:r>
              <a:rPr lang="en-GB" sz="2400" dirty="0">
                <a:ln w="0"/>
                <a:effectLst>
                  <a:outerShdw blurRad="38100" dist="19050" dir="2700000" algn="tl" rotWithShape="0">
                    <a:schemeClr val="dk1">
                      <a:alpha val="40000"/>
                    </a:schemeClr>
                  </a:outerShdw>
                </a:effectLst>
              </a:rPr>
              <a:t>. Networks, 2013.</a:t>
            </a:r>
          </a:p>
          <a:p>
            <a:pPr marL="0" indent="0" algn="just">
              <a:lnSpc>
                <a:spcPct val="120000"/>
              </a:lnSpc>
              <a:spcBef>
                <a:spcPts val="0"/>
              </a:spcBef>
              <a:buNone/>
            </a:pPr>
            <a:r>
              <a:rPr lang="en-GB" sz="2400" dirty="0">
                <a:ln w="0"/>
                <a:effectLst>
                  <a:outerShdw blurRad="38100" dist="19050" dir="2700000" algn="tl" rotWithShape="0">
                    <a:schemeClr val="dk1">
                      <a:alpha val="40000"/>
                    </a:schemeClr>
                  </a:outerShdw>
                </a:effectLst>
              </a:rPr>
              <a:t>[Qi2020] C. Qi, P. Dong, W. Ma, H. Zhang, Z. Zhang, and G. Y. Li, “Acquisition of channel state information for mmWave massive MIMO: Traditional and machine learning-based approaches,” June 2020. [Online]. Available: </a:t>
            </a:r>
            <a:r>
              <a:rPr lang="en-GB" sz="2400" dirty="0">
                <a:ln w="0"/>
                <a:effectLst>
                  <a:outerShdw blurRad="38100" dist="19050" dir="2700000" algn="tl" rotWithShape="0">
                    <a:schemeClr val="dk1">
                      <a:alpha val="40000"/>
                    </a:schemeClr>
                  </a:outerShdw>
                </a:effectLst>
                <a:hlinkClick r:id="rId2"/>
              </a:rPr>
              <a:t>http://arxiv.org/abs/2006.08894</a:t>
            </a:r>
            <a:r>
              <a:rPr lang="en-GB" sz="2400" dirty="0">
                <a:ln w="0"/>
                <a:effectLst>
                  <a:outerShdw blurRad="38100" dist="19050" dir="2700000" algn="tl" rotWithShape="0">
                    <a:schemeClr val="dk1">
                      <a:alpha val="40000"/>
                    </a:schemeClr>
                  </a:outerShdw>
                </a:effectLst>
              </a:rPr>
              <a:t>.</a:t>
            </a:r>
          </a:p>
          <a:p>
            <a:pPr marL="0" indent="0" algn="just">
              <a:lnSpc>
                <a:spcPct val="120000"/>
              </a:lnSpc>
              <a:spcBef>
                <a:spcPts val="0"/>
              </a:spcBef>
              <a:buNone/>
            </a:pPr>
            <a:r>
              <a:rPr lang="en-GB" sz="2400" dirty="0">
                <a:ln w="0"/>
                <a:effectLst>
                  <a:outerShdw blurRad="38100" dist="19050" dir="2700000" algn="tl" rotWithShape="0">
                    <a:schemeClr val="dk1">
                      <a:alpha val="40000"/>
                    </a:schemeClr>
                  </a:outerShdw>
                </a:effectLst>
              </a:rPr>
              <a:t>[Rangan2019] S. </a:t>
            </a:r>
            <a:r>
              <a:rPr lang="en-GB" sz="2400" dirty="0" err="1">
                <a:ln w="0"/>
                <a:effectLst>
                  <a:outerShdw blurRad="38100" dist="19050" dir="2700000" algn="tl" rotWithShape="0">
                    <a:schemeClr val="dk1">
                      <a:alpha val="40000"/>
                    </a:schemeClr>
                  </a:outerShdw>
                </a:effectLst>
              </a:rPr>
              <a:t>Rangan</a:t>
            </a:r>
            <a:r>
              <a:rPr lang="en-GB" sz="2400" dirty="0">
                <a:ln w="0"/>
                <a:effectLst>
                  <a:outerShdw blurRad="38100" dist="19050" dir="2700000" algn="tl" rotWithShape="0">
                    <a:schemeClr val="dk1">
                      <a:alpha val="40000"/>
                    </a:schemeClr>
                  </a:outerShdw>
                </a:effectLst>
              </a:rPr>
              <a:t>, P. </a:t>
            </a:r>
            <a:r>
              <a:rPr lang="en-GB" sz="2400" dirty="0" err="1">
                <a:ln w="0"/>
                <a:effectLst>
                  <a:outerShdw blurRad="38100" dist="19050" dir="2700000" algn="tl" rotWithShape="0">
                    <a:schemeClr val="dk1">
                      <a:alpha val="40000"/>
                    </a:schemeClr>
                  </a:outerShdw>
                </a:effectLst>
              </a:rPr>
              <a:t>Schniter</a:t>
            </a:r>
            <a:r>
              <a:rPr lang="en-GB" sz="2400" dirty="0">
                <a:ln w="0"/>
                <a:effectLst>
                  <a:outerShdw blurRad="38100" dist="19050" dir="2700000" algn="tl" rotWithShape="0">
                    <a:schemeClr val="dk1">
                      <a:alpha val="40000"/>
                    </a:schemeClr>
                  </a:outerShdw>
                </a:effectLst>
              </a:rPr>
              <a:t>, and A. K. Fletcher, “Vector approximate message passing,” IEEE Trans. Inf. Theory, 2019.</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49" y="122237"/>
            <a:ext cx="2343151"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R</a:t>
            </a:r>
            <a:r>
              <a:rPr lang="en-US" sz="3200" b="1" dirty="0"/>
              <a:t>EFERENCES</a:t>
            </a:r>
            <a:endParaRPr lang="en-US" sz="8000" b="1" dirty="0"/>
          </a:p>
        </p:txBody>
      </p:sp>
      <p:sp>
        <p:nvSpPr>
          <p:cNvPr id="2" name="Slide Number Placeholder 1">
            <a:extLst>
              <a:ext uri="{FF2B5EF4-FFF2-40B4-BE49-F238E27FC236}">
                <a16:creationId xmlns:a16="http://schemas.microsoft.com/office/drawing/2014/main" id="{CD8BD1B6-D63A-40B7-8DAA-A2DE03A87C86}"/>
              </a:ext>
            </a:extLst>
          </p:cNvPr>
          <p:cNvSpPr>
            <a:spLocks noGrp="1"/>
          </p:cNvSpPr>
          <p:nvPr>
            <p:ph type="sldNum" sz="quarter" idx="12"/>
          </p:nvPr>
        </p:nvSpPr>
        <p:spPr/>
        <p:txBody>
          <a:bodyPr/>
          <a:lstStyle/>
          <a:p>
            <a:fld id="{96C155CA-F9E4-4B7B-8778-BBE3591DE223}" type="slidenum">
              <a:rPr lang="en-US" smtClean="0"/>
              <a:t>41</a:t>
            </a:fld>
            <a:endParaRPr lang="en-US"/>
          </a:p>
        </p:txBody>
      </p:sp>
    </p:spTree>
    <p:extLst>
      <p:ext uri="{BB962C8B-B14F-4D97-AF65-F5344CB8AC3E}">
        <p14:creationId xmlns:p14="http://schemas.microsoft.com/office/powerpoint/2010/main" val="2431495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C1D3A5-5766-4986-B91B-3957EDF435B7}"/>
                  </a:ext>
                </a:extLst>
              </p:cNvPr>
              <p:cNvSpPr>
                <a:spLocks noGrp="1"/>
              </p:cNvSpPr>
              <p:nvPr>
                <p:ph idx="1"/>
              </p:nvPr>
            </p:nvSpPr>
            <p:spPr>
              <a:xfrm>
                <a:off x="688306" y="935833"/>
                <a:ext cx="11010900" cy="2100876"/>
              </a:xfrm>
            </p:spPr>
            <p:txBody>
              <a:bodyPr>
                <a:normAutofit fontScale="85000" lnSpcReduction="10000"/>
              </a:bodyPr>
              <a:lstStyle/>
              <a:p>
                <a:pPr marL="0" indent="0">
                  <a:buNone/>
                </a:pPr>
                <a14:m>
                  <m:oMath xmlns:m="http://schemas.openxmlformats.org/officeDocument/2006/math">
                    <m:r>
                      <a:rPr lang="en-GB" b="1" smtClean="0">
                        <a:latin typeface="Cambria Math" panose="02040503050406030204" pitchFamily="18" charset="0"/>
                      </a:rPr>
                      <m:t>𝐲</m:t>
                    </m:r>
                    <m:r>
                      <a:rPr lang="en-GB" b="1" smtClean="0">
                        <a:latin typeface="Cambria Math" panose="02040503050406030204" pitchFamily="18" charset="0"/>
                      </a:rPr>
                      <m:t>=</m:t>
                    </m:r>
                    <m:r>
                      <a:rPr lang="en-GB" b="1" smtClean="0">
                        <a:latin typeface="Cambria Math" panose="02040503050406030204" pitchFamily="18" charset="0"/>
                      </a:rPr>
                      <m:t>𝐇𝐱</m:t>
                    </m:r>
                    <m:r>
                      <a:rPr lang="en-GB" b="1" smtClean="0">
                        <a:latin typeface="Cambria Math" panose="02040503050406030204" pitchFamily="18" charset="0"/>
                      </a:rPr>
                      <m:t>+</m:t>
                    </m:r>
                    <m:r>
                      <a:rPr lang="en-GB" b="1" smtClean="0">
                        <a:latin typeface="Cambria Math" panose="02040503050406030204" pitchFamily="18" charset="0"/>
                      </a:rPr>
                      <m:t>𝐧</m:t>
                    </m:r>
                  </m:oMath>
                </a14:m>
                <a:r>
                  <a:rPr lang="en-GB" dirty="0"/>
                  <a:t> </a:t>
                </a:r>
              </a:p>
              <a:p>
                <a:pPr marL="0" indent="0">
                  <a:buNone/>
                </a:pPr>
                <a14:m>
                  <m:oMathPara xmlns:m="http://schemas.openxmlformats.org/officeDocument/2006/math">
                    <m:oMathParaPr>
                      <m:jc m:val="left"/>
                    </m:oMathParaPr>
                    <m:oMath xmlns:m="http://schemas.openxmlformats.org/officeDocument/2006/math">
                      <m:r>
                        <a:rPr lang="en-GB">
                          <a:latin typeface="Cambria Math" panose="02040503050406030204" pitchFamily="18" charset="0"/>
                          <a:ea typeface="Calibri" panose="020F0502020204030204" pitchFamily="34" charset="0"/>
                          <a:cs typeface="Times New Roman" panose="02020603050405020304" pitchFamily="18" charset="0"/>
                        </a:rPr>
                        <m:t>𝐲</m:t>
                      </m:r>
                      <m:r>
                        <a:rPr lang="en-GB">
                          <a:latin typeface="Cambria Math" panose="02040503050406030204" pitchFamily="18" charset="0"/>
                          <a:ea typeface="Calibri" panose="020F0502020204030204" pitchFamily="34" charset="0"/>
                          <a:cs typeface="Times New Roman" panose="02020603050405020304" pitchFamily="18" charset="0"/>
                        </a:rPr>
                        <m:t>∈</m:t>
                      </m:r>
                      <m:sSup>
                        <m:sSupPr>
                          <m:ctrlPr>
                            <a:rPr lang="en-GB" i="1">
                              <a:latin typeface="Cambria Math" panose="02040503050406030204" pitchFamily="18" charset="0"/>
                              <a:ea typeface="Calibri" panose="020F0502020204030204" pitchFamily="34" charset="0"/>
                              <a:cs typeface="Times New Roman" panose="02020603050405020304" pitchFamily="18" charset="0"/>
                            </a:rPr>
                          </m:ctrlPr>
                        </m:sSupPr>
                        <m:e>
                          <m:r>
                            <a:rPr lang="en-GB">
                              <a:latin typeface="Cambria Math" panose="02040503050406030204" pitchFamily="18" charset="0"/>
                              <a:ea typeface="Calibri" panose="020F0502020204030204" pitchFamily="34" charset="0"/>
                              <a:cs typeface="Times New Roman" panose="02020603050405020304" pitchFamily="18" charset="0"/>
                            </a:rPr>
                            <m:t>ℂ</m:t>
                          </m:r>
                        </m:e>
                        <m:sup>
                          <m:r>
                            <a:rPr lang="en-GB" b="0" i="1" smtClean="0">
                              <a:latin typeface="Cambria Math" panose="02040503050406030204" pitchFamily="18" charset="0"/>
                              <a:ea typeface="Calibri" panose="020F0502020204030204" pitchFamily="34" charset="0"/>
                              <a:cs typeface="Times New Roman" panose="02020603050405020304" pitchFamily="18" charset="0"/>
                            </a:rPr>
                            <m:t>𝑀</m:t>
                          </m:r>
                        </m:sup>
                      </m:sSup>
                      <m:r>
                        <a:rPr lang="en-GB">
                          <a:latin typeface="Cambria Math" panose="02040503050406030204" pitchFamily="18" charset="0"/>
                          <a:ea typeface="Calibri" panose="020F0502020204030204" pitchFamily="34" charset="0"/>
                          <a:cs typeface="Times New Roman" panose="02020603050405020304" pitchFamily="18" charset="0"/>
                        </a:rPr>
                        <m:t>,</m:t>
                      </m:r>
                      <m:r>
                        <m:rPr>
                          <m:sty m:val="p"/>
                        </m:rPr>
                        <a:rPr lang="en-GB">
                          <a:latin typeface="Cambria Math" panose="02040503050406030204" pitchFamily="18" charset="0"/>
                          <a:ea typeface="Calibri" panose="020F0502020204030204" pitchFamily="34" charset="0"/>
                          <a:cs typeface="Times New Roman" panose="02020603050405020304" pitchFamily="18" charset="0"/>
                        </a:rPr>
                        <m:t>received</m:t>
                      </m:r>
                      <m:r>
                        <a:rPr lang="en-GB">
                          <a:latin typeface="Cambria Math" panose="02040503050406030204" pitchFamily="18" charset="0"/>
                          <a:ea typeface="Calibri" panose="020F0502020204030204" pitchFamily="34" charset="0"/>
                          <a:cs typeface="Times New Roman" panose="02020603050405020304" pitchFamily="18" charset="0"/>
                        </a:rPr>
                        <m:t> </m:t>
                      </m:r>
                      <m:r>
                        <m:rPr>
                          <m:sty m:val="p"/>
                        </m:rPr>
                        <a:rPr lang="en-GB">
                          <a:latin typeface="Cambria Math" panose="02040503050406030204" pitchFamily="18" charset="0"/>
                          <a:ea typeface="Calibri" panose="020F0502020204030204" pitchFamily="34" charset="0"/>
                          <a:cs typeface="Times New Roman" panose="02020603050405020304" pitchFamily="18" charset="0"/>
                        </a:rPr>
                        <m:t>signal</m:t>
                      </m:r>
                    </m:oMath>
                  </m:oMathPara>
                </a14:m>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 xmlns:m="http://schemas.openxmlformats.org/officeDocument/2006/math">
                    <m:r>
                      <a:rPr lang="en-GB" b="1" i="0" smtClean="0">
                        <a:latin typeface="Cambria Math" panose="02040503050406030204" pitchFamily="18" charset="0"/>
                      </a:rPr>
                      <m:t>𝐇</m:t>
                    </m:r>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ea typeface="Cambria Math" panose="02040503050406030204" pitchFamily="18" charset="0"/>
                          </a:rPr>
                          <m:t>ℂ</m:t>
                        </m:r>
                      </m:e>
                      <m:sup>
                        <m:r>
                          <a:rPr lang="en-GB" b="0" i="1" smtClean="0">
                            <a:latin typeface="Cambria Math" panose="02040503050406030204" pitchFamily="18" charset="0"/>
                          </a:rPr>
                          <m:t>𝑀</m:t>
                        </m:r>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𝑁</m:t>
                        </m:r>
                      </m:sup>
                    </m:sSup>
                    <m:r>
                      <a:rPr lang="en-GB" b="1" i="1" smtClean="0">
                        <a:latin typeface="Cambria Math" panose="02040503050406030204" pitchFamily="18" charset="0"/>
                      </a:rPr>
                      <m:t>,</m:t>
                    </m:r>
                  </m:oMath>
                </a14:m>
                <a:r>
                  <a:rPr lang="en-GB" dirty="0"/>
                  <a:t> </a:t>
                </a:r>
                <a14:m>
                  <m:oMath xmlns:m="http://schemas.openxmlformats.org/officeDocument/2006/math">
                    <m:r>
                      <m:rPr>
                        <m:sty m:val="p"/>
                      </m:rPr>
                      <a:rPr lang="en-GB">
                        <a:latin typeface="Cambria Math" panose="02040503050406030204" pitchFamily="18" charset="0"/>
                        <a:ea typeface="Calibri" panose="020F0502020204030204" pitchFamily="34" charset="0"/>
                        <a:cs typeface="Times New Roman" panose="02020603050405020304" pitchFamily="18" charset="0"/>
                      </a:rPr>
                      <m:t>channel</m:t>
                    </m:r>
                    <m:r>
                      <a:rPr lang="en-GB">
                        <a:latin typeface="Cambria Math" panose="02040503050406030204" pitchFamily="18" charset="0"/>
                        <a:ea typeface="Calibri" panose="020F0502020204030204" pitchFamily="34" charset="0"/>
                        <a:cs typeface="Times New Roman" panose="02020603050405020304" pitchFamily="18" charset="0"/>
                      </a:rPr>
                      <m:t> </m:t>
                    </m:r>
                    <m:r>
                      <m:rPr>
                        <m:sty m:val="p"/>
                      </m:rPr>
                      <a:rPr lang="en-GB">
                        <a:latin typeface="Cambria Math" panose="02040503050406030204" pitchFamily="18" charset="0"/>
                        <a:ea typeface="Calibri" panose="020F0502020204030204" pitchFamily="34" charset="0"/>
                        <a:cs typeface="Times New Roman" panose="02020603050405020304" pitchFamily="18" charset="0"/>
                      </a:rPr>
                      <m:t>matrix</m:t>
                    </m:r>
                  </m:oMath>
                </a14:m>
                <a:r>
                  <a:rPr lang="en-GB" dirty="0">
                    <a:ln w="0"/>
                    <a:effectLst>
                      <a:outerShdw blurRad="38100" dist="19050" dir="2700000" algn="tl" rotWithShape="0">
                        <a:schemeClr val="dk1">
                          <a:alpha val="40000"/>
                        </a:schemeClr>
                      </a:outerShdw>
                    </a:effectLst>
                  </a:rPr>
                  <a:t>. </a:t>
                </a:r>
                <a:r>
                  <a:rPr lang="en-GB" dirty="0">
                    <a:latin typeface="Calibri" panose="020F0502020204030204" pitchFamily="34" charset="0"/>
                    <a:ea typeface="Calibri" panose="020F0502020204030204" pitchFamily="34" charset="0"/>
                    <a:cs typeface="Times New Roman" panose="02020603050405020304" pitchFamily="18" charset="0"/>
                  </a:rPr>
                  <a:t>Different statistical properties based on the technology</a:t>
                </a:r>
              </a:p>
              <a:p>
                <a:pPr marL="0" indent="0">
                  <a:buNone/>
                </a:pPr>
                <a14:m>
                  <m:oMathPara xmlns:m="http://schemas.openxmlformats.org/officeDocument/2006/math">
                    <m:oMathParaPr>
                      <m:jc m:val="left"/>
                    </m:oMathParaPr>
                    <m:oMath xmlns:m="http://schemas.openxmlformats.org/officeDocument/2006/math">
                      <m:r>
                        <a:rPr lang="en-GB">
                          <a:latin typeface="Cambria Math" panose="02040503050406030204" pitchFamily="18" charset="0"/>
                          <a:ea typeface="Calibri" panose="020F0502020204030204" pitchFamily="34" charset="0"/>
                          <a:cs typeface="Times New Roman" panose="02020603050405020304" pitchFamily="18" charset="0"/>
                        </a:rPr>
                        <m:t>𝐱</m:t>
                      </m:r>
                      <m:r>
                        <a:rPr lang="en-GB">
                          <a:latin typeface="Cambria Math" panose="02040503050406030204" pitchFamily="18" charset="0"/>
                          <a:ea typeface="Calibri" panose="020F0502020204030204" pitchFamily="34" charset="0"/>
                          <a:cs typeface="Times New Roman" panose="02020603050405020304" pitchFamily="18" charset="0"/>
                        </a:rPr>
                        <m:t>∈</m:t>
                      </m:r>
                      <m:sSup>
                        <m:sSupPr>
                          <m:ctrlPr>
                            <a:rPr lang="en-GB" i="1">
                              <a:latin typeface="Cambria Math" panose="02040503050406030204" pitchFamily="18" charset="0"/>
                              <a:ea typeface="Calibri" panose="020F0502020204030204" pitchFamily="34" charset="0"/>
                              <a:cs typeface="Times New Roman" panose="02020603050405020304" pitchFamily="18" charset="0"/>
                            </a:rPr>
                          </m:ctrlPr>
                        </m:sSupPr>
                        <m:e>
                          <m:r>
                            <a:rPr lang="en-GB">
                              <a:latin typeface="Cambria Math" panose="02040503050406030204" pitchFamily="18" charset="0"/>
                              <a:ea typeface="Calibri" panose="020F0502020204030204" pitchFamily="34" charset="0"/>
                              <a:cs typeface="Times New Roman" panose="02020603050405020304" pitchFamily="18" charset="0"/>
                            </a:rPr>
                            <m:t>ℂ</m:t>
                          </m:r>
                        </m:e>
                        <m:sup>
                          <m:r>
                            <a:rPr lang="en-GB" b="0" i="1" smtClean="0">
                              <a:latin typeface="Cambria Math" panose="02040503050406030204" pitchFamily="18" charset="0"/>
                              <a:ea typeface="Calibri" panose="020F0502020204030204" pitchFamily="34" charset="0"/>
                              <a:cs typeface="Times New Roman" panose="02020603050405020304" pitchFamily="18" charset="0"/>
                            </a:rPr>
                            <m:t>𝑁</m:t>
                          </m:r>
                        </m:sup>
                      </m:sSup>
                      <m:r>
                        <a:rPr lang="en-GB">
                          <a:latin typeface="Cambria Math" panose="02040503050406030204" pitchFamily="18" charset="0"/>
                          <a:ea typeface="Calibri" panose="020F0502020204030204" pitchFamily="34" charset="0"/>
                          <a:cs typeface="Times New Roman" panose="02020603050405020304" pitchFamily="18" charset="0"/>
                        </a:rPr>
                        <m:t>,</m:t>
                      </m:r>
                      <m:r>
                        <m:rPr>
                          <m:sty m:val="p"/>
                        </m:rPr>
                        <a:rPr lang="en-GB">
                          <a:latin typeface="Cambria Math" panose="02040503050406030204" pitchFamily="18" charset="0"/>
                          <a:ea typeface="Calibri" panose="020F0502020204030204" pitchFamily="34" charset="0"/>
                          <a:cs typeface="Times New Roman" panose="02020603050405020304" pitchFamily="18" charset="0"/>
                        </a:rPr>
                        <m:t>transmitted</m:t>
                      </m:r>
                      <m:r>
                        <a:rPr lang="en-GB">
                          <a:latin typeface="Cambria Math" panose="02040503050406030204" pitchFamily="18" charset="0"/>
                          <a:ea typeface="Calibri" panose="020F0502020204030204" pitchFamily="34" charset="0"/>
                          <a:cs typeface="Times New Roman" panose="02020603050405020304" pitchFamily="18" charset="0"/>
                        </a:rPr>
                        <m:t> </m:t>
                      </m:r>
                      <m:r>
                        <m:rPr>
                          <m:sty m:val="p"/>
                        </m:rPr>
                        <a:rPr lang="en-GB">
                          <a:latin typeface="Cambria Math" panose="02040503050406030204" pitchFamily="18" charset="0"/>
                          <a:ea typeface="Calibri" panose="020F0502020204030204" pitchFamily="34" charset="0"/>
                          <a:cs typeface="Times New Roman" panose="02020603050405020304" pitchFamily="18" charset="0"/>
                        </a:rPr>
                        <m:t>signal</m:t>
                      </m:r>
                    </m:oMath>
                  </m:oMathPara>
                </a14:m>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GB">
                          <a:latin typeface="Cambria Math" panose="02040503050406030204" pitchFamily="18" charset="0"/>
                          <a:ea typeface="Calibri" panose="020F0502020204030204" pitchFamily="34" charset="0"/>
                          <a:cs typeface="Times New Roman" panose="02020603050405020304" pitchFamily="18" charset="0"/>
                        </a:rPr>
                        <m:t>𝐧</m:t>
                      </m:r>
                      <m:r>
                        <a:rPr lang="en-GB">
                          <a:latin typeface="Cambria Math" panose="02040503050406030204" pitchFamily="18" charset="0"/>
                          <a:ea typeface="Calibri" panose="020F0502020204030204" pitchFamily="34" charset="0"/>
                          <a:cs typeface="Times New Roman" panose="02020603050405020304" pitchFamily="18" charset="0"/>
                        </a:rPr>
                        <m:t>∈</m:t>
                      </m:r>
                      <m:sSup>
                        <m:sSupPr>
                          <m:ctrlPr>
                            <a:rPr lang="en-GB" i="1">
                              <a:latin typeface="Cambria Math" panose="02040503050406030204" pitchFamily="18" charset="0"/>
                              <a:ea typeface="Calibri" panose="020F0502020204030204" pitchFamily="34" charset="0"/>
                              <a:cs typeface="Times New Roman" panose="02020603050405020304" pitchFamily="18" charset="0"/>
                            </a:rPr>
                          </m:ctrlPr>
                        </m:sSupPr>
                        <m:e>
                          <m:r>
                            <a:rPr lang="en-GB">
                              <a:latin typeface="Cambria Math" panose="02040503050406030204" pitchFamily="18" charset="0"/>
                              <a:ea typeface="Calibri" panose="020F0502020204030204" pitchFamily="34" charset="0"/>
                              <a:cs typeface="Times New Roman" panose="02020603050405020304" pitchFamily="18" charset="0"/>
                            </a:rPr>
                            <m:t>ℂ</m:t>
                          </m:r>
                        </m:e>
                        <m:sup>
                          <m:r>
                            <a:rPr lang="en-GB">
                              <a:latin typeface="Cambria Math" panose="02040503050406030204" pitchFamily="18" charset="0"/>
                              <a:ea typeface="Calibri" panose="020F0502020204030204" pitchFamily="34" charset="0"/>
                              <a:cs typeface="Times New Roman" panose="02020603050405020304" pitchFamily="18" charset="0"/>
                            </a:rPr>
                            <m:t>𝑁</m:t>
                          </m:r>
                        </m:sup>
                      </m:sSup>
                      <m:r>
                        <a:rPr lang="en-GB">
                          <a:latin typeface="Cambria Math" panose="02040503050406030204" pitchFamily="18" charset="0"/>
                          <a:ea typeface="Calibri" panose="020F0502020204030204" pitchFamily="34" charset="0"/>
                          <a:cs typeface="Times New Roman" panose="02020603050405020304" pitchFamily="18" charset="0"/>
                        </a:rPr>
                        <m:t>,</m:t>
                      </m:r>
                      <m:r>
                        <m:rPr>
                          <m:sty m:val="p"/>
                        </m:rPr>
                        <a:rPr lang="en-GB">
                          <a:latin typeface="Cambria Math" panose="02040503050406030204" pitchFamily="18" charset="0"/>
                          <a:ea typeface="Calibri" panose="020F0502020204030204" pitchFamily="34" charset="0"/>
                          <a:cs typeface="Times New Roman" panose="02020603050405020304" pitchFamily="18" charset="0"/>
                        </a:rPr>
                        <m:t>noise</m:t>
                      </m:r>
                    </m:oMath>
                  </m:oMathPara>
                </a14:m>
                <a:endParaRPr lang="en-GB"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75C1D3A5-5766-4986-B91B-3957EDF435B7}"/>
                  </a:ext>
                </a:extLst>
              </p:cNvPr>
              <p:cNvSpPr>
                <a:spLocks noGrp="1" noRot="1" noChangeAspect="1" noMove="1" noResize="1" noEditPoints="1" noAdjustHandles="1" noChangeArrowheads="1" noChangeShapeType="1" noTextEdit="1"/>
              </p:cNvSpPr>
              <p:nvPr>
                <p:ph idx="1"/>
              </p:nvPr>
            </p:nvSpPr>
            <p:spPr>
              <a:xfrm>
                <a:off x="688306" y="935833"/>
                <a:ext cx="11010900" cy="2100876"/>
              </a:xfrm>
              <a:blipFill>
                <a:blip r:embed="rId3"/>
                <a:stretch>
                  <a:fillRect l="-221"/>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63F9FCED-8B3F-4E30-9CDA-8A7F9FE59504}"/>
              </a:ext>
            </a:extLst>
          </p:cNvPr>
          <p:cNvSpPr>
            <a:spLocks noGrp="1"/>
          </p:cNvSpPr>
          <p:nvPr>
            <p:ph type="sldNum" sz="quarter" idx="12"/>
          </p:nvPr>
        </p:nvSpPr>
        <p:spPr>
          <a:xfrm>
            <a:off x="8635092" y="640863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DD3AB-BB01-451D-9459-2611D7B1F606}" type="slidenum">
              <a:rPr kumimoji="0" lang="en-SE"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E"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Graphic 8" descr="Smart Phone">
            <a:extLst>
              <a:ext uri="{FF2B5EF4-FFF2-40B4-BE49-F238E27FC236}">
                <a16:creationId xmlns:a16="http://schemas.microsoft.com/office/drawing/2014/main" id="{375D26E8-DBB1-44B3-9687-621917DFD4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5471" y="3933382"/>
            <a:ext cx="914400" cy="914400"/>
          </a:xfrm>
          <a:prstGeom prst="rect">
            <a:avLst/>
          </a:prstGeom>
        </p:spPr>
      </p:pic>
      <p:pic>
        <p:nvPicPr>
          <p:cNvPr id="11" name="Graphic 10" descr="Cell Tower">
            <a:extLst>
              <a:ext uri="{FF2B5EF4-FFF2-40B4-BE49-F238E27FC236}">
                <a16:creationId xmlns:a16="http://schemas.microsoft.com/office/drawing/2014/main" id="{1BE56446-200E-4FF2-819F-A6D8D9099D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8790" y="3933382"/>
            <a:ext cx="914400" cy="914400"/>
          </a:xfrm>
          <a:prstGeom prst="rect">
            <a:avLst/>
          </a:prstGeom>
        </p:spPr>
      </p:pic>
      <p:grpSp>
        <p:nvGrpSpPr>
          <p:cNvPr id="20" name="Group 19">
            <a:extLst>
              <a:ext uri="{FF2B5EF4-FFF2-40B4-BE49-F238E27FC236}">
                <a16:creationId xmlns:a16="http://schemas.microsoft.com/office/drawing/2014/main" id="{A084FB36-6B27-4B0A-8FDE-A2803F381AA4}"/>
              </a:ext>
            </a:extLst>
          </p:cNvPr>
          <p:cNvGrpSpPr/>
          <p:nvPr/>
        </p:nvGrpSpPr>
        <p:grpSpPr>
          <a:xfrm>
            <a:off x="1220923" y="3356130"/>
            <a:ext cx="520541" cy="577254"/>
            <a:chOff x="3059248" y="4481072"/>
            <a:chExt cx="520541" cy="577254"/>
          </a:xfrm>
        </p:grpSpPr>
        <p:cxnSp>
          <p:nvCxnSpPr>
            <p:cNvPr id="13" name="Straight Connector 12">
              <a:extLst>
                <a:ext uri="{FF2B5EF4-FFF2-40B4-BE49-F238E27FC236}">
                  <a16:creationId xmlns:a16="http://schemas.microsoft.com/office/drawing/2014/main" id="{E105C881-F15B-41DF-B2AB-62E6D624615A}"/>
                </a:ext>
              </a:extLst>
            </p:cNvPr>
            <p:cNvCxnSpPr/>
            <p:nvPr/>
          </p:nvCxnSpPr>
          <p:spPr>
            <a:xfrm>
              <a:off x="3059248" y="5053561"/>
              <a:ext cx="44747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D792DD-7B8A-470F-ACC8-7920CE13BBB2}"/>
                </a:ext>
              </a:extLst>
            </p:cNvPr>
            <p:cNvCxnSpPr>
              <a:cxnSpLocks/>
              <a:endCxn id="18" idx="0"/>
            </p:cNvCxnSpPr>
            <p:nvPr/>
          </p:nvCxnSpPr>
          <p:spPr>
            <a:xfrm flipH="1" flipV="1">
              <a:off x="3500370" y="4714536"/>
              <a:ext cx="1588" cy="34379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a16="http://schemas.microsoft.com/office/drawing/2014/main" id="{AA64F84F-8406-4E45-B9CA-81416664A486}"/>
                </a:ext>
              </a:extLst>
            </p:cNvPr>
            <p:cNvSpPr/>
            <p:nvPr/>
          </p:nvSpPr>
          <p:spPr>
            <a:xfrm rot="10800000">
              <a:off x="3420951" y="4481072"/>
              <a:ext cx="158838" cy="2334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4C45F3AE-B2F6-4008-8B88-A56E4BD3B336}"/>
              </a:ext>
            </a:extLst>
          </p:cNvPr>
          <p:cNvGrpSpPr/>
          <p:nvPr/>
        </p:nvGrpSpPr>
        <p:grpSpPr>
          <a:xfrm>
            <a:off x="1220923" y="4119121"/>
            <a:ext cx="520541" cy="577254"/>
            <a:chOff x="3059248" y="4481072"/>
            <a:chExt cx="520541" cy="577254"/>
          </a:xfrm>
        </p:grpSpPr>
        <p:cxnSp>
          <p:nvCxnSpPr>
            <p:cNvPr id="22" name="Straight Connector 21">
              <a:extLst>
                <a:ext uri="{FF2B5EF4-FFF2-40B4-BE49-F238E27FC236}">
                  <a16:creationId xmlns:a16="http://schemas.microsoft.com/office/drawing/2014/main" id="{DD2DAFA8-6029-4E2C-A508-79D5540FAB9C}"/>
                </a:ext>
              </a:extLst>
            </p:cNvPr>
            <p:cNvCxnSpPr/>
            <p:nvPr/>
          </p:nvCxnSpPr>
          <p:spPr>
            <a:xfrm>
              <a:off x="3059248" y="5053561"/>
              <a:ext cx="44747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A680F0C-9F9B-45A9-8D53-82DB27CE3D2E}"/>
                </a:ext>
              </a:extLst>
            </p:cNvPr>
            <p:cNvCxnSpPr>
              <a:cxnSpLocks/>
              <a:endCxn id="24" idx="0"/>
            </p:cNvCxnSpPr>
            <p:nvPr/>
          </p:nvCxnSpPr>
          <p:spPr>
            <a:xfrm flipH="1" flipV="1">
              <a:off x="3500370" y="4714536"/>
              <a:ext cx="1588" cy="34379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FB60EE3E-40AF-42DD-B512-5AD9C59D7950}"/>
                </a:ext>
              </a:extLst>
            </p:cNvPr>
            <p:cNvSpPr/>
            <p:nvPr/>
          </p:nvSpPr>
          <p:spPr>
            <a:xfrm rot="10800000">
              <a:off x="3420951" y="4481072"/>
              <a:ext cx="158838" cy="2334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57E701A-D209-4B6F-B71C-EC5F3DB66D04}"/>
              </a:ext>
            </a:extLst>
          </p:cNvPr>
          <p:cNvGrpSpPr/>
          <p:nvPr/>
        </p:nvGrpSpPr>
        <p:grpSpPr>
          <a:xfrm>
            <a:off x="1220923" y="4886877"/>
            <a:ext cx="520541" cy="577254"/>
            <a:chOff x="3059248" y="4481072"/>
            <a:chExt cx="520541" cy="577254"/>
          </a:xfrm>
        </p:grpSpPr>
        <p:cxnSp>
          <p:nvCxnSpPr>
            <p:cNvPr id="26" name="Straight Connector 25">
              <a:extLst>
                <a:ext uri="{FF2B5EF4-FFF2-40B4-BE49-F238E27FC236}">
                  <a16:creationId xmlns:a16="http://schemas.microsoft.com/office/drawing/2014/main" id="{2B3DD0BF-1835-45ED-9179-84E34E4E370A}"/>
                </a:ext>
              </a:extLst>
            </p:cNvPr>
            <p:cNvCxnSpPr/>
            <p:nvPr/>
          </p:nvCxnSpPr>
          <p:spPr>
            <a:xfrm>
              <a:off x="3059248" y="5053561"/>
              <a:ext cx="44747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B2E13D-F379-4EBE-9CCD-C792F35D1F9E}"/>
                </a:ext>
              </a:extLst>
            </p:cNvPr>
            <p:cNvCxnSpPr>
              <a:cxnSpLocks/>
              <a:endCxn id="28" idx="0"/>
            </p:cNvCxnSpPr>
            <p:nvPr/>
          </p:nvCxnSpPr>
          <p:spPr>
            <a:xfrm flipH="1" flipV="1">
              <a:off x="3500370" y="4714536"/>
              <a:ext cx="1588" cy="34379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899C89DB-F1D9-48BB-B5E9-01541BBCFAFD}"/>
                </a:ext>
              </a:extLst>
            </p:cNvPr>
            <p:cNvSpPr/>
            <p:nvPr/>
          </p:nvSpPr>
          <p:spPr>
            <a:xfrm rot="10800000">
              <a:off x="3420951" y="4481072"/>
              <a:ext cx="158838" cy="2334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2065AB87-85D7-43FB-96FA-560D85B0D623}"/>
              </a:ext>
            </a:extLst>
          </p:cNvPr>
          <p:cNvGrpSpPr/>
          <p:nvPr/>
        </p:nvGrpSpPr>
        <p:grpSpPr>
          <a:xfrm>
            <a:off x="4098633" y="3479356"/>
            <a:ext cx="520744" cy="577254"/>
            <a:chOff x="5622152" y="5188900"/>
            <a:chExt cx="520744" cy="577254"/>
          </a:xfrm>
        </p:grpSpPr>
        <p:cxnSp>
          <p:nvCxnSpPr>
            <p:cNvPr id="34" name="Straight Connector 33">
              <a:extLst>
                <a:ext uri="{FF2B5EF4-FFF2-40B4-BE49-F238E27FC236}">
                  <a16:creationId xmlns:a16="http://schemas.microsoft.com/office/drawing/2014/main" id="{CDE3BC6C-FE58-4AE5-B1D1-C26C4B516055}"/>
                </a:ext>
              </a:extLst>
            </p:cNvPr>
            <p:cNvCxnSpPr/>
            <p:nvPr/>
          </p:nvCxnSpPr>
          <p:spPr>
            <a:xfrm>
              <a:off x="5695424" y="5761389"/>
              <a:ext cx="44747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475C680-1251-4302-B700-DF926CD990ED}"/>
                </a:ext>
              </a:extLst>
            </p:cNvPr>
            <p:cNvCxnSpPr>
              <a:cxnSpLocks/>
              <a:endCxn id="36" idx="0"/>
            </p:cNvCxnSpPr>
            <p:nvPr/>
          </p:nvCxnSpPr>
          <p:spPr>
            <a:xfrm flipH="1" flipV="1">
              <a:off x="5701571" y="5422364"/>
              <a:ext cx="1588" cy="34379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6" name="Isosceles Triangle 35">
              <a:extLst>
                <a:ext uri="{FF2B5EF4-FFF2-40B4-BE49-F238E27FC236}">
                  <a16:creationId xmlns:a16="http://schemas.microsoft.com/office/drawing/2014/main" id="{8555DFF6-CD3A-463B-A0F5-DFC598D336D3}"/>
                </a:ext>
              </a:extLst>
            </p:cNvPr>
            <p:cNvSpPr/>
            <p:nvPr/>
          </p:nvSpPr>
          <p:spPr>
            <a:xfrm rot="10800000">
              <a:off x="5622152" y="5188900"/>
              <a:ext cx="158838" cy="2334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6C675CC6-C26C-48FA-9DB0-E279B3E90A9D}"/>
              </a:ext>
            </a:extLst>
          </p:cNvPr>
          <p:cNvGrpSpPr/>
          <p:nvPr/>
        </p:nvGrpSpPr>
        <p:grpSpPr>
          <a:xfrm>
            <a:off x="4103047" y="4247135"/>
            <a:ext cx="520744" cy="577254"/>
            <a:chOff x="5671361" y="5972724"/>
            <a:chExt cx="520744" cy="577254"/>
          </a:xfrm>
        </p:grpSpPr>
        <p:cxnSp>
          <p:nvCxnSpPr>
            <p:cNvPr id="41" name="Straight Connector 40">
              <a:extLst>
                <a:ext uri="{FF2B5EF4-FFF2-40B4-BE49-F238E27FC236}">
                  <a16:creationId xmlns:a16="http://schemas.microsoft.com/office/drawing/2014/main" id="{A7F8730B-BFF9-458D-B6BE-DC49C3DC8130}"/>
                </a:ext>
              </a:extLst>
            </p:cNvPr>
            <p:cNvCxnSpPr/>
            <p:nvPr/>
          </p:nvCxnSpPr>
          <p:spPr>
            <a:xfrm>
              <a:off x="5744633" y="6545213"/>
              <a:ext cx="44747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5FF9CA7-7C3D-413A-9EAE-7831FAE79766}"/>
                </a:ext>
              </a:extLst>
            </p:cNvPr>
            <p:cNvCxnSpPr>
              <a:cxnSpLocks/>
              <a:endCxn id="43" idx="0"/>
            </p:cNvCxnSpPr>
            <p:nvPr/>
          </p:nvCxnSpPr>
          <p:spPr>
            <a:xfrm flipH="1" flipV="1">
              <a:off x="5750780" y="6206188"/>
              <a:ext cx="1588" cy="34379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3" name="Isosceles Triangle 42">
              <a:extLst>
                <a:ext uri="{FF2B5EF4-FFF2-40B4-BE49-F238E27FC236}">
                  <a16:creationId xmlns:a16="http://schemas.microsoft.com/office/drawing/2014/main" id="{AFEE25C4-B724-4769-9F26-E2A86C4F7FEA}"/>
                </a:ext>
              </a:extLst>
            </p:cNvPr>
            <p:cNvSpPr/>
            <p:nvPr/>
          </p:nvSpPr>
          <p:spPr>
            <a:xfrm rot="10800000">
              <a:off x="5671361" y="5972724"/>
              <a:ext cx="158838" cy="2334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7" name="Straight Arrow Connector 46">
            <a:extLst>
              <a:ext uri="{FF2B5EF4-FFF2-40B4-BE49-F238E27FC236}">
                <a16:creationId xmlns:a16="http://schemas.microsoft.com/office/drawing/2014/main" id="{1F1EFAB0-4AE3-4B66-8256-4D1571CCAAAD}"/>
              </a:ext>
            </a:extLst>
          </p:cNvPr>
          <p:cNvCxnSpPr>
            <a:stCxn id="18" idx="1"/>
            <a:endCxn id="36" idx="5"/>
          </p:cNvCxnSpPr>
          <p:nvPr/>
        </p:nvCxnSpPr>
        <p:spPr>
          <a:xfrm>
            <a:off x="1701754" y="3472862"/>
            <a:ext cx="2436588" cy="1232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0F96C1D-6C84-4FD8-B72F-A642439A0C0B}"/>
              </a:ext>
            </a:extLst>
          </p:cNvPr>
          <p:cNvCxnSpPr>
            <a:cxnSpLocks/>
            <a:stCxn id="18" idx="1"/>
            <a:endCxn id="43" idx="5"/>
          </p:cNvCxnSpPr>
          <p:nvPr/>
        </p:nvCxnSpPr>
        <p:spPr>
          <a:xfrm>
            <a:off x="1701754" y="3472862"/>
            <a:ext cx="2441002" cy="89100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F66C40-BB59-455E-9FC7-B8A48042D62B}"/>
              </a:ext>
            </a:extLst>
          </p:cNvPr>
          <p:cNvCxnSpPr>
            <a:cxnSpLocks/>
            <a:stCxn id="24" idx="1"/>
            <a:endCxn id="36" idx="5"/>
          </p:cNvCxnSpPr>
          <p:nvPr/>
        </p:nvCxnSpPr>
        <p:spPr>
          <a:xfrm flipV="1">
            <a:off x="1701754" y="3596088"/>
            <a:ext cx="2436588" cy="63976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1CE48BA-B867-438E-A700-18B3F4D6C9D4}"/>
              </a:ext>
            </a:extLst>
          </p:cNvPr>
          <p:cNvCxnSpPr>
            <a:cxnSpLocks/>
            <a:stCxn id="28" idx="1"/>
            <a:endCxn id="43" idx="5"/>
          </p:cNvCxnSpPr>
          <p:nvPr/>
        </p:nvCxnSpPr>
        <p:spPr>
          <a:xfrm flipV="1">
            <a:off x="1701754" y="4363867"/>
            <a:ext cx="2441002" cy="63974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29DA56A-F579-4253-A659-2AE561CCEA72}"/>
              </a:ext>
            </a:extLst>
          </p:cNvPr>
          <p:cNvCxnSpPr>
            <a:cxnSpLocks/>
            <a:stCxn id="24" idx="1"/>
            <a:endCxn id="43" idx="5"/>
          </p:cNvCxnSpPr>
          <p:nvPr/>
        </p:nvCxnSpPr>
        <p:spPr>
          <a:xfrm>
            <a:off x="1701754" y="4235853"/>
            <a:ext cx="2441002" cy="1280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9AD2059-5832-4979-98EA-585F165A6BCF}"/>
              </a:ext>
            </a:extLst>
          </p:cNvPr>
          <p:cNvCxnSpPr>
            <a:cxnSpLocks/>
            <a:stCxn id="28" idx="1"/>
            <a:endCxn id="36" idx="5"/>
          </p:cNvCxnSpPr>
          <p:nvPr/>
        </p:nvCxnSpPr>
        <p:spPr>
          <a:xfrm flipV="1">
            <a:off x="1701754" y="3596088"/>
            <a:ext cx="2436588" cy="140752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1385BB5-2D72-4BE0-A4D3-D13A94538CF2}"/>
                  </a:ext>
                </a:extLst>
              </p:cNvPr>
              <p:cNvSpPr txBox="1"/>
              <p:nvPr/>
            </p:nvSpPr>
            <p:spPr>
              <a:xfrm>
                <a:off x="1786496" y="3145867"/>
                <a:ext cx="5656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S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m:t>
                          </m:r>
                        </m:sub>
                      </m:sSub>
                    </m:oMath>
                  </m:oMathPara>
                </a14:m>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3" name="TextBox 62">
                <a:extLst>
                  <a:ext uri="{FF2B5EF4-FFF2-40B4-BE49-F238E27FC236}">
                    <a16:creationId xmlns:a16="http://schemas.microsoft.com/office/drawing/2014/main" id="{91385BB5-2D72-4BE0-A4D3-D13A94538CF2}"/>
                  </a:ext>
                </a:extLst>
              </p:cNvPr>
              <p:cNvSpPr txBox="1">
                <a:spLocks noRot="1" noChangeAspect="1" noMove="1" noResize="1" noEditPoints="1" noAdjustHandles="1" noChangeArrowheads="1" noChangeShapeType="1" noTextEdit="1"/>
              </p:cNvSpPr>
              <p:nvPr/>
            </p:nvSpPr>
            <p:spPr>
              <a:xfrm>
                <a:off x="1786496" y="3145867"/>
                <a:ext cx="56560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C137E3AD-3222-42B0-9D44-CB76B85D75A2}"/>
                  </a:ext>
                </a:extLst>
              </p:cNvPr>
              <p:cNvSpPr txBox="1"/>
              <p:nvPr/>
            </p:nvSpPr>
            <p:spPr>
              <a:xfrm>
                <a:off x="1775956" y="3534475"/>
                <a:ext cx="5709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S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sub>
                      </m:sSub>
                    </m:oMath>
                  </m:oMathPara>
                </a14:m>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4" name="TextBox 63">
                <a:extLst>
                  <a:ext uri="{FF2B5EF4-FFF2-40B4-BE49-F238E27FC236}">
                    <a16:creationId xmlns:a16="http://schemas.microsoft.com/office/drawing/2014/main" id="{C137E3AD-3222-42B0-9D44-CB76B85D75A2}"/>
                  </a:ext>
                </a:extLst>
              </p:cNvPr>
              <p:cNvSpPr txBox="1">
                <a:spLocks noRot="1" noChangeAspect="1" noMove="1" noResize="1" noEditPoints="1" noAdjustHandles="1" noChangeArrowheads="1" noChangeShapeType="1" noTextEdit="1"/>
              </p:cNvSpPr>
              <p:nvPr/>
            </p:nvSpPr>
            <p:spPr>
              <a:xfrm>
                <a:off x="1775956" y="3534475"/>
                <a:ext cx="57092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B62BE27-6429-4CFD-A10E-76534C9F9DB7}"/>
                  </a:ext>
                </a:extLst>
              </p:cNvPr>
              <p:cNvSpPr txBox="1"/>
              <p:nvPr/>
            </p:nvSpPr>
            <p:spPr>
              <a:xfrm>
                <a:off x="1779585" y="3788285"/>
                <a:ext cx="5656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S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sub>
                      </m:sSub>
                    </m:oMath>
                  </m:oMathPara>
                </a14:m>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5" name="TextBox 64">
                <a:extLst>
                  <a:ext uri="{FF2B5EF4-FFF2-40B4-BE49-F238E27FC236}">
                    <a16:creationId xmlns:a16="http://schemas.microsoft.com/office/drawing/2014/main" id="{9B62BE27-6429-4CFD-A10E-76534C9F9DB7}"/>
                  </a:ext>
                </a:extLst>
              </p:cNvPr>
              <p:cNvSpPr txBox="1">
                <a:spLocks noRot="1" noChangeAspect="1" noMove="1" noResize="1" noEditPoints="1" noAdjustHandles="1" noChangeArrowheads="1" noChangeShapeType="1" noTextEdit="1"/>
              </p:cNvSpPr>
              <p:nvPr/>
            </p:nvSpPr>
            <p:spPr>
              <a:xfrm>
                <a:off x="1779585" y="3788285"/>
                <a:ext cx="565603"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095F2B6-1A10-47F2-92BB-AA1FC162FE33}"/>
                  </a:ext>
                </a:extLst>
              </p:cNvPr>
              <p:cNvSpPr txBox="1"/>
              <p:nvPr/>
            </p:nvSpPr>
            <p:spPr>
              <a:xfrm>
                <a:off x="1781174" y="4164111"/>
                <a:ext cx="5709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S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m:t>
                          </m:r>
                        </m:sub>
                      </m:sSub>
                    </m:oMath>
                  </m:oMathPara>
                </a14:m>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6" name="TextBox 65">
                <a:extLst>
                  <a:ext uri="{FF2B5EF4-FFF2-40B4-BE49-F238E27FC236}">
                    <a16:creationId xmlns:a16="http://schemas.microsoft.com/office/drawing/2014/main" id="{B095F2B6-1A10-47F2-92BB-AA1FC162FE33}"/>
                  </a:ext>
                </a:extLst>
              </p:cNvPr>
              <p:cNvSpPr txBox="1">
                <a:spLocks noRot="1" noChangeAspect="1" noMove="1" noResize="1" noEditPoints="1" noAdjustHandles="1" noChangeArrowheads="1" noChangeShapeType="1" noTextEdit="1"/>
              </p:cNvSpPr>
              <p:nvPr/>
            </p:nvSpPr>
            <p:spPr>
              <a:xfrm>
                <a:off x="1781174" y="4164111"/>
                <a:ext cx="570926"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D406D58-2C1B-46F6-8E8F-5CB745C50990}"/>
                  </a:ext>
                </a:extLst>
              </p:cNvPr>
              <p:cNvSpPr txBox="1"/>
              <p:nvPr/>
            </p:nvSpPr>
            <p:spPr>
              <a:xfrm>
                <a:off x="1740327" y="4469317"/>
                <a:ext cx="5656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S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13</m:t>
                          </m:r>
                        </m:sub>
                      </m:sSub>
                    </m:oMath>
                  </m:oMathPara>
                </a14:m>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7" name="TextBox 66">
                <a:extLst>
                  <a:ext uri="{FF2B5EF4-FFF2-40B4-BE49-F238E27FC236}">
                    <a16:creationId xmlns:a16="http://schemas.microsoft.com/office/drawing/2014/main" id="{CD406D58-2C1B-46F6-8E8F-5CB745C50990}"/>
                  </a:ext>
                </a:extLst>
              </p:cNvPr>
              <p:cNvSpPr txBox="1">
                <a:spLocks noRot="1" noChangeAspect="1" noMove="1" noResize="1" noEditPoints="1" noAdjustHandles="1" noChangeArrowheads="1" noChangeShapeType="1" noTextEdit="1"/>
              </p:cNvSpPr>
              <p:nvPr/>
            </p:nvSpPr>
            <p:spPr>
              <a:xfrm>
                <a:off x="1740327" y="4469317"/>
                <a:ext cx="56560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710BB79-461B-4C42-B995-9ED376DD93E9}"/>
                  </a:ext>
                </a:extLst>
              </p:cNvPr>
              <p:cNvSpPr txBox="1"/>
              <p:nvPr/>
            </p:nvSpPr>
            <p:spPr>
              <a:xfrm>
                <a:off x="1729347" y="4850209"/>
                <a:ext cx="5709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S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sub>
                      </m:sSub>
                    </m:oMath>
                  </m:oMathPara>
                </a14:m>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9" name="TextBox 68">
                <a:extLst>
                  <a:ext uri="{FF2B5EF4-FFF2-40B4-BE49-F238E27FC236}">
                    <a16:creationId xmlns:a16="http://schemas.microsoft.com/office/drawing/2014/main" id="{B710BB79-461B-4C42-B995-9ED376DD93E9}"/>
                  </a:ext>
                </a:extLst>
              </p:cNvPr>
              <p:cNvSpPr txBox="1">
                <a:spLocks noRot="1" noChangeAspect="1" noMove="1" noResize="1" noEditPoints="1" noAdjustHandles="1" noChangeArrowheads="1" noChangeShapeType="1" noTextEdit="1"/>
              </p:cNvSpPr>
              <p:nvPr/>
            </p:nvSpPr>
            <p:spPr>
              <a:xfrm>
                <a:off x="1729347" y="4850209"/>
                <a:ext cx="570926"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54D18F1-1D1F-42ED-981E-405982463763}"/>
                  </a:ext>
                </a:extLst>
              </p:cNvPr>
              <p:cNvSpPr txBox="1"/>
              <p:nvPr/>
            </p:nvSpPr>
            <p:spPr>
              <a:xfrm>
                <a:off x="1657283" y="5133678"/>
                <a:ext cx="2432654" cy="63613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𝐇</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3"/>
                                    <m:mcJc m:val="center"/>
                                  </m:mcPr>
                                </m:mc>
                              </m:mcs>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sSub>
                                  <m:sSubPr>
                                    <m:ctrlPr>
                                      <a:rPr kumimoji="0" lang="en-S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11</m:t>
                                    </m:r>
                                  </m:sub>
                                </m:sSub>
                              </m:e>
                              <m:e>
                                <m:sSub>
                                  <m:sSubPr>
                                    <m:ctrlPr>
                                      <a:rPr kumimoji="0" lang="en-S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e>
                              <m:e>
                                <m:sSub>
                                  <m:sSubPr>
                                    <m:ctrlPr>
                                      <a:rPr kumimoji="0" lang="en-S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e>
                            </m:mr>
                            <m:mr>
                              <m:e>
                                <m:sSub>
                                  <m:sSubPr>
                                    <m:ctrlPr>
                                      <a:rPr kumimoji="0" lang="en-S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e>
                              <m:e>
                                <m:sSub>
                                  <m:sSubPr>
                                    <m:ctrlPr>
                                      <a:rPr kumimoji="0" lang="en-S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m:t>
                                    </m:r>
                                  </m:sub>
                                </m:sSub>
                              </m:e>
                              <m:e>
                                <m:sSub>
                                  <m:sSubPr>
                                    <m:ctrlPr>
                                      <a:rPr kumimoji="0" lang="en-SE"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h</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sub>
                                </m:sSub>
                              </m:e>
                            </m:mr>
                          </m:m>
                        </m:e>
                      </m:d>
                    </m:oMath>
                  </m:oMathPara>
                </a14:m>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0" name="TextBox 69">
                <a:extLst>
                  <a:ext uri="{FF2B5EF4-FFF2-40B4-BE49-F238E27FC236}">
                    <a16:creationId xmlns:a16="http://schemas.microsoft.com/office/drawing/2014/main" id="{354D18F1-1D1F-42ED-981E-405982463763}"/>
                  </a:ext>
                </a:extLst>
              </p:cNvPr>
              <p:cNvSpPr txBox="1">
                <a:spLocks noRot="1" noChangeAspect="1" noMove="1" noResize="1" noEditPoints="1" noAdjustHandles="1" noChangeArrowheads="1" noChangeShapeType="1" noTextEdit="1"/>
              </p:cNvSpPr>
              <p:nvPr/>
            </p:nvSpPr>
            <p:spPr>
              <a:xfrm>
                <a:off x="1657283" y="5133678"/>
                <a:ext cx="2432654" cy="63613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10DF721-B8A7-4536-B1E4-95274C9EE3D7}"/>
                  </a:ext>
                </a:extLst>
              </p:cNvPr>
              <p:cNvSpPr txBox="1"/>
              <p:nvPr/>
            </p:nvSpPr>
            <p:spPr>
              <a:xfrm>
                <a:off x="6188857" y="2417477"/>
                <a:ext cx="5382692" cy="1877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GB"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𝐱</m:t>
                      </m:r>
                      <m:r>
                        <a:rPr kumimoji="0" lang="en-GB"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𝐔𝐬</m:t>
                      </m:r>
                    </m:oMath>
                  </m:oMathPara>
                </a14:m>
                <a:endParaRPr kumimoji="0" lang="en-GB" sz="1800" b="1"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𝐬</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ℂ</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sup>
                    </m:sSup>
                  </m:oMath>
                </a14:m>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000" dirty="0">
                    <a:latin typeface="Calibri" panose="020F0502020204030204" pitchFamily="34" charset="0"/>
                    <a:ea typeface="Calibri" panose="020F0502020204030204" pitchFamily="34" charset="0"/>
                    <a:cs typeface="Times New Roman" panose="02020603050405020304" pitchFamily="18" charset="0"/>
                  </a:rPr>
                  <a:t>(Transmitted symbols)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𝐔</m:t>
                    </m:r>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ℂ</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𝑀</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𝑑</m:t>
                        </m:r>
                      </m:sup>
                    </m:sSup>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000" dirty="0">
                    <a:latin typeface="Calibri" panose="020F0502020204030204" pitchFamily="34" charset="0"/>
                    <a:ea typeface="Calibri" panose="020F0502020204030204" pitchFamily="34" charset="0"/>
                    <a:cs typeface="Times New Roman" panose="02020603050405020304" pitchFamily="18" charset="0"/>
                  </a:rPr>
                  <a:t>(Transmit beamforming matrix)</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GB" sz="1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𝐔</m:t>
                      </m:r>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3"/>
                                    <m:mcJc m:val="center"/>
                                  </m:mcPr>
                                </m:mc>
                              </m:mcs>
                              <m:ctrlP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sSub>
                                  <m:sSubPr>
                                    <m:ctrlP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𝐮</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e>
                                <m:r>
                                  <a:rPr kumimoji="0" lang="en-GB"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e>
                                <m:sSub>
                                  <m:sSubPr>
                                    <m:ctrlP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1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𝐮</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sub>
                                </m:sSub>
                              </m:e>
                            </m:mr>
                          </m:m>
                        </m:e>
                      </m:d>
                    </m:oMath>
                  </m:oMathPara>
                </a14:m>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14:m>
                  <m:oMath xmlns:m="http://schemas.openxmlformats.org/officeDocument/2006/math">
                    <m:sSub>
                      <m:sSubPr>
                        <m:ctrlPr>
                          <a:rPr kumimoji="0" lang="en-GB"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1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𝐮</m:t>
                        </m:r>
                      </m:e>
                      <m: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000" dirty="0">
                    <a:latin typeface="Calibri" panose="020F0502020204030204" pitchFamily="34" charset="0"/>
                    <a:ea typeface="Calibri" panose="020F0502020204030204" pitchFamily="34" charset="0"/>
                    <a:cs typeface="Times New Roman" panose="02020603050405020304" pitchFamily="18" charset="0"/>
                  </a:rPr>
                  <a:t>Transmit beamforming vector for the stream </a:t>
                </a:r>
                <a:r>
                  <a:rPr lang="en-GB" sz="2000" i="1" dirty="0" err="1">
                    <a:latin typeface="Calibri" panose="020F0502020204030204" pitchFamily="34" charset="0"/>
                    <a:ea typeface="Calibri" panose="020F0502020204030204" pitchFamily="34" charset="0"/>
                    <a:cs typeface="Times New Roman" panose="02020603050405020304" pitchFamily="18" charset="0"/>
                  </a:rPr>
                  <a:t>i</a:t>
                </a:r>
                <a:r>
                  <a:rPr lang="en-GB" sz="2000" dirty="0">
                    <a:latin typeface="Calibri" panose="020F0502020204030204" pitchFamily="34" charset="0"/>
                    <a:ea typeface="Calibri" panose="020F0502020204030204" pitchFamily="34" charset="0"/>
                    <a:cs typeface="Times New Roman" panose="02020603050405020304" pitchFamily="18" charset="0"/>
                  </a:rPr>
                  <a:t> </a:t>
                </a:r>
              </a:p>
              <a:p>
                <a:r>
                  <a:rPr lang="en-GB" sz="2000" dirty="0">
                    <a:latin typeface="Calibri" panose="020F0502020204030204" pitchFamily="34" charset="0"/>
                    <a:ea typeface="Calibri" panose="020F0502020204030204" pitchFamily="34" charset="0"/>
                    <a:cs typeface="Times New Roman" panose="02020603050405020304" pitchFamily="18" charset="0"/>
                  </a:rPr>
                  <a:t>      to be transmitted from </a:t>
                </a:r>
                <a:r>
                  <a:rPr lang="en-GB" sz="2000" i="1" dirty="0">
                    <a:latin typeface="Calibri" panose="020F0502020204030204" pitchFamily="34" charset="0"/>
                    <a:ea typeface="Calibri" panose="020F0502020204030204" pitchFamily="34" charset="0"/>
                    <a:cs typeface="Times New Roman" panose="02020603050405020304" pitchFamily="18" charset="0"/>
                  </a:rPr>
                  <a:t>N</a:t>
                </a:r>
                <a:r>
                  <a:rPr lang="en-GB" sz="2000" dirty="0">
                    <a:latin typeface="Calibri" panose="020F0502020204030204" pitchFamily="34" charset="0"/>
                    <a:ea typeface="Calibri" panose="020F0502020204030204" pitchFamily="34" charset="0"/>
                    <a:cs typeface="Times New Roman" panose="02020603050405020304" pitchFamily="18" charset="0"/>
                  </a:rPr>
                  <a:t> antennas</a:t>
                </a:r>
                <a:endParaRPr lang="en-SE"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1" name="TextBox 70">
                <a:extLst>
                  <a:ext uri="{FF2B5EF4-FFF2-40B4-BE49-F238E27FC236}">
                    <a16:creationId xmlns:a16="http://schemas.microsoft.com/office/drawing/2014/main" id="{810DF721-B8A7-4536-B1E4-95274C9EE3D7}"/>
                  </a:ext>
                </a:extLst>
              </p:cNvPr>
              <p:cNvSpPr txBox="1">
                <a:spLocks noRot="1" noChangeAspect="1" noMove="1" noResize="1" noEditPoints="1" noAdjustHandles="1" noChangeArrowheads="1" noChangeShapeType="1" noTextEdit="1"/>
              </p:cNvSpPr>
              <p:nvPr/>
            </p:nvSpPr>
            <p:spPr>
              <a:xfrm>
                <a:off x="6188857" y="2417477"/>
                <a:ext cx="5382692" cy="1877437"/>
              </a:xfrm>
              <a:prstGeom prst="rect">
                <a:avLst/>
              </a:prstGeom>
              <a:blipFill>
                <a:blip r:embed="rId15"/>
                <a:stretch>
                  <a:fillRect b="-4870"/>
                </a:stretch>
              </a:blipFill>
            </p:spPr>
            <p:txBody>
              <a:bodyPr/>
              <a:lstStyle/>
              <a:p>
                <a:r>
                  <a:rPr lang="en-US">
                    <a:noFill/>
                  </a:rPr>
                  <a:t> </a:t>
                </a:r>
              </a:p>
            </p:txBody>
          </p:sp>
        </mc:Fallback>
      </mc:AlternateContent>
      <p:sp>
        <p:nvSpPr>
          <p:cNvPr id="68" name="Rectangle 67">
            <a:extLst>
              <a:ext uri="{FF2B5EF4-FFF2-40B4-BE49-F238E27FC236}">
                <a16:creationId xmlns:a16="http://schemas.microsoft.com/office/drawing/2014/main" id="{C6800B3F-3741-4498-AC7D-5260FEE1262C}"/>
              </a:ext>
            </a:extLst>
          </p:cNvPr>
          <p:cNvSpPr/>
          <p:nvPr/>
        </p:nvSpPr>
        <p:spPr>
          <a:xfrm>
            <a:off x="568307" y="5943912"/>
            <a:ext cx="4352474" cy="707886"/>
          </a:xfrm>
          <a:prstGeom prst="rect">
            <a:avLst/>
          </a:prstGeom>
        </p:spPr>
        <p:txBody>
          <a:bodyPr wrap="none">
            <a:spAutoFit/>
          </a:bodyPr>
          <a:lstStyle/>
          <a:p>
            <a:pPr marR="0" lvl="0" indent="0" algn="ctr" fontAlgn="auto">
              <a:lnSpc>
                <a:spcPct val="100000"/>
              </a:lnSpc>
              <a:spcBef>
                <a:spcPts val="0"/>
              </a:spcBef>
              <a:spcAft>
                <a:spcPts val="0"/>
              </a:spcAft>
              <a:buClrTx/>
              <a:buSzTx/>
              <a:buFontTx/>
              <a:buNone/>
              <a:tabLst/>
              <a:defRPr/>
            </a:pPr>
            <a:r>
              <a:rPr lang="en-GB" sz="2000" dirty="0">
                <a:latin typeface="Calibri" panose="020F0502020204030204" pitchFamily="34" charset="0"/>
                <a:cs typeface="Times New Roman" panose="02020603050405020304" pitchFamily="18" charset="0"/>
              </a:rPr>
              <a:t>Multiple-Input Multiple-Output (MIMO)</a:t>
            </a:r>
          </a:p>
          <a:p>
            <a:pPr marR="0" lvl="0" indent="0" algn="ctr" fontAlgn="auto">
              <a:lnSpc>
                <a:spcPct val="100000"/>
              </a:lnSpc>
              <a:spcBef>
                <a:spcPts val="0"/>
              </a:spcBef>
              <a:spcAft>
                <a:spcPts val="0"/>
              </a:spcAft>
              <a:buClrTx/>
              <a:buSzTx/>
              <a:buFontTx/>
              <a:buNone/>
              <a:tabLst/>
              <a:defRPr/>
            </a:pPr>
            <a:r>
              <a:rPr lang="en-GB" sz="2000" dirty="0">
                <a:latin typeface="Calibri" panose="020F0502020204030204" pitchFamily="34" charset="0"/>
                <a:cs typeface="Times New Roman" panose="02020603050405020304" pitchFamily="18" charset="0"/>
              </a:rPr>
              <a:t>Channel</a:t>
            </a:r>
            <a:endParaRPr lang="en-SE" sz="2000" dirty="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2C4CBD2-B71E-4502-AFB8-827DFA2E725E}"/>
                  </a:ext>
                </a:extLst>
              </p:cNvPr>
              <p:cNvSpPr/>
              <p:nvPr/>
            </p:nvSpPr>
            <p:spPr>
              <a:xfrm>
                <a:off x="4283486" y="3196020"/>
                <a:ext cx="8699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oMath>
                  </m:oMathPara>
                </a14:m>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le 4">
                <a:extLst>
                  <a:ext uri="{FF2B5EF4-FFF2-40B4-BE49-F238E27FC236}">
                    <a16:creationId xmlns:a16="http://schemas.microsoft.com/office/drawing/2014/main" id="{42C4CBD2-B71E-4502-AFB8-827DFA2E725E}"/>
                  </a:ext>
                </a:extLst>
              </p:cNvPr>
              <p:cNvSpPr>
                <a:spLocks noRot="1" noChangeAspect="1" noMove="1" noResize="1" noEditPoints="1" noAdjustHandles="1" noChangeArrowheads="1" noChangeShapeType="1" noTextEdit="1"/>
              </p:cNvSpPr>
              <p:nvPr/>
            </p:nvSpPr>
            <p:spPr>
              <a:xfrm>
                <a:off x="4283486" y="3196020"/>
                <a:ext cx="869982" cy="369332"/>
              </a:xfrm>
              <a:prstGeom prst="rect">
                <a:avLst/>
              </a:prstGeom>
              <a:blipFill>
                <a:blip r:embed="rId2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696A4626-634A-49B2-AA7D-CBA81384A76B}"/>
                  </a:ext>
                </a:extLst>
              </p:cNvPr>
              <p:cNvSpPr/>
              <p:nvPr/>
            </p:nvSpPr>
            <p:spPr>
              <a:xfrm>
                <a:off x="253315" y="3177217"/>
                <a:ext cx="8411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oMath>
                  </m:oMathPara>
                </a14:m>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4" name="Rectangle 73">
                <a:extLst>
                  <a:ext uri="{FF2B5EF4-FFF2-40B4-BE49-F238E27FC236}">
                    <a16:creationId xmlns:a16="http://schemas.microsoft.com/office/drawing/2014/main" id="{696A4626-634A-49B2-AA7D-CBA81384A76B}"/>
                  </a:ext>
                </a:extLst>
              </p:cNvPr>
              <p:cNvSpPr>
                <a:spLocks noRot="1" noChangeAspect="1" noMove="1" noResize="1" noEditPoints="1" noAdjustHandles="1" noChangeArrowheads="1" noChangeShapeType="1" noTextEdit="1"/>
              </p:cNvSpPr>
              <p:nvPr/>
            </p:nvSpPr>
            <p:spPr>
              <a:xfrm>
                <a:off x="253315" y="3177217"/>
                <a:ext cx="841128" cy="369332"/>
              </a:xfrm>
              <a:prstGeom prst="rect">
                <a:avLst/>
              </a:prstGeom>
              <a:blipFill>
                <a:blip r:embed="rId26"/>
                <a:stretch>
                  <a:fillRect/>
                </a:stretch>
              </a:blipFill>
            </p:spPr>
            <p:txBody>
              <a:bodyPr/>
              <a:lstStyle/>
              <a:p>
                <a:r>
                  <a:rPr lang="en-SE">
                    <a:noFill/>
                  </a:rPr>
                  <a:t> </a:t>
                </a:r>
              </a:p>
            </p:txBody>
          </p:sp>
        </mc:Fallback>
      </mc:AlternateContent>
      <p:sp>
        <p:nvSpPr>
          <p:cNvPr id="92" name="Lekerekített téglalap 9">
            <a:extLst>
              <a:ext uri="{FF2B5EF4-FFF2-40B4-BE49-F238E27FC236}">
                <a16:creationId xmlns:a16="http://schemas.microsoft.com/office/drawing/2014/main" id="{AF57A3D5-3842-438B-8766-D71C2927D466}"/>
              </a:ext>
            </a:extLst>
          </p:cNvPr>
          <p:cNvSpPr txBox="1">
            <a:spLocks/>
          </p:cNvSpPr>
          <p:nvPr/>
        </p:nvSpPr>
        <p:spPr>
          <a:xfrm>
            <a:off x="552450" y="122237"/>
            <a:ext cx="2928687"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176431">
              <a:spcBef>
                <a:spcPts val="0"/>
              </a:spcBef>
              <a:defRPr/>
            </a:pPr>
            <a:r>
              <a:rPr lang="en-US" sz="2900" b="1" dirty="0"/>
              <a:t>MIMO CHANNEL </a:t>
            </a:r>
          </a:p>
        </p:txBody>
      </p:sp>
      <p:pic>
        <p:nvPicPr>
          <p:cNvPr id="2" name="Picture 1">
            <a:extLst>
              <a:ext uri="{FF2B5EF4-FFF2-40B4-BE49-F238E27FC236}">
                <a16:creationId xmlns:a16="http://schemas.microsoft.com/office/drawing/2014/main" id="{4A6DBAA6-A979-46B1-A8A9-C29C34BF830C}"/>
              </a:ext>
            </a:extLst>
          </p:cNvPr>
          <p:cNvPicPr>
            <a:picLocks noChangeAspect="1"/>
          </p:cNvPicPr>
          <p:nvPr/>
        </p:nvPicPr>
        <p:blipFill>
          <a:blip r:embed="rId27"/>
          <a:stretch>
            <a:fillRect/>
          </a:stretch>
        </p:blipFill>
        <p:spPr>
          <a:xfrm>
            <a:off x="7251170" y="4316615"/>
            <a:ext cx="4939475" cy="1938991"/>
          </a:xfrm>
          <a:prstGeom prst="rect">
            <a:avLst/>
          </a:prstGeom>
        </p:spPr>
      </p:pic>
      <p:sp>
        <p:nvSpPr>
          <p:cNvPr id="154" name="TextBox 153">
            <a:extLst>
              <a:ext uri="{FF2B5EF4-FFF2-40B4-BE49-F238E27FC236}">
                <a16:creationId xmlns:a16="http://schemas.microsoft.com/office/drawing/2014/main" id="{6857CCD5-DC41-442C-8D82-D4BF6E20E7BA}"/>
              </a:ext>
            </a:extLst>
          </p:cNvPr>
          <p:cNvSpPr txBox="1"/>
          <p:nvPr/>
        </p:nvSpPr>
        <p:spPr>
          <a:xfrm>
            <a:off x="5374546" y="4482421"/>
            <a:ext cx="2524601" cy="369332"/>
          </a:xfrm>
          <a:prstGeom prst="rect">
            <a:avLst/>
          </a:prstGeom>
          <a:noFill/>
        </p:spPr>
        <p:txBody>
          <a:bodyPr wrap="square">
            <a:spAutoFit/>
          </a:bodyPr>
          <a:lstStyle/>
          <a:p>
            <a:r>
              <a:rPr lang="en-GB" sz="1800" dirty="0">
                <a:latin typeface="Calibri" panose="020F0502020204030204" pitchFamily="34" charset="0"/>
                <a:ea typeface="Calibri" panose="020F0502020204030204" pitchFamily="34" charset="0"/>
                <a:cs typeface="Times New Roman" panose="02020603050405020304" pitchFamily="18" charset="0"/>
              </a:rPr>
              <a:t>Transmitted symbols:</a:t>
            </a:r>
            <a:endParaRPr lang="en-SE" dirty="0"/>
          </a:p>
        </p:txBody>
      </p:sp>
    </p:spTree>
    <p:extLst>
      <p:ext uri="{BB962C8B-B14F-4D97-AF65-F5344CB8AC3E}">
        <p14:creationId xmlns:p14="http://schemas.microsoft.com/office/powerpoint/2010/main" val="6424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C1D3A5-5766-4986-B91B-3957EDF435B7}"/>
                  </a:ext>
                </a:extLst>
              </p:cNvPr>
              <p:cNvSpPr>
                <a:spLocks noGrp="1"/>
              </p:cNvSpPr>
              <p:nvPr>
                <p:ph idx="1"/>
              </p:nvPr>
            </p:nvSpPr>
            <p:spPr>
              <a:xfrm>
                <a:off x="688306" y="935832"/>
                <a:ext cx="11010900" cy="5922168"/>
              </a:xfrm>
            </p:spPr>
            <p:txBody>
              <a:bodyPr>
                <a:normAutofit/>
              </a:bodyPr>
              <a:lstStyle/>
              <a:p>
                <a:pPr marL="0" indent="0">
                  <a:buNone/>
                </a:pPr>
                <a14:m>
                  <m:oMath xmlns:m="http://schemas.openxmlformats.org/officeDocument/2006/math">
                    <m:r>
                      <a:rPr lang="en-GB" b="1" smtClean="0">
                        <a:latin typeface="Cambria Math" panose="02040503050406030204" pitchFamily="18" charset="0"/>
                      </a:rPr>
                      <m:t>𝐲</m:t>
                    </m:r>
                    <m:r>
                      <a:rPr lang="en-GB" b="1" smtClean="0">
                        <a:latin typeface="Cambria Math" panose="02040503050406030204" pitchFamily="18" charset="0"/>
                      </a:rPr>
                      <m:t>=</m:t>
                    </m:r>
                    <m:r>
                      <a:rPr lang="en-GB" b="1" smtClean="0">
                        <a:latin typeface="Cambria Math" panose="02040503050406030204" pitchFamily="18" charset="0"/>
                      </a:rPr>
                      <m:t>𝐇𝐱</m:t>
                    </m:r>
                    <m:r>
                      <a:rPr lang="en-GB" b="1" smtClean="0">
                        <a:latin typeface="Cambria Math" panose="02040503050406030204" pitchFamily="18" charset="0"/>
                      </a:rPr>
                      <m:t>+</m:t>
                    </m:r>
                    <m:r>
                      <a:rPr lang="en-GB" b="1" smtClean="0">
                        <a:latin typeface="Cambria Math" panose="02040503050406030204" pitchFamily="18" charset="0"/>
                      </a:rPr>
                      <m:t>𝐧</m:t>
                    </m:r>
                  </m:oMath>
                </a14:m>
                <a:r>
                  <a:rPr lang="en-GB" dirty="0"/>
                  <a:t> </a:t>
                </a:r>
              </a:p>
              <a:p>
                <a:pPr marL="0" indent="0">
                  <a:buNone/>
                </a:pPr>
                <a14:m>
                  <m:oMath xmlns:m="http://schemas.openxmlformats.org/officeDocument/2006/math">
                    <m:r>
                      <a:rPr lang="en-GB" b="1">
                        <a:solidFill>
                          <a:prstClr val="black"/>
                        </a:solidFill>
                        <a:latin typeface="Cambria Math" panose="02040503050406030204" pitchFamily="18" charset="0"/>
                      </a:rPr>
                      <m:t>𝐱</m:t>
                    </m:r>
                    <m:r>
                      <a:rPr lang="en-GB" b="1">
                        <a:solidFill>
                          <a:prstClr val="black"/>
                        </a:solidFill>
                        <a:latin typeface="Cambria Math" panose="02040503050406030204" pitchFamily="18" charset="0"/>
                      </a:rPr>
                      <m:t>=</m:t>
                    </m:r>
                    <m:r>
                      <a:rPr lang="en-GB" b="1">
                        <a:solidFill>
                          <a:prstClr val="black"/>
                        </a:solidFill>
                        <a:latin typeface="Cambria Math" panose="02040503050406030204" pitchFamily="18" charset="0"/>
                      </a:rPr>
                      <m:t>𝐔𝐬</m:t>
                    </m:r>
                  </m:oMath>
                </a14:m>
                <a:r>
                  <a:rPr lang="en-GB" b="1" dirty="0">
                    <a:solidFill>
                      <a:prstClr val="black"/>
                    </a:solidFill>
                    <a:latin typeface="Cambria Math" panose="02040503050406030204" pitchFamily="18" charset="0"/>
                  </a:rPr>
                  <a:t> </a:t>
                </a:r>
              </a:p>
              <a:p>
                <a:pPr>
                  <a:buFont typeface="Wingdings" panose="05000000000000000000" pitchFamily="2" charset="2"/>
                  <a:buChar char="§"/>
                </a:pPr>
                <a:r>
                  <a:rPr lang="en-GB" sz="2400" dirty="0"/>
                  <a:t>A training phase exists before the data transmission phase</a:t>
                </a:r>
                <a:endParaRPr lang="en-GB" sz="2400" b="1" dirty="0">
                  <a:solidFill>
                    <a:prstClr val="black"/>
                  </a:solidFill>
                  <a:latin typeface="Cambria Math" panose="02040503050406030204" pitchFamily="18" charset="0"/>
                </a:endParaRPr>
              </a:p>
              <a:p>
                <a:pPr>
                  <a:buFont typeface="Wingdings" panose="05000000000000000000" pitchFamily="2" charset="2"/>
                  <a:buChar char="§"/>
                </a:pPr>
                <a14:m>
                  <m:oMath xmlns:m="http://schemas.openxmlformats.org/officeDocument/2006/math">
                    <m:r>
                      <a:rPr lang="en-GB" b="1">
                        <a:solidFill>
                          <a:prstClr val="black"/>
                        </a:solidFill>
                        <a:latin typeface="Cambria Math" panose="02040503050406030204" pitchFamily="18" charset="0"/>
                      </a:rPr>
                      <m:t>𝐔</m:t>
                    </m:r>
                  </m:oMath>
                </a14:m>
                <a:r>
                  <a:rPr lang="en-GB" b="1" dirty="0">
                    <a:solidFill>
                      <a:prstClr val="black"/>
                    </a:solidFill>
                    <a:latin typeface="Cambria Math" panose="02040503050406030204" pitchFamily="18" charset="0"/>
                  </a:rPr>
                  <a:t> </a:t>
                </a:r>
                <a:r>
                  <a:rPr lang="en-GB" sz="2400" dirty="0">
                    <a:latin typeface="Cambria Math" panose="02040503050406030204" pitchFamily="18" charset="0"/>
                    <a:ea typeface="Calibri" panose="020F0502020204030204" pitchFamily="34" charset="0"/>
                    <a:cs typeface="Times New Roman" panose="02020603050405020304" pitchFamily="18" charset="0"/>
                  </a:rPr>
                  <a:t>must be designed during the training phase</a:t>
                </a:r>
              </a:p>
              <a:p>
                <a:pPr lvl="1">
                  <a:buFont typeface="Wingdings" panose="05000000000000000000" pitchFamily="2" charset="2"/>
                  <a:buChar char="§"/>
                </a:pPr>
                <a:r>
                  <a:rPr lang="en-GB" dirty="0"/>
                  <a:t>Design </a:t>
                </a:r>
                <a14:m>
                  <m:oMath xmlns:m="http://schemas.openxmlformats.org/officeDocument/2006/math">
                    <m:r>
                      <a:rPr lang="en-GB" b="1">
                        <a:solidFill>
                          <a:prstClr val="black"/>
                        </a:solidFill>
                        <a:latin typeface="Cambria Math" panose="02040503050406030204" pitchFamily="18" charset="0"/>
                      </a:rPr>
                      <m:t>𝐔</m:t>
                    </m:r>
                  </m:oMath>
                </a14:m>
                <a:r>
                  <a:rPr lang="en-GB" dirty="0"/>
                  <a:t> based on </a:t>
                </a:r>
                <a14:m>
                  <m:oMath xmlns:m="http://schemas.openxmlformats.org/officeDocument/2006/math">
                    <m:r>
                      <a:rPr lang="en-GB" b="0" i="1" smtClean="0">
                        <a:latin typeface="Cambria Math" panose="02040503050406030204" pitchFamily="18" charset="0"/>
                      </a:rPr>
                      <m:t>𝑓</m:t>
                    </m:r>
                    <m:d>
                      <m:dPr>
                        <m:ctrlPr>
                          <a:rPr lang="en-GB" b="1" i="1" smtClean="0">
                            <a:latin typeface="Cambria Math" panose="02040503050406030204" pitchFamily="18" charset="0"/>
                          </a:rPr>
                        </m:ctrlPr>
                      </m:dPr>
                      <m:e>
                        <m:r>
                          <a:rPr lang="en-GB" b="1">
                            <a:latin typeface="Cambria Math" panose="02040503050406030204" pitchFamily="18" charset="0"/>
                          </a:rPr>
                          <m:t>𝐇</m:t>
                        </m:r>
                      </m:e>
                    </m:d>
                  </m:oMath>
                </a14:m>
                <a:r>
                  <a:rPr lang="en-GB" dirty="0"/>
                  <a:t> (a function of </a:t>
                </a:r>
                <a14:m>
                  <m:oMath xmlns:m="http://schemas.openxmlformats.org/officeDocument/2006/math">
                    <m:r>
                      <a:rPr lang="en-GB" b="1">
                        <a:latin typeface="Cambria Math" panose="02040503050406030204" pitchFamily="18" charset="0"/>
                      </a:rPr>
                      <m:t>𝐇</m:t>
                    </m:r>
                  </m:oMath>
                </a14:m>
                <a:r>
                  <a:rPr lang="en-GB" dirty="0"/>
                  <a:t>). In general, this is called channel state information at the transmitter (CSIT)</a:t>
                </a:r>
              </a:p>
              <a:p>
                <a:pPr marL="457200" lvl="1" indent="0">
                  <a:buNone/>
                </a:pPr>
                <a:r>
                  <a:rPr lang="en-GB" dirty="0"/>
                  <a:t>e.g., </a:t>
                </a:r>
                <a:r>
                  <a:rPr lang="en-GB" b="1" i="1" dirty="0">
                    <a:solidFill>
                      <a:schemeClr val="accent6"/>
                    </a:solidFill>
                  </a:rPr>
                  <a:t>Channel estimation (channel training):</a:t>
                </a:r>
              </a:p>
              <a:p>
                <a:pPr marL="457200" lvl="1" indent="0">
                  <a:buNone/>
                </a:pPr>
                <a:r>
                  <a:rPr lang="en-GB" dirty="0"/>
                  <a:t>	Step 1) Estimate the channel matrix </a:t>
                </a:r>
              </a:p>
              <a:p>
                <a:pPr marL="457200" lvl="1" indent="0">
                  <a:buNone/>
                </a:pPr>
                <a:r>
                  <a:rPr lang="en-GB" dirty="0"/>
                  <a:t>       Step 2) Design </a:t>
                </a:r>
                <a14:m>
                  <m:oMath xmlns:m="http://schemas.openxmlformats.org/officeDocument/2006/math">
                    <m:r>
                      <a:rPr lang="en-GB" b="1">
                        <a:solidFill>
                          <a:prstClr val="black"/>
                        </a:solidFill>
                        <a:latin typeface="Cambria Math" panose="02040503050406030204" pitchFamily="18" charset="0"/>
                      </a:rPr>
                      <m:t>𝐔</m:t>
                    </m:r>
                  </m:oMath>
                </a14:m>
                <a:r>
                  <a:rPr lang="en-GB" dirty="0"/>
                  <a:t> based on </a:t>
                </a:r>
                <a14:m>
                  <m:oMath xmlns:m="http://schemas.openxmlformats.org/officeDocument/2006/math">
                    <m:acc>
                      <m:accPr>
                        <m:chr m:val="̂"/>
                        <m:ctrlPr>
                          <a:rPr lang="en-GB" b="1" i="1" smtClean="0">
                            <a:solidFill>
                              <a:prstClr val="black"/>
                            </a:solidFill>
                            <a:latin typeface="Cambria Math" panose="02040503050406030204" pitchFamily="18" charset="0"/>
                          </a:rPr>
                        </m:ctrlPr>
                      </m:accPr>
                      <m:e>
                        <m:r>
                          <a:rPr lang="en-GB" b="1" i="0" smtClean="0">
                            <a:solidFill>
                              <a:prstClr val="black"/>
                            </a:solidFill>
                            <a:latin typeface="Cambria Math" panose="02040503050406030204" pitchFamily="18" charset="0"/>
                          </a:rPr>
                          <m:t>𝐇</m:t>
                        </m:r>
                      </m:e>
                    </m:acc>
                  </m:oMath>
                </a14:m>
                <a:r>
                  <a:rPr lang="en-GB" dirty="0"/>
                  <a:t> (imperfect CSIT)</a:t>
                </a:r>
              </a:p>
              <a:p>
                <a:pPr lvl="1">
                  <a:buFont typeface="Wingdings" panose="05000000000000000000" pitchFamily="2" charset="2"/>
                  <a:buChar char="§"/>
                </a:pPr>
                <a:r>
                  <a:rPr lang="en-GB" dirty="0"/>
                  <a:t>Design </a:t>
                </a:r>
                <a14:m>
                  <m:oMath xmlns:m="http://schemas.openxmlformats.org/officeDocument/2006/math">
                    <m:r>
                      <a:rPr lang="en-GB" b="1">
                        <a:solidFill>
                          <a:prstClr val="black"/>
                        </a:solidFill>
                        <a:latin typeface="Cambria Math" panose="02040503050406030204" pitchFamily="18" charset="0"/>
                      </a:rPr>
                      <m:t>𝐔</m:t>
                    </m:r>
                  </m:oMath>
                </a14:m>
                <a:r>
                  <a:rPr lang="en-GB" dirty="0"/>
                  <a:t> based on </a:t>
                </a:r>
                <a14:m>
                  <m:oMath xmlns:m="http://schemas.openxmlformats.org/officeDocument/2006/math">
                    <m:r>
                      <a:rPr lang="en-GB" i="1">
                        <a:latin typeface="Cambria Math" panose="02040503050406030204" pitchFamily="18" charset="0"/>
                      </a:rPr>
                      <m:t>𝑓</m:t>
                    </m:r>
                    <m:d>
                      <m:dPr>
                        <m:ctrlPr>
                          <a:rPr lang="en-GB" b="1" i="1">
                            <a:latin typeface="Cambria Math" panose="02040503050406030204" pitchFamily="18" charset="0"/>
                          </a:rPr>
                        </m:ctrlPr>
                      </m:dPr>
                      <m:e>
                        <m:r>
                          <a:rPr lang="en-GB" b="1" i="0" smtClean="0">
                            <a:latin typeface="Cambria Math" panose="02040503050406030204" pitchFamily="18" charset="0"/>
                          </a:rPr>
                          <m:t>.</m:t>
                        </m:r>
                      </m:e>
                    </m:d>
                  </m:oMath>
                </a14:m>
                <a:r>
                  <a:rPr lang="en-GB" dirty="0"/>
                  <a:t> (a function of something else). No CSIT</a:t>
                </a:r>
              </a:p>
              <a:p>
                <a:pPr marL="457200" lvl="1" indent="0">
                  <a:buNone/>
                </a:pPr>
                <a:r>
                  <a:rPr lang="en-GB" dirty="0"/>
                  <a:t>e.g., </a:t>
                </a:r>
                <a:r>
                  <a:rPr lang="en-GB" b="1" i="1" dirty="0">
                    <a:solidFill>
                      <a:schemeClr val="accent6"/>
                    </a:solidFill>
                  </a:rPr>
                  <a:t>Beam selection (beam training) (a greedy approach):</a:t>
                </a:r>
              </a:p>
              <a:p>
                <a:pPr marL="457200" lvl="1" indent="0">
                  <a:buNone/>
                </a:pPr>
                <a:r>
                  <a:rPr lang="en-GB" dirty="0"/>
                  <a:t>       Step 1) Create a set of beamforming options, </a:t>
                </a:r>
                <a14:m>
                  <m:oMath xmlns:m="http://schemas.openxmlformats.org/officeDocument/2006/math">
                    <m:r>
                      <a:rPr lang="en-GB" b="1" i="1">
                        <a:latin typeface="Cambria Math" panose="02040503050406030204" pitchFamily="18" charset="0"/>
                        <a:ea typeface="Times New Roman" panose="02020603050405020304" pitchFamily="18" charset="0"/>
                        <a:cs typeface="Times New Roman" panose="02020603050405020304" pitchFamily="18" charset="0"/>
                      </a:rPr>
                      <m:t>𝓤</m:t>
                    </m:r>
                    <m:r>
                      <a:rPr lang="en-GB" b="1"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SE" b="1"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SE" i="1">
                                <a:latin typeface="Cambria Math" panose="02040503050406030204" pitchFamily="18" charset="0"/>
                                <a:ea typeface="Calibri" panose="020F0502020204030204" pitchFamily="34" charset="0"/>
                                <a:cs typeface="Times New Roman" panose="02020603050405020304" pitchFamily="18" charset="0"/>
                              </a:rPr>
                            </m:ctrlPr>
                          </m:sSubPr>
                          <m:e>
                            <m:r>
                              <a:rPr lang="en-SE" b="1" i="1">
                                <a:latin typeface="Cambria Math" panose="02040503050406030204" pitchFamily="18" charset="0"/>
                                <a:ea typeface="Calibri" panose="020F0502020204030204" pitchFamily="34" charset="0"/>
                                <a:cs typeface="Times New Roman" panose="02020603050405020304" pitchFamily="18" charset="0"/>
                              </a:rPr>
                              <m:t>𝒖</m:t>
                            </m:r>
                          </m:e>
                          <m:sub>
                            <m:r>
                              <a:rPr lang="en-SE" i="1">
                                <a:latin typeface="Cambria Math" panose="02040503050406030204" pitchFamily="18" charset="0"/>
                                <a:ea typeface="Calibri" panose="020F0502020204030204" pitchFamily="34" charset="0"/>
                                <a:cs typeface="Times New Roman" panose="02020603050405020304" pitchFamily="18" charset="0"/>
                              </a:rPr>
                              <m:t>1</m:t>
                            </m:r>
                          </m:sub>
                        </m:sSub>
                        <m:r>
                          <a:rPr lang="en-SE" i="1">
                            <a:latin typeface="Cambria Math" panose="02040503050406030204" pitchFamily="18" charset="0"/>
                            <a:ea typeface="Calibri" panose="020F0502020204030204" pitchFamily="34" charset="0"/>
                            <a:cs typeface="Times New Roman" panose="02020603050405020304" pitchFamily="18" charset="0"/>
                          </a:rPr>
                          <m:t>,</m:t>
                        </m:r>
                        <m:sSub>
                          <m:sSubPr>
                            <m:ctrlPr>
                              <a:rPr lang="en-SE" i="1">
                                <a:latin typeface="Cambria Math" panose="02040503050406030204" pitchFamily="18" charset="0"/>
                                <a:ea typeface="Calibri" panose="020F0502020204030204" pitchFamily="34" charset="0"/>
                                <a:cs typeface="Times New Roman" panose="02020603050405020304" pitchFamily="18" charset="0"/>
                              </a:rPr>
                            </m:ctrlPr>
                          </m:sSubPr>
                          <m:e>
                            <m:r>
                              <a:rPr lang="en-SE" b="1" i="1">
                                <a:latin typeface="Cambria Math" panose="02040503050406030204" pitchFamily="18" charset="0"/>
                                <a:ea typeface="Calibri" panose="020F0502020204030204" pitchFamily="34" charset="0"/>
                                <a:cs typeface="Times New Roman" panose="02020603050405020304" pitchFamily="18" charset="0"/>
                              </a:rPr>
                              <m:t>𝒖</m:t>
                            </m:r>
                          </m:e>
                          <m:sub>
                            <m:r>
                              <a:rPr lang="en-SE" i="1">
                                <a:latin typeface="Cambria Math" panose="02040503050406030204" pitchFamily="18" charset="0"/>
                                <a:ea typeface="Calibri" panose="020F0502020204030204" pitchFamily="34" charset="0"/>
                                <a:cs typeface="Times New Roman" panose="02020603050405020304" pitchFamily="18" charset="0"/>
                              </a:rPr>
                              <m:t>2</m:t>
                            </m:r>
                          </m:sub>
                        </m:sSub>
                        <m:r>
                          <a:rPr lang="en-GB" b="1" i="1">
                            <a:latin typeface="Cambria Math" panose="02040503050406030204" pitchFamily="18" charset="0"/>
                            <a:ea typeface="Calibri" panose="020F0502020204030204" pitchFamily="34" charset="0"/>
                            <a:cs typeface="Times New Roman" panose="02020603050405020304" pitchFamily="18" charset="0"/>
                          </a:rPr>
                          <m:t>,…</m:t>
                        </m:r>
                        <m:sSub>
                          <m:sSubPr>
                            <m:ctrlPr>
                              <a:rPr lang="en-SE" i="1">
                                <a:latin typeface="Cambria Math" panose="02040503050406030204" pitchFamily="18" charset="0"/>
                                <a:ea typeface="Calibri" panose="020F0502020204030204" pitchFamily="34" charset="0"/>
                                <a:cs typeface="Times New Roman" panose="02020603050405020304" pitchFamily="18" charset="0"/>
                              </a:rPr>
                            </m:ctrlPr>
                          </m:sSubPr>
                          <m:e>
                            <m:r>
                              <a:rPr lang="en-SE" b="1" i="1">
                                <a:latin typeface="Cambria Math" panose="02040503050406030204" pitchFamily="18" charset="0"/>
                                <a:ea typeface="Calibri" panose="020F0502020204030204" pitchFamily="34" charset="0"/>
                                <a:cs typeface="Times New Roman" panose="02020603050405020304" pitchFamily="18" charset="0"/>
                              </a:rPr>
                              <m:t>𝒖</m:t>
                            </m:r>
                          </m:e>
                          <m:sub>
                            <m:r>
                              <a:rPr lang="en-GB" i="1">
                                <a:latin typeface="Cambria Math" panose="02040503050406030204" pitchFamily="18" charset="0"/>
                                <a:ea typeface="Calibri" panose="020F0502020204030204" pitchFamily="34" charset="0"/>
                                <a:cs typeface="Times New Roman" panose="02020603050405020304" pitchFamily="18" charset="0"/>
                              </a:rPr>
                              <m:t>𝐵</m:t>
                            </m:r>
                          </m:sub>
                        </m:sSub>
                      </m:e>
                    </m:d>
                  </m:oMath>
                </a14:m>
                <a:r>
                  <a:rPr lang="en-GB" dirty="0"/>
                  <a:t> where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𝐵</m:t>
                    </m:r>
                  </m:oMath>
                </a14:m>
                <a:r>
                  <a:rPr lang="en-GB" dirty="0">
                    <a:latin typeface="Calibri" panose="020F0502020204030204" pitchFamily="34" charset="0"/>
                    <a:ea typeface="Times New Roman" panose="02020603050405020304" pitchFamily="18" charset="0"/>
                    <a:cs typeface="Times New Roman" panose="02020603050405020304" pitchFamily="18" charset="0"/>
                  </a:rPr>
                  <a:t> is   </a:t>
                </a:r>
              </a:p>
              <a:p>
                <a:pPr marL="457200" lvl="1" indent="0">
                  <a:buNone/>
                </a:pPr>
                <a:r>
                  <a:rPr lang="en-GB" dirty="0">
                    <a:latin typeface="Calibri" panose="020F0502020204030204" pitchFamily="34" charset="0"/>
                    <a:ea typeface="Times New Roman" panose="02020603050405020304" pitchFamily="18" charset="0"/>
                    <a:cs typeface="Times New Roman" panose="02020603050405020304" pitchFamily="18" charset="0"/>
                  </a:rPr>
                  <a:t>                     the number of beamforming options</a:t>
                </a:r>
                <a:endParaRPr lang="en-GB" dirty="0"/>
              </a:p>
              <a:p>
                <a:pPr marL="457200" lvl="1" indent="0">
                  <a:buNone/>
                </a:pPr>
                <a:r>
                  <a:rPr lang="en-GB" dirty="0"/>
                  <a:t>       Step 2) Select the columns (beamforming vectors) of </a:t>
                </a:r>
                <a14:m>
                  <m:oMath xmlns:m="http://schemas.openxmlformats.org/officeDocument/2006/math">
                    <m:r>
                      <a:rPr lang="en-GB" b="1">
                        <a:solidFill>
                          <a:prstClr val="black"/>
                        </a:solidFill>
                        <a:latin typeface="Cambria Math" panose="02040503050406030204" pitchFamily="18" charset="0"/>
                      </a:rPr>
                      <m:t>𝐔</m:t>
                    </m:r>
                  </m:oMath>
                </a14:m>
                <a:r>
                  <a:rPr lang="en-GB" dirty="0"/>
                  <a:t> from the set </a:t>
                </a:r>
                <a14:m>
                  <m:oMath xmlns:m="http://schemas.openxmlformats.org/officeDocument/2006/math">
                    <m:r>
                      <a:rPr lang="en-GB" b="1" i="1">
                        <a:latin typeface="Cambria Math" panose="02040503050406030204" pitchFamily="18" charset="0"/>
                        <a:ea typeface="Times New Roman" panose="02020603050405020304" pitchFamily="18" charset="0"/>
                        <a:cs typeface="Times New Roman" panose="02020603050405020304" pitchFamily="18" charset="0"/>
                      </a:rPr>
                      <m:t>𝓤</m:t>
                    </m:r>
                  </m:oMath>
                </a14:m>
                <a:endParaRPr lang="en-GB" dirty="0"/>
              </a:p>
            </p:txBody>
          </p:sp>
        </mc:Choice>
        <mc:Fallback xmlns="">
          <p:sp>
            <p:nvSpPr>
              <p:cNvPr id="3" name="Content Placeholder 2">
                <a:extLst>
                  <a:ext uri="{FF2B5EF4-FFF2-40B4-BE49-F238E27FC236}">
                    <a16:creationId xmlns:a16="http://schemas.microsoft.com/office/drawing/2014/main" id="{75C1D3A5-5766-4986-B91B-3957EDF435B7}"/>
                  </a:ext>
                </a:extLst>
              </p:cNvPr>
              <p:cNvSpPr>
                <a:spLocks noGrp="1" noRot="1" noChangeAspect="1" noMove="1" noResize="1" noEditPoints="1" noAdjustHandles="1" noChangeArrowheads="1" noChangeShapeType="1" noTextEdit="1"/>
              </p:cNvSpPr>
              <p:nvPr>
                <p:ph idx="1"/>
              </p:nvPr>
            </p:nvSpPr>
            <p:spPr>
              <a:xfrm>
                <a:off x="688306" y="935832"/>
                <a:ext cx="11010900" cy="5922168"/>
              </a:xfrm>
              <a:blipFill>
                <a:blip r:embed="rId3"/>
                <a:stretch>
                  <a:fillRect l="-775" b="-824"/>
                </a:stretch>
              </a:blipFill>
            </p:spPr>
            <p:txBody>
              <a:bodyPr/>
              <a:lstStyle/>
              <a:p>
                <a:r>
                  <a:rPr lang="en-US">
                    <a:noFill/>
                  </a:rPr>
                  <a:t> </a:t>
                </a:r>
              </a:p>
            </p:txBody>
          </p:sp>
        </mc:Fallback>
      </mc:AlternateContent>
      <p:sp>
        <p:nvSpPr>
          <p:cNvPr id="92" name="Lekerekített téglalap 9">
            <a:extLst>
              <a:ext uri="{FF2B5EF4-FFF2-40B4-BE49-F238E27FC236}">
                <a16:creationId xmlns:a16="http://schemas.microsoft.com/office/drawing/2014/main" id="{AF57A3D5-3842-438B-8766-D71C2927D466}"/>
              </a:ext>
            </a:extLst>
          </p:cNvPr>
          <p:cNvSpPr txBox="1">
            <a:spLocks/>
          </p:cNvSpPr>
          <p:nvPr/>
        </p:nvSpPr>
        <p:spPr>
          <a:xfrm>
            <a:off x="552450" y="122237"/>
            <a:ext cx="3016250"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176431">
              <a:spcBef>
                <a:spcPts val="0"/>
              </a:spcBef>
              <a:defRPr/>
            </a:pPr>
            <a:r>
              <a:rPr lang="en-US" sz="2900" b="1" dirty="0"/>
              <a:t>TRAINING PHASE</a:t>
            </a:r>
          </a:p>
        </p:txBody>
      </p:sp>
    </p:spTree>
    <p:extLst>
      <p:ext uri="{BB962C8B-B14F-4D97-AF65-F5344CB8AC3E}">
        <p14:creationId xmlns:p14="http://schemas.microsoft.com/office/powerpoint/2010/main" val="373143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0" y="780214"/>
            <a:ext cx="12261954" cy="5959850"/>
          </a:xfrm>
        </p:spPr>
        <p:txBody>
          <a:bodyPr>
            <a:normAutofit lnSpcReduction="10000"/>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Before the data transmission phase, the training phase is needed</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During the training and data transmission phases, the assumption is that </a:t>
            </a:r>
          </a:p>
          <a:p>
            <a:pPr marL="457200" lvl="1" indent="0" algn="just">
              <a:buNone/>
            </a:pPr>
            <a:r>
              <a:rPr lang="en-GB" sz="2000" dirty="0">
                <a:ln w="0"/>
                <a:effectLst>
                  <a:outerShdw blurRad="38100" dist="19050" dir="2700000" algn="tl" rotWithShape="0">
                    <a:schemeClr val="dk1">
                      <a:alpha val="40000"/>
                    </a:schemeClr>
                  </a:outerShdw>
                </a:effectLst>
              </a:rPr>
              <a:t>			</a:t>
            </a:r>
            <a:r>
              <a:rPr lang="en-GB" sz="2800" u="sng" dirty="0">
                <a:ln w="0"/>
                <a:effectLst>
                  <a:outerShdw blurRad="38100" dist="19050" dir="2700000" algn="tl" rotWithShape="0">
                    <a:schemeClr val="dk1">
                      <a:alpha val="40000"/>
                    </a:schemeClr>
                  </a:outerShdw>
                </a:effectLst>
              </a:rPr>
              <a:t>the channel matrix </a:t>
            </a:r>
            <a:r>
              <a:rPr lang="en-GB" sz="2800" b="1" u="sng" dirty="0">
                <a:ln w="0"/>
                <a:effectLst>
                  <a:outerShdw blurRad="38100" dist="19050" dir="2700000" algn="tl" rotWithShape="0">
                    <a:schemeClr val="dk1">
                      <a:alpha val="40000"/>
                    </a:schemeClr>
                  </a:outerShdw>
                </a:effectLst>
              </a:rPr>
              <a:t>H </a:t>
            </a:r>
            <a:r>
              <a:rPr lang="en-GB" sz="2800" u="sng" dirty="0">
                <a:ln w="0"/>
                <a:effectLst>
                  <a:outerShdw blurRad="38100" dist="19050" dir="2700000" algn="tl" rotWithShape="0">
                    <a:schemeClr val="dk1">
                      <a:alpha val="40000"/>
                    </a:schemeClr>
                  </a:outerShdw>
                </a:effectLst>
              </a:rPr>
              <a:t>stays constant</a:t>
            </a: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Training phase</a:t>
            </a: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Channel training (channel estimation). Conventional approach</a:t>
            </a: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Beam training (beam selection) </a:t>
            </a:r>
          </a:p>
          <a:p>
            <a:pPr lvl="2" algn="just">
              <a:buFont typeface="Wingdings" panose="05000000000000000000" pitchFamily="2" charset="2"/>
              <a:buChar char="§"/>
            </a:pPr>
            <a:r>
              <a:rPr lang="en-GB" sz="1800" dirty="0">
                <a:ln w="0"/>
                <a:effectLst>
                  <a:outerShdw blurRad="38100" dist="19050" dir="2700000" algn="tl" rotWithShape="0">
                    <a:schemeClr val="dk1">
                      <a:alpha val="40000"/>
                    </a:schemeClr>
                  </a:outerShdw>
                </a:effectLst>
              </a:rPr>
              <a:t>Introduced and preferred for 5G mmWave communications where we have many antennas</a:t>
            </a:r>
            <a:endParaRPr lang="en-GB" sz="1600" dirty="0">
              <a:ln w="0"/>
              <a:effectLst>
                <a:outerShdw blurRad="38100" dist="19050" dir="2700000" algn="tl" rotWithShape="0">
                  <a:schemeClr val="dk1">
                    <a:alpha val="40000"/>
                  </a:schemeClr>
                </a:outerShdw>
              </a:effectLst>
            </a:endParaRPr>
          </a:p>
          <a:p>
            <a:pPr lvl="2" algn="just">
              <a:buFont typeface="Wingdings" panose="05000000000000000000" pitchFamily="2" charset="2"/>
              <a:buChar char="§"/>
            </a:pPr>
            <a:r>
              <a:rPr lang="en-GB" sz="1800" dirty="0">
                <a:ln w="0"/>
                <a:effectLst>
                  <a:outerShdw blurRad="38100" dist="19050" dir="2700000" algn="tl" rotWithShape="0">
                    <a:schemeClr val="dk1">
                      <a:alpha val="40000"/>
                    </a:schemeClr>
                  </a:outerShdw>
                </a:effectLst>
              </a:rPr>
              <a:t>Channel estimation is avoided since it can be challenging with many antennas in terms of </a:t>
            </a:r>
          </a:p>
          <a:p>
            <a:pPr lvl="3" algn="just">
              <a:buFont typeface="Wingdings" panose="05000000000000000000" pitchFamily="2" charset="2"/>
              <a:buChar char="§"/>
            </a:pPr>
            <a:r>
              <a:rPr lang="en-GB" sz="1600" dirty="0">
                <a:ln w="0"/>
                <a:effectLst>
                  <a:outerShdw blurRad="38100" dist="19050" dir="2700000" algn="tl" rotWithShape="0">
                    <a:schemeClr val="dk1">
                      <a:alpha val="40000"/>
                    </a:schemeClr>
                  </a:outerShdw>
                </a:effectLst>
              </a:rPr>
              <a:t>Computation</a:t>
            </a:r>
          </a:p>
          <a:p>
            <a:pPr lvl="3" algn="just">
              <a:buFont typeface="Wingdings" panose="05000000000000000000" pitchFamily="2" charset="2"/>
              <a:buChar char="§"/>
            </a:pPr>
            <a:r>
              <a:rPr lang="en-GB" sz="1600" dirty="0">
                <a:ln w="0"/>
                <a:effectLst>
                  <a:outerShdw blurRad="38100" dist="19050" dir="2700000" algn="tl" rotWithShape="0">
                    <a:schemeClr val="dk1">
                      <a:alpha val="40000"/>
                    </a:schemeClr>
                  </a:outerShdw>
                </a:effectLst>
              </a:rPr>
              <a:t>Hardware</a:t>
            </a:r>
          </a:p>
          <a:p>
            <a:pPr lvl="2" algn="just">
              <a:buFont typeface="Wingdings" panose="05000000000000000000" pitchFamily="2" charset="2"/>
              <a:buChar char="§"/>
            </a:pPr>
            <a:r>
              <a:rPr lang="en-GB" sz="1800" dirty="0">
                <a:ln w="0"/>
                <a:effectLst>
                  <a:outerShdw blurRad="38100" dist="19050" dir="2700000" algn="tl" rotWithShape="0">
                    <a:schemeClr val="dk1">
                      <a:alpha val="40000"/>
                    </a:schemeClr>
                  </a:outerShdw>
                </a:effectLst>
              </a:rPr>
              <a:t>A trivial linear beam selection algorithm is observed to provide satisfactory results with low complexity and simple hardware</a:t>
            </a:r>
          </a:p>
          <a:p>
            <a:pPr lvl="1" algn="just">
              <a:buFont typeface="Wingdings" panose="05000000000000000000" pitchFamily="2" charset="2"/>
              <a:buChar char="§"/>
            </a:pPr>
            <a:endParaRPr lang="en-GB" sz="2000" dirty="0">
              <a:ln w="0"/>
              <a:effectLst>
                <a:outerShdw blurRad="38100" dist="19050" dir="2700000" algn="tl" rotWithShape="0">
                  <a:schemeClr val="dk1">
                    <a:alpha val="40000"/>
                  </a:schemeClr>
                </a:outerShdw>
              </a:effectLst>
            </a:endParaRPr>
          </a:p>
          <a:p>
            <a:pPr lvl="1" algn="just">
              <a:buFont typeface="Wingdings" panose="05000000000000000000" pitchFamily="2" charset="2"/>
              <a:buChar char="§"/>
            </a:pPr>
            <a:endParaRPr lang="en-GB" sz="20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latin typeface="Cambria Math" panose="02040503050406030204" pitchFamily="18" charset="0"/>
            </a:endParaRPr>
          </a:p>
          <a:p>
            <a:pPr marL="0" indent="0" algn="just">
              <a:buNone/>
            </a:pPr>
            <a:endParaRPr lang="en-GB" sz="2400" b="1" i="0" dirty="0">
              <a:ln w="0"/>
              <a:effectLst>
                <a:outerShdw blurRad="38100" dist="19050" dir="2700000" algn="tl" rotWithShape="0">
                  <a:schemeClr val="dk1">
                    <a:alpha val="40000"/>
                  </a:schemeClr>
                </a:outerShdw>
              </a:effectLst>
              <a:latin typeface="Cambria Math" panose="02040503050406030204" pitchFamily="18" charset="0"/>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45184" y="117936"/>
            <a:ext cx="2969541"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TRAINING PHASE</a:t>
            </a:r>
            <a:endParaRPr lang="en-US" sz="8000" b="1" dirty="0"/>
          </a:p>
        </p:txBody>
      </p:sp>
      <p:sp>
        <p:nvSpPr>
          <p:cNvPr id="4" name="Frame 3">
            <a:extLst>
              <a:ext uri="{FF2B5EF4-FFF2-40B4-BE49-F238E27FC236}">
                <a16:creationId xmlns:a16="http://schemas.microsoft.com/office/drawing/2014/main" id="{211DA3E1-13DD-416F-8A5B-827497363D89}"/>
              </a:ext>
            </a:extLst>
          </p:cNvPr>
          <p:cNvSpPr/>
          <p:nvPr/>
        </p:nvSpPr>
        <p:spPr>
          <a:xfrm>
            <a:off x="1427629" y="2455806"/>
            <a:ext cx="1710465" cy="568325"/>
          </a:xfrm>
          <a:prstGeom prst="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Training phase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35E54A1-AF0A-4353-9AD6-6C5D2AAF815D}"/>
                  </a:ext>
                </a:extLst>
              </p:cNvPr>
              <p:cNvSpPr txBox="1"/>
              <p:nvPr/>
            </p:nvSpPr>
            <p:spPr>
              <a:xfrm>
                <a:off x="3351342" y="3343275"/>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𝐇</m:t>
                      </m:r>
                    </m:oMath>
                  </m:oMathPara>
                </a14:m>
                <a:endParaRPr lang="en-US" b="1" dirty="0"/>
              </a:p>
            </p:txBody>
          </p:sp>
        </mc:Choice>
        <mc:Fallback xmlns="">
          <p:sp>
            <p:nvSpPr>
              <p:cNvPr id="12" name="TextBox 11">
                <a:extLst>
                  <a:ext uri="{FF2B5EF4-FFF2-40B4-BE49-F238E27FC236}">
                    <a16:creationId xmlns:a16="http://schemas.microsoft.com/office/drawing/2014/main" id="{835E54A1-AF0A-4353-9AD6-6C5D2AAF815D}"/>
                  </a:ext>
                </a:extLst>
              </p:cNvPr>
              <p:cNvSpPr txBox="1">
                <a:spLocks noRot="1" noChangeAspect="1" noMove="1" noResize="1" noEditPoints="1" noAdjustHandles="1" noChangeArrowheads="1" noChangeShapeType="1" noTextEdit="1"/>
              </p:cNvSpPr>
              <p:nvPr/>
            </p:nvSpPr>
            <p:spPr>
              <a:xfrm>
                <a:off x="3351342" y="3343275"/>
                <a:ext cx="407484" cy="369332"/>
              </a:xfrm>
              <a:prstGeom prst="rect">
                <a:avLst/>
              </a:prstGeom>
              <a:blipFill>
                <a:blip r:embed="rId3"/>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8B14A7BE-9F9C-4772-A4DB-FA04569DC32B}"/>
              </a:ext>
            </a:extLst>
          </p:cNvPr>
          <p:cNvCxnSpPr>
            <a:cxnSpLocks/>
            <a:stCxn id="12" idx="1"/>
          </p:cNvCxnSpPr>
          <p:nvPr/>
        </p:nvCxnSpPr>
        <p:spPr>
          <a:xfrm flipH="1">
            <a:off x="1427629" y="3527941"/>
            <a:ext cx="19237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3F40855-9575-4458-AEA1-C0BF58E51BD5}"/>
              </a:ext>
            </a:extLst>
          </p:cNvPr>
          <p:cNvCxnSpPr>
            <a:cxnSpLocks/>
            <a:stCxn id="12" idx="3"/>
          </p:cNvCxnSpPr>
          <p:nvPr/>
        </p:nvCxnSpPr>
        <p:spPr>
          <a:xfrm>
            <a:off x="3758826" y="3527941"/>
            <a:ext cx="24690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Frame 51">
            <a:extLst>
              <a:ext uri="{FF2B5EF4-FFF2-40B4-BE49-F238E27FC236}">
                <a16:creationId xmlns:a16="http://schemas.microsoft.com/office/drawing/2014/main" id="{FCA76FDF-557F-4504-97C0-201A8B8F9149}"/>
              </a:ext>
            </a:extLst>
          </p:cNvPr>
          <p:cNvSpPr/>
          <p:nvPr/>
        </p:nvSpPr>
        <p:spPr>
          <a:xfrm>
            <a:off x="6153818" y="2455798"/>
            <a:ext cx="1710465" cy="568325"/>
          </a:xfrm>
          <a:prstGeom prst="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Training phase</a:t>
            </a:r>
          </a:p>
        </p:txBody>
      </p:sp>
      <p:sp>
        <p:nvSpPr>
          <p:cNvPr id="53" name="Frame 52">
            <a:extLst>
              <a:ext uri="{FF2B5EF4-FFF2-40B4-BE49-F238E27FC236}">
                <a16:creationId xmlns:a16="http://schemas.microsoft.com/office/drawing/2014/main" id="{367668ED-5B1F-41D7-A556-0AF6952B4634}"/>
              </a:ext>
            </a:extLst>
          </p:cNvPr>
          <p:cNvSpPr/>
          <p:nvPr/>
        </p:nvSpPr>
        <p:spPr>
          <a:xfrm>
            <a:off x="7797830" y="2455806"/>
            <a:ext cx="3135967" cy="568325"/>
          </a:xfrm>
          <a:prstGeom prst="fram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Data transmission phase</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5565499-134E-4294-8386-0428470DA533}"/>
                  </a:ext>
                </a:extLst>
              </p:cNvPr>
              <p:cNvSpPr txBox="1"/>
              <p:nvPr/>
            </p:nvSpPr>
            <p:spPr>
              <a:xfrm>
                <a:off x="8142079" y="3343267"/>
                <a:ext cx="4836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r>
                            <a:rPr lang="en-GB" b="1">
                              <a:latin typeface="Cambria Math" panose="02040503050406030204" pitchFamily="18" charset="0"/>
                            </a:rPr>
                            <m:t>𝐇</m:t>
                          </m:r>
                        </m:e>
                        <m:sup>
                          <m:r>
                            <a:rPr lang="en-GB" b="1" i="1" smtClean="0">
                              <a:latin typeface="Cambria Math" panose="02040503050406030204" pitchFamily="18" charset="0"/>
                            </a:rPr>
                            <m:t>′</m:t>
                          </m:r>
                        </m:sup>
                      </m:sSup>
                    </m:oMath>
                  </m:oMathPara>
                </a14:m>
                <a:endParaRPr lang="en-US" b="1" dirty="0"/>
              </a:p>
            </p:txBody>
          </p:sp>
        </mc:Choice>
        <mc:Fallback xmlns="">
          <p:sp>
            <p:nvSpPr>
              <p:cNvPr id="55" name="TextBox 54">
                <a:extLst>
                  <a:ext uri="{FF2B5EF4-FFF2-40B4-BE49-F238E27FC236}">
                    <a16:creationId xmlns:a16="http://schemas.microsoft.com/office/drawing/2014/main" id="{75565499-134E-4294-8386-0428470DA533}"/>
                  </a:ext>
                </a:extLst>
              </p:cNvPr>
              <p:cNvSpPr txBox="1">
                <a:spLocks noRot="1" noChangeAspect="1" noMove="1" noResize="1" noEditPoints="1" noAdjustHandles="1" noChangeArrowheads="1" noChangeShapeType="1" noTextEdit="1"/>
              </p:cNvSpPr>
              <p:nvPr/>
            </p:nvSpPr>
            <p:spPr>
              <a:xfrm>
                <a:off x="8142079" y="3343267"/>
                <a:ext cx="483659" cy="369332"/>
              </a:xfrm>
              <a:prstGeom prst="rect">
                <a:avLst/>
              </a:prstGeom>
              <a:blipFill>
                <a:blip r:embed="rId4"/>
                <a:stretch>
                  <a:fillRect/>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EB1370D6-70E7-4A47-9082-6F0C3E1D5E1A}"/>
              </a:ext>
            </a:extLst>
          </p:cNvPr>
          <p:cNvCxnSpPr>
            <a:cxnSpLocks/>
            <a:stCxn id="55" idx="1"/>
          </p:cNvCxnSpPr>
          <p:nvPr/>
        </p:nvCxnSpPr>
        <p:spPr>
          <a:xfrm flipH="1">
            <a:off x="6218367" y="3527933"/>
            <a:ext cx="1923712"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373747E-8ED2-439F-AC32-60D918446D39}"/>
              </a:ext>
            </a:extLst>
          </p:cNvPr>
          <p:cNvCxnSpPr>
            <a:cxnSpLocks/>
            <a:stCxn id="55" idx="3"/>
          </p:cNvCxnSpPr>
          <p:nvPr/>
        </p:nvCxnSpPr>
        <p:spPr>
          <a:xfrm>
            <a:off x="8625738" y="3527933"/>
            <a:ext cx="2392890"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2AC3A9A-1918-42A6-8A54-6FA4AB4BE932}"/>
              </a:ext>
            </a:extLst>
          </p:cNvPr>
          <p:cNvSpPr txBox="1"/>
          <p:nvPr/>
        </p:nvSpPr>
        <p:spPr>
          <a:xfrm>
            <a:off x="11447023" y="2505075"/>
            <a:ext cx="343364" cy="369332"/>
          </a:xfrm>
          <a:prstGeom prst="rect">
            <a:avLst/>
          </a:prstGeom>
          <a:noFill/>
        </p:spPr>
        <p:txBody>
          <a:bodyPr wrap="none" rtlCol="0">
            <a:spAutoFit/>
          </a:bodyPr>
          <a:lstStyle/>
          <a:p>
            <a:r>
              <a:rPr lang="en-US" dirty="0"/>
              <a:t>…</a:t>
            </a:r>
          </a:p>
        </p:txBody>
      </p:sp>
      <p:sp>
        <p:nvSpPr>
          <p:cNvPr id="10" name="Frame 9">
            <a:extLst>
              <a:ext uri="{FF2B5EF4-FFF2-40B4-BE49-F238E27FC236}">
                <a16:creationId xmlns:a16="http://schemas.microsoft.com/office/drawing/2014/main" id="{7DF61BC4-16B3-4BEA-B0DA-66CC439604C5}"/>
              </a:ext>
            </a:extLst>
          </p:cNvPr>
          <p:cNvSpPr/>
          <p:nvPr/>
        </p:nvSpPr>
        <p:spPr>
          <a:xfrm>
            <a:off x="3082399" y="2455814"/>
            <a:ext cx="3135967" cy="568325"/>
          </a:xfrm>
          <a:prstGeom prst="fram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Data transmission phase</a:t>
            </a:r>
          </a:p>
        </p:txBody>
      </p:sp>
    </p:spTree>
    <p:extLst>
      <p:ext uri="{BB962C8B-B14F-4D97-AF65-F5344CB8AC3E}">
        <p14:creationId xmlns:p14="http://schemas.microsoft.com/office/powerpoint/2010/main" val="18264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552450" y="122237"/>
            <a:ext cx="3419475"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US" sz="3200" b="1" dirty="0"/>
              <a:t>BEAM TRAINING</a:t>
            </a:r>
            <a:endParaRPr lang="en-US" sz="8000" b="1" dirty="0"/>
          </a:p>
        </p:txBody>
      </p:sp>
      <p:pic>
        <p:nvPicPr>
          <p:cNvPr id="22" name="Graphic 2" descr="Wireless router">
            <a:extLst>
              <a:ext uri="{FF2B5EF4-FFF2-40B4-BE49-F238E27FC236}">
                <a16:creationId xmlns:a16="http://schemas.microsoft.com/office/drawing/2014/main" id="{96CF037F-A3E6-435A-99C9-A7FCBE13FD9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710" y="1868186"/>
            <a:ext cx="1113845" cy="940075"/>
          </a:xfrm>
          <a:prstGeom prst="rect">
            <a:avLst/>
          </a:prstGeom>
        </p:spPr>
      </p:pic>
      <p:pic>
        <p:nvPicPr>
          <p:cNvPr id="23" name="Graphic 26" descr="Smart Phone">
            <a:extLst>
              <a:ext uri="{FF2B5EF4-FFF2-40B4-BE49-F238E27FC236}">
                <a16:creationId xmlns:a16="http://schemas.microsoft.com/office/drawing/2014/main" id="{B25FA728-2F4F-4AF0-A2F2-94089DB2AE22}"/>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41323" y="3904385"/>
            <a:ext cx="962215" cy="734945"/>
          </a:xfrm>
          <a:prstGeom prst="rect">
            <a:avLst/>
          </a:prstGeom>
        </p:spPr>
      </p:pic>
      <p:pic>
        <p:nvPicPr>
          <p:cNvPr id="24" name="Graphic 28" descr="Tablet">
            <a:extLst>
              <a:ext uri="{FF2B5EF4-FFF2-40B4-BE49-F238E27FC236}">
                <a16:creationId xmlns:a16="http://schemas.microsoft.com/office/drawing/2014/main" id="{9E5B0933-1A9F-4EE6-BF03-C01152C4798B}"/>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63997" y="2507487"/>
            <a:ext cx="877189" cy="789059"/>
          </a:xfrm>
          <a:prstGeom prst="rect">
            <a:avLst/>
          </a:prstGeom>
        </p:spPr>
      </p:pic>
      <p:cxnSp>
        <p:nvCxnSpPr>
          <p:cNvPr id="25" name="Connector: Curved 24">
            <a:extLst>
              <a:ext uri="{FF2B5EF4-FFF2-40B4-BE49-F238E27FC236}">
                <a16:creationId xmlns:a16="http://schemas.microsoft.com/office/drawing/2014/main" id="{8FAB929C-D9F0-4051-A860-1675E8906E02}"/>
              </a:ext>
            </a:extLst>
          </p:cNvPr>
          <p:cNvCxnSpPr/>
          <p:nvPr/>
        </p:nvCxnSpPr>
        <p:spPr>
          <a:xfrm rot="16200000" flipH="1">
            <a:off x="999569" y="2688419"/>
            <a:ext cx="563793" cy="612190"/>
          </a:xfrm>
          <a:prstGeom prst="curvedConnector3">
            <a:avLst>
              <a:gd name="adj1" fmla="val 50000"/>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7F7764EA-3F00-4CD7-A103-DB261C5E6A76}"/>
              </a:ext>
            </a:extLst>
          </p:cNvPr>
          <p:cNvCxnSpPr>
            <a:cxnSpLocks/>
          </p:cNvCxnSpPr>
          <p:nvPr/>
        </p:nvCxnSpPr>
        <p:spPr>
          <a:xfrm rot="5400000">
            <a:off x="969709" y="3984297"/>
            <a:ext cx="685864" cy="674542"/>
          </a:xfrm>
          <a:prstGeom prst="curvedConnector3">
            <a:avLst>
              <a:gd name="adj1" fmla="val 50000"/>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 Box 53">
                <a:extLst>
                  <a:ext uri="{FF2B5EF4-FFF2-40B4-BE49-F238E27FC236}">
                    <a16:creationId xmlns:a16="http://schemas.microsoft.com/office/drawing/2014/main" id="{465630E7-2B63-4961-81FE-27EBD6326B8F}"/>
                  </a:ext>
                </a:extLst>
              </p:cNvPr>
              <p:cNvSpPr txBox="1"/>
              <p:nvPr/>
            </p:nvSpPr>
            <p:spPr>
              <a:xfrm>
                <a:off x="547405" y="5775725"/>
                <a:ext cx="969300" cy="390125"/>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SE" sz="2400" i="1">
                          <a:effectLst/>
                          <a:latin typeface="Cambria Math" panose="02040503050406030204" pitchFamily="18" charset="0"/>
                          <a:ea typeface="Calibri" panose="020F0502020204030204" pitchFamily="34" charset="0"/>
                          <a:cs typeface="Times New Roman" panose="02020603050405020304" pitchFamily="18" charset="0"/>
                        </a:rPr>
                        <m:t>𝐿</m:t>
                      </m:r>
                      <m:r>
                        <a:rPr lang="en-SE" sz="2400" i="1">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S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Text Box 53">
                <a:extLst>
                  <a:ext uri="{FF2B5EF4-FFF2-40B4-BE49-F238E27FC236}">
                    <a16:creationId xmlns:a16="http://schemas.microsoft.com/office/drawing/2014/main" id="{465630E7-2B63-4961-81FE-27EBD6326B8F}"/>
                  </a:ext>
                </a:extLst>
              </p:cNvPr>
              <p:cNvSpPr txBox="1">
                <a:spLocks noRot="1" noChangeAspect="1" noMove="1" noResize="1" noEditPoints="1" noAdjustHandles="1" noChangeArrowheads="1" noChangeShapeType="1" noTextEdit="1"/>
              </p:cNvSpPr>
              <p:nvPr/>
            </p:nvSpPr>
            <p:spPr>
              <a:xfrm>
                <a:off x="547405" y="5775725"/>
                <a:ext cx="969300" cy="390125"/>
              </a:xfrm>
              <a:prstGeom prst="rect">
                <a:avLst/>
              </a:prstGeom>
              <a:blipFill>
                <a:blip r:embed="rId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 Box 53">
                <a:extLst>
                  <a:ext uri="{FF2B5EF4-FFF2-40B4-BE49-F238E27FC236}">
                    <a16:creationId xmlns:a16="http://schemas.microsoft.com/office/drawing/2014/main" id="{7415E150-96ED-46D5-89C3-1FE626265C56}"/>
                  </a:ext>
                </a:extLst>
              </p:cNvPr>
              <p:cNvSpPr txBox="1"/>
              <p:nvPr/>
            </p:nvSpPr>
            <p:spPr>
              <a:xfrm>
                <a:off x="3203061" y="5765658"/>
                <a:ext cx="1038739" cy="390125"/>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r>
                        <a:rPr lang="en-SE" sz="2400" i="1">
                          <a:effectLst/>
                          <a:latin typeface="Cambria Math" panose="02040503050406030204" pitchFamily="18" charset="0"/>
                          <a:ea typeface="Calibri" panose="020F0502020204030204" pitchFamily="34" charset="0"/>
                          <a:cs typeface="Times New Roman" panose="02020603050405020304" pitchFamily="18" charset="0"/>
                        </a:rPr>
                        <m:t>𝐾</m:t>
                      </m:r>
                      <m:r>
                        <a:rPr lang="en-SE" sz="2400" i="1">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S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Text Box 53">
                <a:extLst>
                  <a:ext uri="{FF2B5EF4-FFF2-40B4-BE49-F238E27FC236}">
                    <a16:creationId xmlns:a16="http://schemas.microsoft.com/office/drawing/2014/main" id="{7415E150-96ED-46D5-89C3-1FE626265C56}"/>
                  </a:ext>
                </a:extLst>
              </p:cNvPr>
              <p:cNvSpPr txBox="1">
                <a:spLocks noRot="1" noChangeAspect="1" noMove="1" noResize="1" noEditPoints="1" noAdjustHandles="1" noChangeArrowheads="1" noChangeShapeType="1" noTextEdit="1"/>
              </p:cNvSpPr>
              <p:nvPr/>
            </p:nvSpPr>
            <p:spPr>
              <a:xfrm>
                <a:off x="3203061" y="5765658"/>
                <a:ext cx="1038739" cy="390125"/>
              </a:xfrm>
              <a:prstGeom prst="rect">
                <a:avLst/>
              </a:prstGeom>
              <a:blipFill>
                <a:blip r:embed="rId10"/>
                <a:stretch>
                  <a:fillRect/>
                </a:stretch>
              </a:blipFill>
              <a:ln w="6350">
                <a:noFill/>
              </a:ln>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F1DB38AD-E353-4020-958B-ADFB43DDC936}"/>
              </a:ext>
            </a:extLst>
          </p:cNvPr>
          <p:cNvGrpSpPr/>
          <p:nvPr/>
        </p:nvGrpSpPr>
        <p:grpSpPr>
          <a:xfrm>
            <a:off x="1678255" y="2167701"/>
            <a:ext cx="946627" cy="3079468"/>
            <a:chOff x="1589354" y="1729551"/>
            <a:chExt cx="946627" cy="3079468"/>
          </a:xfrm>
        </p:grpSpPr>
        <mc:AlternateContent xmlns:mc="http://schemas.openxmlformats.org/markup-compatibility/2006" xmlns:a14="http://schemas.microsoft.com/office/drawing/2010/main">
          <mc:Choice Requires="a14">
            <p:sp>
              <p:nvSpPr>
                <p:cNvPr id="29" name="Text Box 53">
                  <a:extLst>
                    <a:ext uri="{FF2B5EF4-FFF2-40B4-BE49-F238E27FC236}">
                      <a16:creationId xmlns:a16="http://schemas.microsoft.com/office/drawing/2014/main" id="{55086652-A79B-4243-B753-EC801DD28897}"/>
                    </a:ext>
                  </a:extLst>
                </p:cNvPr>
                <p:cNvSpPr txBox="1"/>
                <p:nvPr/>
              </p:nvSpPr>
              <p:spPr>
                <a:xfrm>
                  <a:off x="1589354" y="1729551"/>
                  <a:ext cx="459142" cy="448014"/>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6000"/>
                    </a:lnSpc>
                    <a:spcAft>
                      <a:spcPts val="800"/>
                    </a:spcAft>
                  </a:pPr>
                  <a14:m>
                    <m:oMathPara xmlns:m="http://schemas.openxmlformats.org/officeDocument/2006/math">
                      <m:oMathParaPr>
                        <m:jc m:val="centerGroup"/>
                      </m:oMathParaPr>
                      <m:oMath xmlns:m="http://schemas.openxmlformats.org/officeDocument/2006/math">
                        <m:sSub>
                          <m:sSubPr>
                            <m:ctrlPr>
                              <a:rPr lang="en-SE"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SE" sz="2400" b="1" i="1">
                                <a:effectLst/>
                                <a:latin typeface="Cambria Math" panose="02040503050406030204" pitchFamily="18" charset="0"/>
                                <a:ea typeface="Calibri" panose="020F0502020204030204" pitchFamily="34" charset="0"/>
                                <a:cs typeface="Times New Roman" panose="02020603050405020304" pitchFamily="18" charset="0"/>
                              </a:rPr>
                              <m:t>𝐔</m:t>
                            </m:r>
                          </m:e>
                          <m:sub>
                            <m:r>
                              <a:rPr lang="en-SE" sz="24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n-S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 Box 53">
                  <a:extLst>
                    <a:ext uri="{FF2B5EF4-FFF2-40B4-BE49-F238E27FC236}">
                      <a16:creationId xmlns:a16="http://schemas.microsoft.com/office/drawing/2014/main" id="{55086652-A79B-4243-B753-EC801DD28897}"/>
                    </a:ext>
                  </a:extLst>
                </p:cNvPr>
                <p:cNvSpPr txBox="1">
                  <a:spLocks noRot="1" noChangeAspect="1" noMove="1" noResize="1" noEditPoints="1" noAdjustHandles="1" noChangeArrowheads="1" noChangeShapeType="1" noTextEdit="1"/>
                </p:cNvSpPr>
                <p:nvPr/>
              </p:nvSpPr>
              <p:spPr>
                <a:xfrm>
                  <a:off x="1589354" y="1729551"/>
                  <a:ext cx="459142" cy="448014"/>
                </a:xfrm>
                <a:prstGeom prst="rect">
                  <a:avLst/>
                </a:prstGeom>
                <a:blipFill>
                  <a:blip r:embed="rId11"/>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Box 53">
                  <a:extLst>
                    <a:ext uri="{FF2B5EF4-FFF2-40B4-BE49-F238E27FC236}">
                      <a16:creationId xmlns:a16="http://schemas.microsoft.com/office/drawing/2014/main" id="{F530208E-ED54-4FCC-A199-A29B65E3AE62}"/>
                    </a:ext>
                  </a:extLst>
                </p:cNvPr>
                <p:cNvSpPr txBox="1"/>
                <p:nvPr/>
              </p:nvSpPr>
              <p:spPr>
                <a:xfrm>
                  <a:off x="2068336" y="2859654"/>
                  <a:ext cx="467645" cy="508421"/>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b>
                          <m:sSubPr>
                            <m:ctrlPr>
                              <a:rPr lang="en-SE"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SE" sz="2400" b="1" i="0">
                                <a:effectLst/>
                                <a:latin typeface="Cambria Math" panose="02040503050406030204" pitchFamily="18" charset="0"/>
                                <a:ea typeface="Calibri" panose="020F0502020204030204" pitchFamily="34" charset="0"/>
                                <a:cs typeface="Times New Roman" panose="02020603050405020304" pitchFamily="18" charset="0"/>
                              </a:rPr>
                              <m:t>𝐔</m:t>
                            </m:r>
                          </m:e>
                          <m:sub>
                            <m:r>
                              <a:rPr lang="en-SE" sz="24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S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Text Box 53">
                  <a:extLst>
                    <a:ext uri="{FF2B5EF4-FFF2-40B4-BE49-F238E27FC236}">
                      <a16:creationId xmlns:a16="http://schemas.microsoft.com/office/drawing/2014/main" id="{F530208E-ED54-4FCC-A199-A29B65E3AE62}"/>
                    </a:ext>
                  </a:extLst>
                </p:cNvPr>
                <p:cNvSpPr txBox="1">
                  <a:spLocks noRot="1" noChangeAspect="1" noMove="1" noResize="1" noEditPoints="1" noAdjustHandles="1" noChangeArrowheads="1" noChangeShapeType="1" noTextEdit="1"/>
                </p:cNvSpPr>
                <p:nvPr/>
              </p:nvSpPr>
              <p:spPr>
                <a:xfrm>
                  <a:off x="2068336" y="2859654"/>
                  <a:ext cx="467645" cy="508421"/>
                </a:xfrm>
                <a:prstGeom prst="rect">
                  <a:avLst/>
                </a:prstGeom>
                <a:blipFill>
                  <a:blip r:embed="rId12"/>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53">
                  <a:extLst>
                    <a:ext uri="{FF2B5EF4-FFF2-40B4-BE49-F238E27FC236}">
                      <a16:creationId xmlns:a16="http://schemas.microsoft.com/office/drawing/2014/main" id="{6A022708-9712-43DC-B907-63F3E7A901C7}"/>
                    </a:ext>
                  </a:extLst>
                </p:cNvPr>
                <p:cNvSpPr txBox="1"/>
                <p:nvPr/>
              </p:nvSpPr>
              <p:spPr>
                <a:xfrm>
                  <a:off x="1614862" y="4310666"/>
                  <a:ext cx="467645" cy="498353"/>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5000"/>
                    </a:lnSpc>
                    <a:spcAft>
                      <a:spcPts val="800"/>
                    </a:spcAft>
                  </a:pPr>
                  <a14:m>
                    <m:oMathPara xmlns:m="http://schemas.openxmlformats.org/officeDocument/2006/math">
                      <m:oMathParaPr>
                        <m:jc m:val="centerGroup"/>
                      </m:oMathParaPr>
                      <m:oMath xmlns:m="http://schemas.openxmlformats.org/officeDocument/2006/math">
                        <m:sSub>
                          <m:sSubPr>
                            <m:ctrlPr>
                              <a:rPr lang="en-SE"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SE" sz="2400" b="1" i="0">
                                <a:effectLst/>
                                <a:latin typeface="Cambria Math" panose="02040503050406030204" pitchFamily="18" charset="0"/>
                                <a:ea typeface="Calibri" panose="020F0502020204030204" pitchFamily="34" charset="0"/>
                                <a:cs typeface="Times New Roman" panose="02020603050405020304" pitchFamily="18" charset="0"/>
                              </a:rPr>
                              <m:t>𝐔</m:t>
                            </m:r>
                          </m:e>
                          <m:sub>
                            <m:r>
                              <a:rPr lang="en-SE" sz="2400" i="1">
                                <a:effectLst/>
                                <a:latin typeface="Cambria Math" panose="02040503050406030204" pitchFamily="18" charset="0"/>
                                <a:ea typeface="Calibri" panose="020F0502020204030204" pitchFamily="34" charset="0"/>
                                <a:cs typeface="Times New Roman" panose="02020603050405020304" pitchFamily="18" charset="0"/>
                              </a:rPr>
                              <m:t>3</m:t>
                            </m:r>
                          </m:sub>
                        </m:sSub>
                      </m:oMath>
                    </m:oMathPara>
                  </a14:m>
                  <a:endParaRPr lang="en-SE"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Text Box 53">
                  <a:extLst>
                    <a:ext uri="{FF2B5EF4-FFF2-40B4-BE49-F238E27FC236}">
                      <a16:creationId xmlns:a16="http://schemas.microsoft.com/office/drawing/2014/main" id="{6A022708-9712-43DC-B907-63F3E7A901C7}"/>
                    </a:ext>
                  </a:extLst>
                </p:cNvPr>
                <p:cNvSpPr txBox="1">
                  <a:spLocks noRot="1" noChangeAspect="1" noMove="1" noResize="1" noEditPoints="1" noAdjustHandles="1" noChangeArrowheads="1" noChangeShapeType="1" noTextEdit="1"/>
                </p:cNvSpPr>
                <p:nvPr/>
              </p:nvSpPr>
              <p:spPr>
                <a:xfrm>
                  <a:off x="1614862" y="4310666"/>
                  <a:ext cx="467645" cy="498353"/>
                </a:xfrm>
                <a:prstGeom prst="rect">
                  <a:avLst/>
                </a:prstGeom>
                <a:blipFill>
                  <a:blip r:embed="rId13"/>
                  <a:stretch>
                    <a:fillRect/>
                  </a:stretch>
                </a:blipFill>
                <a:ln w="6350">
                  <a:noFill/>
                </a:ln>
              </p:spPr>
              <p:txBody>
                <a:bodyPr/>
                <a:lstStyle/>
                <a:p>
                  <a:r>
                    <a:rPr lang="en-US">
                      <a:noFill/>
                    </a:rPr>
                    <a:t> </a:t>
                  </a:r>
                </a:p>
              </p:txBody>
            </p:sp>
          </mc:Fallback>
        </mc:AlternateContent>
      </p:grpSp>
      <p:pic>
        <p:nvPicPr>
          <p:cNvPr id="32" name="Graphic 2" descr="Wireless router">
            <a:extLst>
              <a:ext uri="{FF2B5EF4-FFF2-40B4-BE49-F238E27FC236}">
                <a16:creationId xmlns:a16="http://schemas.microsoft.com/office/drawing/2014/main" id="{ED4EF4E2-A2C0-44EB-A7C4-1C9E43367571}"/>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392" y="3076314"/>
            <a:ext cx="1112428" cy="940075"/>
          </a:xfrm>
          <a:prstGeom prst="rect">
            <a:avLst/>
          </a:prstGeom>
        </p:spPr>
      </p:pic>
      <p:pic>
        <p:nvPicPr>
          <p:cNvPr id="33" name="Graphic 2" descr="Wireless router">
            <a:extLst>
              <a:ext uri="{FF2B5EF4-FFF2-40B4-BE49-F238E27FC236}">
                <a16:creationId xmlns:a16="http://schemas.microsoft.com/office/drawing/2014/main" id="{AEA2A0B6-28CE-4C33-89F5-CCC3EABD3FD8}"/>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277" y="4620453"/>
            <a:ext cx="1111011" cy="940075"/>
          </a:xfrm>
          <a:prstGeom prst="rect">
            <a:avLst/>
          </a:prstGeom>
        </p:spPr>
      </p:pic>
      <mc:AlternateContent xmlns:mc="http://schemas.openxmlformats.org/markup-compatibility/2006" xmlns:a14="http://schemas.microsoft.com/office/drawing/2010/main">
        <mc:Choice Requires="a14">
          <p:sp>
            <p:nvSpPr>
              <p:cNvPr id="2" name="Text Box 53">
                <a:extLst>
                  <a:ext uri="{FF2B5EF4-FFF2-40B4-BE49-F238E27FC236}">
                    <a16:creationId xmlns:a16="http://schemas.microsoft.com/office/drawing/2014/main" id="{BD04584A-BC0A-44AF-A977-D1DBDD1CABEE}"/>
                  </a:ext>
                </a:extLst>
              </p:cNvPr>
              <p:cNvSpPr txBox="1"/>
              <p:nvPr/>
            </p:nvSpPr>
            <p:spPr>
              <a:xfrm>
                <a:off x="4440217" y="1269781"/>
                <a:ext cx="7751783" cy="5277069"/>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800"/>
                  </a:spcAft>
                </a:pPr>
                <a:r>
                  <a:rPr lang="en-GB" sz="2600" dirty="0">
                    <a:latin typeface="Calibri" panose="020F0502020204030204" pitchFamily="34" charset="0"/>
                    <a:ea typeface="Calibri" panose="020F0502020204030204" pitchFamily="34" charset="0"/>
                    <a:cs typeface="Times New Roman" panose="02020603050405020304" pitchFamily="18" charset="0"/>
                  </a:rPr>
                  <a:t>Assume</a:t>
                </a:r>
                <a:r>
                  <a:rPr lang="en-GB" sz="2600" dirty="0">
                    <a:effectLst/>
                    <a:latin typeface="Calibri" panose="020F0502020204030204" pitchFamily="34" charset="0"/>
                    <a:ea typeface="Calibri" panose="020F0502020204030204" pitchFamily="34" charset="0"/>
                    <a:cs typeface="Times New Roman" panose="02020603050405020304" pitchFamily="18" charset="0"/>
                  </a:rPr>
                  <a:t> we have </a:t>
                </a:r>
                <a14:m>
                  <m:oMath xmlns:m="http://schemas.openxmlformats.org/officeDocument/2006/math">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GB" sz="2600" dirty="0">
                    <a:effectLst/>
                    <a:latin typeface="Calibri" panose="020F0502020204030204" pitchFamily="34" charset="0"/>
                    <a:ea typeface="Times New Roman" panose="02020603050405020304" pitchFamily="18" charset="0"/>
                    <a:cs typeface="Times New Roman" panose="02020603050405020304" pitchFamily="18" charset="0"/>
                  </a:rPr>
                  <a:t> predefined beams </a:t>
                </a:r>
                <a14:m>
                  <m:oMath xmlns:m="http://schemas.openxmlformats.org/officeDocument/2006/math">
                    <m:r>
                      <a:rPr lang="en-GB" sz="2600" b="1" i="1">
                        <a:effectLst/>
                        <a:latin typeface="Cambria Math" panose="02040503050406030204" pitchFamily="18" charset="0"/>
                        <a:ea typeface="Times New Roman" panose="02020603050405020304" pitchFamily="18" charset="0"/>
                        <a:cs typeface="Times New Roman" panose="02020603050405020304" pitchFamily="18" charset="0"/>
                      </a:rPr>
                      <m:t>𝓤</m:t>
                    </m:r>
                    <m:r>
                      <a:rPr lang="en-GB" sz="2600" b="1"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SE" sz="2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SE" sz="2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SE" sz="26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SE" sz="2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SE" sz="2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SE" sz="2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SE" sz="26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SE" sz="2600" i="1">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endParaRPr lang="en-SE"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2600" b="1" dirty="0">
                    <a:effectLst/>
                    <a:latin typeface="Calibri" panose="020F0502020204030204" pitchFamily="34" charset="0"/>
                    <a:ea typeface="Calibri" panose="020F0502020204030204" pitchFamily="34" charset="0"/>
                    <a:cs typeface="Times New Roman" panose="02020603050405020304" pitchFamily="18" charset="0"/>
                  </a:rPr>
                  <a:t>Selection Metric Option-1</a:t>
                </a:r>
                <a:endParaRPr lang="en-SE"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2600" b="1" i="1" dirty="0">
                    <a:effectLst/>
                    <a:latin typeface="Calibri" panose="020F0502020204030204" pitchFamily="34" charset="0"/>
                    <a:ea typeface="Calibri" panose="020F0502020204030204" pitchFamily="34" charset="0"/>
                    <a:cs typeface="Times New Roman" panose="02020603050405020304" pitchFamily="18" charset="0"/>
                  </a:rPr>
                  <a:t>Direct link power</a:t>
                </a:r>
              </a:p>
              <a:p>
                <a:pPr>
                  <a:lnSpc>
                    <a:spcPct val="105000"/>
                  </a:lnSpc>
                  <a:spcAft>
                    <a:spcPts val="800"/>
                  </a:spcAft>
                </a:pPr>
                <a:endParaRPr lang="en-GB" sz="26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en-GB" sz="26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en-GB" sz="26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en-GB" sz="2600" b="1" i="1"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t>and so on…</a:t>
                </a:r>
              </a:p>
              <a:p>
                <a:r>
                  <a:rPr lang="en-US" sz="3200" dirty="0"/>
                  <a:t>Continue with access point (AP) 3 for user 1</a:t>
                </a:r>
              </a:p>
              <a:p>
                <a:r>
                  <a:rPr lang="en-US" sz="3200" dirty="0"/>
                  <a:t>Redo with all APs for user 2</a:t>
                </a:r>
              </a:p>
              <a:p>
                <a:endParaRPr lang="en-US" sz="3200" dirty="0"/>
              </a:p>
              <a:p>
                <a:pPr>
                  <a:lnSpc>
                    <a:spcPct val="105000"/>
                  </a:lnSpc>
                </a:pPr>
                <a:endParaRPr lang="en-SE" sz="3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 Box 53">
                <a:extLst>
                  <a:ext uri="{FF2B5EF4-FFF2-40B4-BE49-F238E27FC236}">
                    <a16:creationId xmlns:a16="http://schemas.microsoft.com/office/drawing/2014/main" id="{BD04584A-BC0A-44AF-A977-D1DBDD1CABEE}"/>
                  </a:ext>
                </a:extLst>
              </p:cNvPr>
              <p:cNvSpPr txBox="1">
                <a:spLocks noRot="1" noChangeAspect="1" noMove="1" noResize="1" noEditPoints="1" noAdjustHandles="1" noChangeArrowheads="1" noChangeShapeType="1" noTextEdit="1"/>
              </p:cNvSpPr>
              <p:nvPr/>
            </p:nvSpPr>
            <p:spPr>
              <a:xfrm>
                <a:off x="4440217" y="1269781"/>
                <a:ext cx="7751783" cy="5277069"/>
              </a:xfrm>
              <a:prstGeom prst="rect">
                <a:avLst/>
              </a:prstGeom>
              <a:blipFill>
                <a:blip r:embed="rId14"/>
                <a:stretch>
                  <a:fillRect l="-3145" t="-1617" b="-1270"/>
                </a:stretch>
              </a:blipFill>
              <a:ln w="6350">
                <a:no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1AF745EC-15E7-46A0-8194-27A24915AFCD}"/>
              </a:ext>
            </a:extLst>
          </p:cNvPr>
          <p:cNvCxnSpPr>
            <a:cxnSpLocks/>
          </p:cNvCxnSpPr>
          <p:nvPr/>
        </p:nvCxnSpPr>
        <p:spPr>
          <a:xfrm>
            <a:off x="1690783" y="2510061"/>
            <a:ext cx="1330078" cy="3271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050A91E-E034-4A37-A00C-E29FF4CAA010}"/>
                  </a:ext>
                </a:extLst>
              </p:cNvPr>
              <p:cNvSpPr txBox="1"/>
              <p:nvPr/>
            </p:nvSpPr>
            <p:spPr>
              <a:xfrm>
                <a:off x="2124012" y="1974270"/>
                <a:ext cx="85773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sz="4000" i="1" smtClean="0">
                              <a:effectLst/>
                              <a:latin typeface="Cambria Math" panose="02040503050406030204" pitchFamily="18" charset="0"/>
                              <a:ea typeface="Calibri" panose="020F0502020204030204" pitchFamily="34" charset="0"/>
                            </a:rPr>
                          </m:ctrlPr>
                        </m:sSubPr>
                        <m:e>
                          <m:r>
                            <a:rPr lang="en-SE" sz="40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4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n-US" sz="19900" dirty="0"/>
              </a:p>
            </p:txBody>
          </p:sp>
        </mc:Choice>
        <mc:Fallback xmlns="">
          <p:sp>
            <p:nvSpPr>
              <p:cNvPr id="21" name="TextBox 20">
                <a:extLst>
                  <a:ext uri="{FF2B5EF4-FFF2-40B4-BE49-F238E27FC236}">
                    <a16:creationId xmlns:a16="http://schemas.microsoft.com/office/drawing/2014/main" id="{A050A91E-E034-4A37-A00C-E29FF4CAA010}"/>
                  </a:ext>
                </a:extLst>
              </p:cNvPr>
              <p:cNvSpPr txBox="1">
                <a:spLocks noRot="1" noChangeAspect="1" noMove="1" noResize="1" noEditPoints="1" noAdjustHandles="1" noChangeArrowheads="1" noChangeShapeType="1" noTextEdit="1"/>
              </p:cNvSpPr>
              <p:nvPr/>
            </p:nvSpPr>
            <p:spPr>
              <a:xfrm>
                <a:off x="2124012" y="1974270"/>
                <a:ext cx="857735" cy="70788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B536926-BE1A-4D08-B162-91B36BF4A6A1}"/>
                  </a:ext>
                </a:extLst>
              </p:cNvPr>
              <p:cNvSpPr txBox="1"/>
              <p:nvPr/>
            </p:nvSpPr>
            <p:spPr>
              <a:xfrm>
                <a:off x="6018873" y="3904385"/>
                <a:ext cx="1466363"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4000" i="1" smtClean="0">
                          <a:effectLst/>
                          <a:latin typeface="Cambria Math" panose="02040503050406030204" pitchFamily="18" charset="0"/>
                          <a:ea typeface="Calibri" panose="020F0502020204030204" pitchFamily="34" charset="0"/>
                        </a:rPr>
                        <m:t>𝑡</m:t>
                      </m:r>
                      <m:r>
                        <a:rPr lang="en-GB" sz="4000" b="0" i="1" smtClean="0">
                          <a:effectLst/>
                          <a:latin typeface="Cambria Math" panose="02040503050406030204" pitchFamily="18" charset="0"/>
                          <a:ea typeface="Calibri" panose="020F0502020204030204" pitchFamily="34" charset="0"/>
                        </a:rPr>
                        <m:t>=1</m:t>
                      </m:r>
                    </m:oMath>
                  </m:oMathPara>
                </a14:m>
                <a:endParaRPr lang="en-US" sz="19900" dirty="0"/>
              </a:p>
            </p:txBody>
          </p:sp>
        </mc:Choice>
        <mc:Fallback xmlns="">
          <p:sp>
            <p:nvSpPr>
              <p:cNvPr id="35" name="TextBox 34">
                <a:extLst>
                  <a:ext uri="{FF2B5EF4-FFF2-40B4-BE49-F238E27FC236}">
                    <a16:creationId xmlns:a16="http://schemas.microsoft.com/office/drawing/2014/main" id="{0B536926-BE1A-4D08-B162-91B36BF4A6A1}"/>
                  </a:ext>
                </a:extLst>
              </p:cNvPr>
              <p:cNvSpPr txBox="1">
                <a:spLocks noRot="1" noChangeAspect="1" noMove="1" noResize="1" noEditPoints="1" noAdjustHandles="1" noChangeArrowheads="1" noChangeShapeType="1" noTextEdit="1"/>
              </p:cNvSpPr>
              <p:nvPr/>
            </p:nvSpPr>
            <p:spPr>
              <a:xfrm>
                <a:off x="6018873" y="3904385"/>
                <a:ext cx="1466363" cy="70788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558634C-C3E5-4C52-BF8B-D1E475131844}"/>
                  </a:ext>
                </a:extLst>
              </p:cNvPr>
              <p:cNvSpPr txBox="1"/>
              <p:nvPr/>
            </p:nvSpPr>
            <p:spPr>
              <a:xfrm>
                <a:off x="2137397" y="1965747"/>
                <a:ext cx="869597"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sz="4000" i="1" smtClean="0">
                              <a:effectLst/>
                              <a:latin typeface="Cambria Math" panose="02040503050406030204" pitchFamily="18" charset="0"/>
                              <a:ea typeface="Calibri" panose="020F0502020204030204" pitchFamily="34" charset="0"/>
                            </a:rPr>
                          </m:ctrlPr>
                        </m:sSubPr>
                        <m:e>
                          <m:r>
                            <a:rPr lang="en-SE" sz="40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4000" b="0" i="1" smtClean="0">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sz="19900" dirty="0"/>
              </a:p>
            </p:txBody>
          </p:sp>
        </mc:Choice>
        <mc:Fallback xmlns="">
          <p:sp>
            <p:nvSpPr>
              <p:cNvPr id="37" name="TextBox 36">
                <a:extLst>
                  <a:ext uri="{FF2B5EF4-FFF2-40B4-BE49-F238E27FC236}">
                    <a16:creationId xmlns:a16="http://schemas.microsoft.com/office/drawing/2014/main" id="{4558634C-C3E5-4C52-BF8B-D1E475131844}"/>
                  </a:ext>
                </a:extLst>
              </p:cNvPr>
              <p:cNvSpPr txBox="1">
                <a:spLocks noRot="1" noChangeAspect="1" noMove="1" noResize="1" noEditPoints="1" noAdjustHandles="1" noChangeArrowheads="1" noChangeShapeType="1" noTextEdit="1"/>
              </p:cNvSpPr>
              <p:nvPr/>
            </p:nvSpPr>
            <p:spPr>
              <a:xfrm>
                <a:off x="2137397" y="1965747"/>
                <a:ext cx="869597" cy="707886"/>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6B087A5-FF75-4A9C-8CD3-128FA656E05E}"/>
                  </a:ext>
                </a:extLst>
              </p:cNvPr>
              <p:cNvSpPr txBox="1"/>
              <p:nvPr/>
            </p:nvSpPr>
            <p:spPr>
              <a:xfrm>
                <a:off x="6018874" y="3931444"/>
                <a:ext cx="146636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4000" i="1" smtClean="0">
                          <a:effectLst/>
                          <a:latin typeface="Cambria Math" panose="02040503050406030204" pitchFamily="18" charset="0"/>
                          <a:ea typeface="Calibri" panose="020F0502020204030204" pitchFamily="34" charset="0"/>
                        </a:rPr>
                        <m:t>𝑡</m:t>
                      </m:r>
                      <m:r>
                        <a:rPr lang="en-GB" sz="4000" b="0" i="1" smtClean="0">
                          <a:effectLst/>
                          <a:latin typeface="Cambria Math" panose="02040503050406030204" pitchFamily="18" charset="0"/>
                          <a:ea typeface="Calibri" panose="020F0502020204030204" pitchFamily="34" charset="0"/>
                        </a:rPr>
                        <m:t>=2</m:t>
                      </m:r>
                    </m:oMath>
                  </m:oMathPara>
                </a14:m>
                <a:endParaRPr lang="en-US" sz="19900" dirty="0"/>
              </a:p>
            </p:txBody>
          </p:sp>
        </mc:Choice>
        <mc:Fallback xmlns="">
          <p:sp>
            <p:nvSpPr>
              <p:cNvPr id="38" name="TextBox 37">
                <a:extLst>
                  <a:ext uri="{FF2B5EF4-FFF2-40B4-BE49-F238E27FC236}">
                    <a16:creationId xmlns:a16="http://schemas.microsoft.com/office/drawing/2014/main" id="{D6B087A5-FF75-4A9C-8CD3-128FA656E05E}"/>
                  </a:ext>
                </a:extLst>
              </p:cNvPr>
              <p:cNvSpPr txBox="1">
                <a:spLocks noRot="1" noChangeAspect="1" noMove="1" noResize="1" noEditPoints="1" noAdjustHandles="1" noChangeArrowheads="1" noChangeShapeType="1" noTextEdit="1"/>
              </p:cNvSpPr>
              <p:nvPr/>
            </p:nvSpPr>
            <p:spPr>
              <a:xfrm>
                <a:off x="6018874" y="3931444"/>
                <a:ext cx="1466362" cy="707886"/>
              </a:xfrm>
              <a:prstGeom prst="rect">
                <a:avLst/>
              </a:prstGeom>
              <a:blipFill>
                <a:blip r:embed="rId18"/>
                <a:stretch>
                  <a:fillRect/>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D353C891-D62A-4AB7-8029-6A48C4E8E2C2}"/>
              </a:ext>
            </a:extLst>
          </p:cNvPr>
          <p:cNvCxnSpPr>
            <a:cxnSpLocks/>
          </p:cNvCxnSpPr>
          <p:nvPr/>
        </p:nvCxnSpPr>
        <p:spPr>
          <a:xfrm flipV="1">
            <a:off x="2279401" y="3179565"/>
            <a:ext cx="984595" cy="8368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B9D0400-53BD-4A38-B646-DCF284ECC424}"/>
                  </a:ext>
                </a:extLst>
              </p:cNvPr>
              <p:cNvSpPr txBox="1"/>
              <p:nvPr/>
            </p:nvSpPr>
            <p:spPr>
              <a:xfrm>
                <a:off x="2552879" y="3425855"/>
                <a:ext cx="85773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sz="4000" i="1" smtClean="0">
                              <a:effectLst/>
                              <a:latin typeface="Cambria Math" panose="02040503050406030204" pitchFamily="18" charset="0"/>
                              <a:ea typeface="Calibri" panose="020F0502020204030204" pitchFamily="34" charset="0"/>
                            </a:rPr>
                          </m:ctrlPr>
                        </m:sSubPr>
                        <m:e>
                          <m:r>
                            <a:rPr lang="en-SE" sz="40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4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n-US" sz="19900" dirty="0"/>
              </a:p>
            </p:txBody>
          </p:sp>
        </mc:Choice>
        <mc:Fallback xmlns="">
          <p:sp>
            <p:nvSpPr>
              <p:cNvPr id="40" name="TextBox 39">
                <a:extLst>
                  <a:ext uri="{FF2B5EF4-FFF2-40B4-BE49-F238E27FC236}">
                    <a16:creationId xmlns:a16="http://schemas.microsoft.com/office/drawing/2014/main" id="{DB9D0400-53BD-4A38-B646-DCF284ECC424}"/>
                  </a:ext>
                </a:extLst>
              </p:cNvPr>
              <p:cNvSpPr txBox="1">
                <a:spLocks noRot="1" noChangeAspect="1" noMove="1" noResize="1" noEditPoints="1" noAdjustHandles="1" noChangeArrowheads="1" noChangeShapeType="1" noTextEdit="1"/>
              </p:cNvSpPr>
              <p:nvPr/>
            </p:nvSpPr>
            <p:spPr>
              <a:xfrm>
                <a:off x="2552879" y="3425855"/>
                <a:ext cx="857735"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2A5A79F-4B2E-416C-A290-8A612617E724}"/>
                  </a:ext>
                </a:extLst>
              </p:cNvPr>
              <p:cNvSpPr txBox="1"/>
              <p:nvPr/>
            </p:nvSpPr>
            <p:spPr>
              <a:xfrm>
                <a:off x="6018872" y="3931444"/>
                <a:ext cx="146636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4000" i="1" smtClean="0">
                          <a:effectLst/>
                          <a:latin typeface="Cambria Math" panose="02040503050406030204" pitchFamily="18" charset="0"/>
                          <a:ea typeface="Calibri" panose="020F0502020204030204" pitchFamily="34" charset="0"/>
                        </a:rPr>
                        <m:t>𝑡</m:t>
                      </m:r>
                      <m:r>
                        <a:rPr lang="en-GB" sz="4000" b="0" i="1" smtClean="0">
                          <a:effectLst/>
                          <a:latin typeface="Cambria Math" panose="02040503050406030204" pitchFamily="18" charset="0"/>
                          <a:ea typeface="Calibri" panose="020F0502020204030204" pitchFamily="34" charset="0"/>
                        </a:rPr>
                        <m:t>=3</m:t>
                      </m:r>
                    </m:oMath>
                  </m:oMathPara>
                </a14:m>
                <a:endParaRPr lang="en-US" sz="19900" dirty="0"/>
              </a:p>
            </p:txBody>
          </p:sp>
        </mc:Choice>
        <mc:Fallback xmlns="">
          <p:sp>
            <p:nvSpPr>
              <p:cNvPr id="41" name="TextBox 40">
                <a:extLst>
                  <a:ext uri="{FF2B5EF4-FFF2-40B4-BE49-F238E27FC236}">
                    <a16:creationId xmlns:a16="http://schemas.microsoft.com/office/drawing/2014/main" id="{E2A5A79F-4B2E-416C-A290-8A612617E724}"/>
                  </a:ext>
                </a:extLst>
              </p:cNvPr>
              <p:cNvSpPr txBox="1">
                <a:spLocks noRot="1" noChangeAspect="1" noMove="1" noResize="1" noEditPoints="1" noAdjustHandles="1" noChangeArrowheads="1" noChangeShapeType="1" noTextEdit="1"/>
              </p:cNvSpPr>
              <p:nvPr/>
            </p:nvSpPr>
            <p:spPr>
              <a:xfrm>
                <a:off x="6018872" y="3931444"/>
                <a:ext cx="1466362" cy="707886"/>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142F717-8116-4E45-A32C-3A2F02259202}"/>
                  </a:ext>
                </a:extLst>
              </p:cNvPr>
              <p:cNvSpPr txBox="1"/>
              <p:nvPr/>
            </p:nvSpPr>
            <p:spPr>
              <a:xfrm>
                <a:off x="2552879" y="3439067"/>
                <a:ext cx="869597"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sz="4000" i="1" smtClean="0">
                              <a:effectLst/>
                              <a:latin typeface="Cambria Math" panose="02040503050406030204" pitchFamily="18" charset="0"/>
                              <a:ea typeface="Calibri" panose="020F0502020204030204" pitchFamily="34" charset="0"/>
                            </a:rPr>
                          </m:ctrlPr>
                        </m:sSubPr>
                        <m:e>
                          <m:r>
                            <a:rPr lang="en-SE" sz="4000" b="1" i="1">
                              <a:effectLst/>
                              <a:latin typeface="Cambria Math" panose="02040503050406030204" pitchFamily="18" charset="0"/>
                              <a:ea typeface="Calibri" panose="020F0502020204030204" pitchFamily="34" charset="0"/>
                              <a:cs typeface="Times New Roman" panose="02020603050405020304" pitchFamily="18" charset="0"/>
                            </a:rPr>
                            <m:t>𝒖</m:t>
                          </m:r>
                        </m:e>
                        <m:sub>
                          <m:r>
                            <a:rPr lang="en-GB" sz="4000" b="0" i="1" smtClean="0">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sz="19900" dirty="0"/>
              </a:p>
            </p:txBody>
          </p:sp>
        </mc:Choice>
        <mc:Fallback xmlns="">
          <p:sp>
            <p:nvSpPr>
              <p:cNvPr id="42" name="TextBox 41">
                <a:extLst>
                  <a:ext uri="{FF2B5EF4-FFF2-40B4-BE49-F238E27FC236}">
                    <a16:creationId xmlns:a16="http://schemas.microsoft.com/office/drawing/2014/main" id="{0142F717-8116-4E45-A32C-3A2F02259202}"/>
                  </a:ext>
                </a:extLst>
              </p:cNvPr>
              <p:cNvSpPr txBox="1">
                <a:spLocks noRot="1" noChangeAspect="1" noMove="1" noResize="1" noEditPoints="1" noAdjustHandles="1" noChangeArrowheads="1" noChangeShapeType="1" noTextEdit="1"/>
              </p:cNvSpPr>
              <p:nvPr/>
            </p:nvSpPr>
            <p:spPr>
              <a:xfrm>
                <a:off x="2552879" y="3439067"/>
                <a:ext cx="869597" cy="70788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A52558B-0F33-4FDF-AD80-EBAA0A6B2E16}"/>
                  </a:ext>
                </a:extLst>
              </p:cNvPr>
              <p:cNvSpPr txBox="1"/>
              <p:nvPr/>
            </p:nvSpPr>
            <p:spPr>
              <a:xfrm>
                <a:off x="6018870" y="3928432"/>
                <a:ext cx="146636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4000" i="1" smtClean="0">
                          <a:effectLst/>
                          <a:latin typeface="Cambria Math" panose="02040503050406030204" pitchFamily="18" charset="0"/>
                          <a:ea typeface="Calibri" panose="020F0502020204030204" pitchFamily="34" charset="0"/>
                        </a:rPr>
                        <m:t>𝑡</m:t>
                      </m:r>
                      <m:r>
                        <a:rPr lang="en-GB" sz="4000" b="0" i="1" smtClean="0">
                          <a:effectLst/>
                          <a:latin typeface="Cambria Math" panose="02040503050406030204" pitchFamily="18" charset="0"/>
                          <a:ea typeface="Calibri" panose="020F0502020204030204" pitchFamily="34" charset="0"/>
                        </a:rPr>
                        <m:t>=4</m:t>
                      </m:r>
                    </m:oMath>
                  </m:oMathPara>
                </a14:m>
                <a:endParaRPr lang="en-US" sz="19900" dirty="0"/>
              </a:p>
            </p:txBody>
          </p:sp>
        </mc:Choice>
        <mc:Fallback xmlns="">
          <p:sp>
            <p:nvSpPr>
              <p:cNvPr id="43" name="TextBox 42">
                <a:extLst>
                  <a:ext uri="{FF2B5EF4-FFF2-40B4-BE49-F238E27FC236}">
                    <a16:creationId xmlns:a16="http://schemas.microsoft.com/office/drawing/2014/main" id="{9A52558B-0F33-4FDF-AD80-EBAA0A6B2E16}"/>
                  </a:ext>
                </a:extLst>
              </p:cNvPr>
              <p:cNvSpPr txBox="1">
                <a:spLocks noRot="1" noChangeAspect="1" noMove="1" noResize="1" noEditPoints="1" noAdjustHandles="1" noChangeArrowheads="1" noChangeShapeType="1" noTextEdit="1"/>
              </p:cNvSpPr>
              <p:nvPr/>
            </p:nvSpPr>
            <p:spPr>
              <a:xfrm>
                <a:off x="6018870" y="3928432"/>
                <a:ext cx="1466362" cy="707886"/>
              </a:xfrm>
              <a:prstGeom prst="rect">
                <a:avLst/>
              </a:prstGeom>
              <a:blipFill>
                <a:blip r:embed="rId22"/>
                <a:stretch>
                  <a:fillRect/>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4A38D2BA-1EDE-4130-8EE6-5B6C127C903A}"/>
              </a:ext>
            </a:extLst>
          </p:cNvPr>
          <p:cNvCxnSpPr>
            <a:cxnSpLocks/>
          </p:cNvCxnSpPr>
          <p:nvPr/>
        </p:nvCxnSpPr>
        <p:spPr>
          <a:xfrm flipV="1">
            <a:off x="2052593" y="4271857"/>
            <a:ext cx="760922" cy="11173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054E8C9-8880-40FE-A731-4F49F93DA428}"/>
                  </a:ext>
                </a:extLst>
              </p:cNvPr>
              <p:cNvSpPr txBox="1"/>
              <p:nvPr/>
            </p:nvSpPr>
            <p:spPr>
              <a:xfrm>
                <a:off x="6045536" y="3916409"/>
                <a:ext cx="216302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4000" i="1" smtClean="0">
                          <a:effectLst/>
                          <a:latin typeface="Cambria Math" panose="02040503050406030204" pitchFamily="18" charset="0"/>
                          <a:ea typeface="Calibri" panose="020F0502020204030204" pitchFamily="34" charset="0"/>
                        </a:rPr>
                        <m:t>𝑡</m:t>
                      </m:r>
                      <m:r>
                        <a:rPr lang="en-GB" sz="4000" b="0" i="1" smtClean="0">
                          <a:effectLst/>
                          <a:latin typeface="Cambria Math" panose="02040503050406030204" pitchFamily="18" charset="0"/>
                          <a:ea typeface="Calibri" panose="020F0502020204030204" pitchFamily="34" charset="0"/>
                        </a:rPr>
                        <m:t>=</m:t>
                      </m:r>
                      <m:r>
                        <a:rPr lang="en-GB" sz="4000" b="0" i="1" smtClean="0">
                          <a:effectLst/>
                          <a:latin typeface="Cambria Math" panose="02040503050406030204" pitchFamily="18" charset="0"/>
                          <a:ea typeface="Calibri" panose="020F0502020204030204" pitchFamily="34" charset="0"/>
                        </a:rPr>
                        <m:t>𝐾𝐿𝐵</m:t>
                      </m:r>
                    </m:oMath>
                  </m:oMathPara>
                </a14:m>
                <a:endParaRPr lang="en-US" sz="19900" dirty="0"/>
              </a:p>
            </p:txBody>
          </p:sp>
        </mc:Choice>
        <mc:Fallback xmlns="">
          <p:sp>
            <p:nvSpPr>
              <p:cNvPr id="45" name="TextBox 44">
                <a:extLst>
                  <a:ext uri="{FF2B5EF4-FFF2-40B4-BE49-F238E27FC236}">
                    <a16:creationId xmlns:a16="http://schemas.microsoft.com/office/drawing/2014/main" id="{F054E8C9-8880-40FE-A731-4F49F93DA428}"/>
                  </a:ext>
                </a:extLst>
              </p:cNvPr>
              <p:cNvSpPr txBox="1">
                <a:spLocks noRot="1" noChangeAspect="1" noMove="1" noResize="1" noEditPoints="1" noAdjustHandles="1" noChangeArrowheads="1" noChangeShapeType="1" noTextEdit="1"/>
              </p:cNvSpPr>
              <p:nvPr/>
            </p:nvSpPr>
            <p:spPr>
              <a:xfrm>
                <a:off x="6045536" y="3916409"/>
                <a:ext cx="2163028" cy="707886"/>
              </a:xfrm>
              <a:prstGeom prst="rect">
                <a:avLst/>
              </a:prstGeom>
              <a:blipFill>
                <a:blip r:embed="rId2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EEA8339-EC00-4DC7-93AA-B81C8795BE63}"/>
              </a:ext>
            </a:extLst>
          </p:cNvPr>
          <p:cNvSpPr>
            <a:spLocks noGrp="1"/>
          </p:cNvSpPr>
          <p:nvPr>
            <p:ph type="sldNum" sz="quarter" idx="12"/>
          </p:nvPr>
        </p:nvSpPr>
        <p:spPr>
          <a:xfrm>
            <a:off x="8699501" y="6794500"/>
            <a:ext cx="2743200" cy="365125"/>
          </a:xfrm>
        </p:spPr>
        <p:txBody>
          <a:bodyPr/>
          <a:lstStyle/>
          <a:p>
            <a:fld id="{96C155CA-F9E4-4B7B-8778-BBE3591DE223}" type="slidenum">
              <a:rPr lang="en-US" smtClean="0"/>
              <a:t>8</a:t>
            </a:fld>
            <a:endParaRPr lang="en-US" dirty="0"/>
          </a:p>
        </p:txBody>
      </p:sp>
      <p:sp>
        <p:nvSpPr>
          <p:cNvPr id="46" name="Content Placeholder 2">
            <a:extLst>
              <a:ext uri="{FF2B5EF4-FFF2-40B4-BE49-F238E27FC236}">
                <a16:creationId xmlns:a16="http://schemas.microsoft.com/office/drawing/2014/main" id="{85504EA1-9D6E-42A6-8AAA-6F95801B8D5A}"/>
              </a:ext>
            </a:extLst>
          </p:cNvPr>
          <p:cNvSpPr>
            <a:spLocks noGrp="1"/>
          </p:cNvSpPr>
          <p:nvPr>
            <p:ph idx="1"/>
          </p:nvPr>
        </p:nvSpPr>
        <p:spPr>
          <a:xfrm>
            <a:off x="794808" y="788881"/>
            <a:ext cx="3548591" cy="655060"/>
          </a:xfrm>
        </p:spPr>
        <p:txBody>
          <a:bodyPr>
            <a:normAutofit/>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Beam selection (linear)</a:t>
            </a:r>
            <a:endParaRPr lang="en-U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546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9"/>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44"/>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
                                            <p:txEl>
                                              <p:pRg st="7" end="7"/>
                                            </p:txEl>
                                          </p:spTgt>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2">
                                            <p:txEl>
                                              <p:pRg st="8" end="8"/>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2">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2" grpId="1" uiExpand="1" build="allAtOnce"/>
      <p:bldP spid="21" grpId="0"/>
      <p:bldP spid="21" grpId="1"/>
      <p:bldP spid="35" grpId="0"/>
      <p:bldP spid="35" grpId="1"/>
      <p:bldP spid="37" grpId="0"/>
      <p:bldP spid="37" grpId="1"/>
      <p:bldP spid="38" grpId="0"/>
      <p:bldP spid="38" grpId="1"/>
      <p:bldP spid="40" grpId="0"/>
      <p:bldP spid="40" grpId="1"/>
      <p:bldP spid="41" grpId="0"/>
      <p:bldP spid="41" grpId="1"/>
      <p:bldP spid="42" grpId="0"/>
      <p:bldP spid="42" grpId="1"/>
      <p:bldP spid="43" grpId="0"/>
      <p:bldP spid="43" grpId="1"/>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15490D-67E3-41BA-95DB-B6E7B7CAF642}"/>
                  </a:ext>
                </a:extLst>
              </p:cNvPr>
              <p:cNvSpPr>
                <a:spLocks noGrp="1"/>
              </p:cNvSpPr>
              <p:nvPr>
                <p:ph idx="1"/>
              </p:nvPr>
            </p:nvSpPr>
            <p:spPr>
              <a:xfrm>
                <a:off x="600947" y="681760"/>
                <a:ext cx="11455400" cy="1748978"/>
              </a:xfrm>
            </p:spPr>
            <p:txBody>
              <a:bodyPr>
                <a:normAutofit fontScale="92500" lnSpcReduction="20000"/>
              </a:bodyPr>
              <a:lstStyle/>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Channel estimation</a:t>
                </a:r>
              </a:p>
              <a:p>
                <a:pPr algn="just">
                  <a:buFont typeface="Wingdings" panose="05000000000000000000" pitchFamily="2" charset="2"/>
                  <a:buChar char="§"/>
                </a:pPr>
                <a:r>
                  <a:rPr lang="en-GB" sz="2400" dirty="0">
                    <a:ln w="0"/>
                    <a:effectLst>
                      <a:outerShdw blurRad="38100" dist="19050" dir="2700000" algn="tl" rotWithShape="0">
                        <a:schemeClr val="dk1">
                          <a:alpha val="40000"/>
                        </a:schemeClr>
                      </a:outerShdw>
                    </a:effectLst>
                  </a:rPr>
                  <a:t>Assume downlink (DL) data transmission, acquisition of channel state information at the transmitter (CSIT) options are</a:t>
                </a: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Time division duplexing (TDD)</a:t>
                </a:r>
              </a:p>
              <a:p>
                <a:pPr lvl="1" algn="just">
                  <a:buFont typeface="Wingdings" panose="05000000000000000000" pitchFamily="2" charset="2"/>
                  <a:buChar char="§"/>
                </a:pPr>
                <a:r>
                  <a:rPr lang="en-GB" sz="2000" dirty="0">
                    <a:ln w="0"/>
                    <a:effectLst>
                      <a:outerShdw blurRad="38100" dist="19050" dir="2700000" algn="tl" rotWithShape="0">
                        <a:schemeClr val="dk1">
                          <a:alpha val="40000"/>
                        </a:schemeClr>
                      </a:outerShdw>
                    </a:effectLst>
                  </a:rPr>
                  <a:t>Frequency division duplexing (TDD)</a:t>
                </a:r>
              </a:p>
              <a:p>
                <a:pPr lvl="1" algn="just">
                  <a:buFont typeface="Wingdings" panose="05000000000000000000" pitchFamily="2" charset="2"/>
                  <a:buChar char="§"/>
                </a:pPr>
                <a14:m>
                  <m:oMath xmlns:m="http://schemas.openxmlformats.org/officeDocument/2006/math">
                    <m:r>
                      <a:rPr lang="en-GB" sz="2000" b="1" smtClean="0">
                        <a:latin typeface="Cambria Math" panose="02040503050406030204" pitchFamily="18" charset="0"/>
                      </a:rPr>
                      <m:t>𝐲</m:t>
                    </m:r>
                    <m:r>
                      <a:rPr lang="en-GB" sz="2000" b="1" smtClean="0">
                        <a:latin typeface="Cambria Math" panose="02040503050406030204" pitchFamily="18" charset="0"/>
                      </a:rPr>
                      <m:t>=</m:t>
                    </m:r>
                    <m:r>
                      <a:rPr lang="en-GB" sz="2000" b="1" smtClean="0">
                        <a:latin typeface="Cambria Math" panose="02040503050406030204" pitchFamily="18" charset="0"/>
                      </a:rPr>
                      <m:t>𝐇𝐩</m:t>
                    </m:r>
                    <m:r>
                      <a:rPr lang="en-GB" sz="2000" b="1" smtClean="0">
                        <a:latin typeface="Cambria Math" panose="02040503050406030204" pitchFamily="18" charset="0"/>
                      </a:rPr>
                      <m:t>+</m:t>
                    </m:r>
                    <m:r>
                      <a:rPr lang="en-GB" sz="2000" b="1" smtClean="0">
                        <a:latin typeface="Cambria Math" panose="02040503050406030204" pitchFamily="18" charset="0"/>
                      </a:rPr>
                      <m:t>𝐧</m:t>
                    </m:r>
                  </m:oMath>
                </a14:m>
                <a:r>
                  <a:rPr lang="en-GB" sz="2000" dirty="0"/>
                  <a:t>, </a:t>
                </a:r>
                <a14:m>
                  <m:oMath xmlns:m="http://schemas.openxmlformats.org/officeDocument/2006/math">
                    <m:r>
                      <a:rPr lang="en-GB" sz="2000" b="1">
                        <a:latin typeface="Cambria Math" panose="02040503050406030204" pitchFamily="18" charset="0"/>
                      </a:rPr>
                      <m:t>𝐩</m:t>
                    </m:r>
                    <m:r>
                      <a:rPr lang="en-GB" sz="2000" b="1" i="0" smtClean="0">
                        <a:latin typeface="Cambria Math" panose="02040503050406030204" pitchFamily="18" charset="0"/>
                      </a:rPr>
                      <m:t>:</m:t>
                    </m:r>
                  </m:oMath>
                </a14:m>
                <a:r>
                  <a:rPr lang="en-GB" sz="2000" dirty="0"/>
                  <a:t> pilot signal (pilot symbols) instead of </a:t>
                </a:r>
                <a14:m>
                  <m:oMath xmlns:m="http://schemas.openxmlformats.org/officeDocument/2006/math">
                    <m:r>
                      <a:rPr lang="en-GB" sz="2000" b="1" i="0" smtClean="0">
                        <a:latin typeface="Cambria Math" panose="02040503050406030204" pitchFamily="18" charset="0"/>
                      </a:rPr>
                      <m:t>𝐱</m:t>
                    </m:r>
                    <m:r>
                      <a:rPr lang="en-GB" sz="2000" b="1" i="0" smtClean="0">
                        <a:latin typeface="Cambria Math" panose="02040503050406030204" pitchFamily="18" charset="0"/>
                      </a:rPr>
                      <m:t>=</m:t>
                    </m:r>
                    <m:r>
                      <a:rPr lang="en-GB" sz="2000" b="1" i="0" smtClean="0">
                        <a:latin typeface="Cambria Math" panose="02040503050406030204" pitchFamily="18" charset="0"/>
                      </a:rPr>
                      <m:t>𝐔𝐬</m:t>
                    </m:r>
                  </m:oMath>
                </a14:m>
                <a:endParaRPr lang="en-GB" sz="2000" dirty="0"/>
              </a:p>
              <a:p>
                <a:pPr lvl="1" algn="just">
                  <a:buFont typeface="Wingdings" panose="05000000000000000000" pitchFamily="2" charset="2"/>
                  <a:buChar char="§"/>
                </a:pPr>
                <a:endParaRPr lang="en-GB" sz="2000" dirty="0">
                  <a:ln w="0"/>
                  <a:effectLst>
                    <a:outerShdw blurRad="38100" dist="19050" dir="2700000" algn="tl" rotWithShape="0">
                      <a:schemeClr val="dk1">
                        <a:alpha val="40000"/>
                      </a:schemeClr>
                    </a:outerShdw>
                  </a:effectLst>
                </a:endParaRPr>
              </a:p>
              <a:p>
                <a:pPr lvl="1" algn="just">
                  <a:buFont typeface="Wingdings" panose="05000000000000000000" pitchFamily="2" charset="2"/>
                  <a:buChar char="§"/>
                </a:pPr>
                <a:endParaRPr lang="en-GB" sz="20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GB" sz="2400" dirty="0">
                  <a:ln w="0"/>
                  <a:effectLst>
                    <a:outerShdw blurRad="38100" dist="19050" dir="2700000" algn="tl" rotWithShape="0">
                      <a:schemeClr val="dk1">
                        <a:alpha val="40000"/>
                      </a:schemeClr>
                    </a:outerShdw>
                  </a:effectLst>
                </a:endParaRPr>
              </a:p>
              <a:p>
                <a:pPr algn="just">
                  <a:buFont typeface="Wingdings" panose="05000000000000000000" pitchFamily="2" charset="2"/>
                  <a:buChar char="§"/>
                </a:pPr>
                <a:endParaRPr lang="en-GB" sz="2400" dirty="0">
                  <a:ln w="0"/>
                  <a:effectLst>
                    <a:outerShdw blurRad="38100" dist="19050" dir="2700000" algn="tl" rotWithShape="0">
                      <a:schemeClr val="dk1">
                        <a:alpha val="40000"/>
                      </a:schemeClr>
                    </a:outerShdw>
                  </a:effectLst>
                  <a:latin typeface="Cambria Math" panose="02040503050406030204" pitchFamily="18" charset="0"/>
                </a:endParaRPr>
              </a:p>
              <a:p>
                <a:pPr marL="0" indent="0" algn="just">
                  <a:buNone/>
                </a:pPr>
                <a:endParaRPr lang="en-GB" sz="2400" b="1" i="0" dirty="0">
                  <a:ln w="0"/>
                  <a:effectLst>
                    <a:outerShdw blurRad="38100" dist="19050" dir="2700000" algn="tl" rotWithShape="0">
                      <a:schemeClr val="dk1">
                        <a:alpha val="40000"/>
                      </a:schemeClr>
                    </a:outerShdw>
                  </a:effectLst>
                  <a:latin typeface="Cambria Math" panose="02040503050406030204" pitchFamily="18" charset="0"/>
                </a:endParaRPr>
              </a:p>
              <a:p>
                <a:pPr marL="0" indent="0" algn="just">
                  <a:buNone/>
                </a:pPr>
                <a:endParaRPr lang="en-GB" sz="2400" dirty="0">
                  <a:ln w="0"/>
                  <a:effectLst>
                    <a:outerShdw blurRad="38100" dist="19050" dir="2700000" algn="tl" rotWithShape="0">
                      <a:schemeClr val="dk1">
                        <a:alpha val="40000"/>
                      </a:schemeClr>
                    </a:outerShdw>
                  </a:effectLst>
                </a:endParaRPr>
              </a:p>
              <a:p>
                <a:pPr marL="0" indent="0" algn="just">
                  <a:buNone/>
                </a:pPr>
                <a:endParaRPr lang="en-US" sz="2400" dirty="0">
                  <a:ln w="0"/>
                  <a:effectLst>
                    <a:outerShdw blurRad="38100" dist="19050" dir="2700000" algn="tl" rotWithShape="0">
                      <a:schemeClr val="dk1">
                        <a:alpha val="40000"/>
                      </a:schemeClr>
                    </a:outerShdw>
                  </a:effectLst>
                </a:endParaRPr>
              </a:p>
            </p:txBody>
          </p:sp>
        </mc:Choice>
        <mc:Fallback xmlns="">
          <p:sp>
            <p:nvSpPr>
              <p:cNvPr id="3" name="Content Placeholder 2">
                <a:extLst>
                  <a:ext uri="{FF2B5EF4-FFF2-40B4-BE49-F238E27FC236}">
                    <a16:creationId xmlns:a16="http://schemas.microsoft.com/office/drawing/2014/main" id="{4E15490D-67E3-41BA-95DB-B6E7B7CAF642}"/>
                  </a:ext>
                </a:extLst>
              </p:cNvPr>
              <p:cNvSpPr>
                <a:spLocks noGrp="1" noRot="1" noChangeAspect="1" noMove="1" noResize="1" noEditPoints="1" noAdjustHandles="1" noChangeArrowheads="1" noChangeShapeType="1" noTextEdit="1"/>
              </p:cNvSpPr>
              <p:nvPr>
                <p:ph idx="1"/>
              </p:nvPr>
            </p:nvSpPr>
            <p:spPr>
              <a:xfrm>
                <a:off x="600947" y="681760"/>
                <a:ext cx="11455400" cy="1748978"/>
              </a:xfrm>
              <a:blipFill>
                <a:blip r:embed="rId3"/>
                <a:stretch>
                  <a:fillRect l="-692" t="-8014" r="-905" b="-5226"/>
                </a:stretch>
              </a:blipFill>
            </p:spPr>
            <p:txBody>
              <a:bodyPr/>
              <a:lstStyle/>
              <a:p>
                <a:r>
                  <a:rPr lang="en-US">
                    <a:noFill/>
                  </a:rPr>
                  <a:t> </a:t>
                </a:r>
              </a:p>
            </p:txBody>
          </p:sp>
        </mc:Fallback>
      </mc:AlternateContent>
      <p:sp>
        <p:nvSpPr>
          <p:cNvPr id="5" name="Lekerekített téglalap 9">
            <a:extLst>
              <a:ext uri="{FF2B5EF4-FFF2-40B4-BE49-F238E27FC236}">
                <a16:creationId xmlns:a16="http://schemas.microsoft.com/office/drawing/2014/main" id="{EC03653E-15DE-409C-9920-AA348715BA97}"/>
              </a:ext>
            </a:extLst>
          </p:cNvPr>
          <p:cNvSpPr>
            <a:spLocks noGrp="1"/>
          </p:cNvSpPr>
          <p:nvPr>
            <p:ph type="title"/>
          </p:nvPr>
        </p:nvSpPr>
        <p:spPr>
          <a:xfrm>
            <a:off x="484928" y="67936"/>
            <a:ext cx="3454471" cy="56832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defTabSz="4176431" fontAlgn="auto">
              <a:spcBef>
                <a:spcPts val="0"/>
              </a:spcBef>
              <a:spcAft>
                <a:spcPts val="0"/>
              </a:spcAft>
              <a:defRPr/>
            </a:pPr>
            <a:r>
              <a:rPr lang="en-GB" sz="3200" b="1" dirty="0"/>
              <a:t>CHANNEL TRAINING</a:t>
            </a:r>
            <a:endParaRPr lang="en-US" sz="8000" b="1" dirty="0"/>
          </a:p>
        </p:txBody>
      </p:sp>
      <p:sp>
        <p:nvSpPr>
          <p:cNvPr id="2" name="Slide Number Placeholder 1">
            <a:extLst>
              <a:ext uri="{FF2B5EF4-FFF2-40B4-BE49-F238E27FC236}">
                <a16:creationId xmlns:a16="http://schemas.microsoft.com/office/drawing/2014/main" id="{21E5D0B7-D562-46D8-A5FD-0D9D22B5A9B9}"/>
              </a:ext>
            </a:extLst>
          </p:cNvPr>
          <p:cNvSpPr>
            <a:spLocks noGrp="1"/>
          </p:cNvSpPr>
          <p:nvPr>
            <p:ph type="sldNum" sz="quarter" idx="12"/>
          </p:nvPr>
        </p:nvSpPr>
        <p:spPr>
          <a:xfrm>
            <a:off x="9313699" y="6500749"/>
            <a:ext cx="2743200" cy="365125"/>
          </a:xfrm>
        </p:spPr>
        <p:txBody>
          <a:bodyPr/>
          <a:lstStyle/>
          <a:p>
            <a:fld id="{96C155CA-F9E4-4B7B-8778-BBE3591DE223}" type="slidenum">
              <a:rPr lang="en-US" smtClean="0"/>
              <a:t>9</a:t>
            </a:fld>
            <a:endParaRPr lang="en-US"/>
          </a:p>
        </p:txBody>
      </p:sp>
      <p:pic>
        <p:nvPicPr>
          <p:cNvPr id="6" name="Picture 5">
            <a:extLst>
              <a:ext uri="{FF2B5EF4-FFF2-40B4-BE49-F238E27FC236}">
                <a16:creationId xmlns:a16="http://schemas.microsoft.com/office/drawing/2014/main" id="{B0D3F400-9DB3-44E2-88D5-3019D94BAFAE}"/>
              </a:ext>
            </a:extLst>
          </p:cNvPr>
          <p:cNvPicPr>
            <a:picLocks noChangeAspect="1"/>
          </p:cNvPicPr>
          <p:nvPr/>
        </p:nvPicPr>
        <p:blipFill>
          <a:blip r:embed="rId4"/>
          <a:stretch>
            <a:fillRect/>
          </a:stretch>
        </p:blipFill>
        <p:spPr>
          <a:xfrm>
            <a:off x="1093511" y="2352899"/>
            <a:ext cx="4887413" cy="1137745"/>
          </a:xfrm>
          <a:prstGeom prst="rect">
            <a:avLst/>
          </a:prstGeom>
        </p:spPr>
      </p:pic>
      <p:pic>
        <p:nvPicPr>
          <p:cNvPr id="7" name="Picture 6">
            <a:extLst>
              <a:ext uri="{FF2B5EF4-FFF2-40B4-BE49-F238E27FC236}">
                <a16:creationId xmlns:a16="http://schemas.microsoft.com/office/drawing/2014/main" id="{BD60BF19-E08E-4701-A6BA-9401A6DDA4A3}"/>
              </a:ext>
            </a:extLst>
          </p:cNvPr>
          <p:cNvPicPr>
            <a:picLocks noChangeAspect="1"/>
          </p:cNvPicPr>
          <p:nvPr/>
        </p:nvPicPr>
        <p:blipFill>
          <a:blip r:embed="rId5"/>
          <a:stretch>
            <a:fillRect/>
          </a:stretch>
        </p:blipFill>
        <p:spPr>
          <a:xfrm>
            <a:off x="6728162" y="2614869"/>
            <a:ext cx="5328185" cy="875775"/>
          </a:xfrm>
          <a:prstGeom prst="rect">
            <a:avLst/>
          </a:prstGeom>
        </p:spPr>
      </p:pic>
      <p:pic>
        <p:nvPicPr>
          <p:cNvPr id="8" name="Graphic 7" descr="Cell Tower">
            <a:extLst>
              <a:ext uri="{FF2B5EF4-FFF2-40B4-BE49-F238E27FC236}">
                <a16:creationId xmlns:a16="http://schemas.microsoft.com/office/drawing/2014/main" id="{E411E340-429A-4037-BACA-3A951E170B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928" y="3839470"/>
            <a:ext cx="914400" cy="914400"/>
          </a:xfrm>
          <a:prstGeom prst="rect">
            <a:avLst/>
          </a:prstGeom>
        </p:spPr>
      </p:pic>
      <p:pic>
        <p:nvPicPr>
          <p:cNvPr id="9" name="Graphic 8" descr="Smart Phone">
            <a:extLst>
              <a:ext uri="{FF2B5EF4-FFF2-40B4-BE49-F238E27FC236}">
                <a16:creationId xmlns:a16="http://schemas.microsoft.com/office/drawing/2014/main" id="{1BA3CDC2-3AEC-4F73-BDE2-A040C16C59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9454" y="3834136"/>
            <a:ext cx="914400" cy="914400"/>
          </a:xfrm>
          <a:prstGeom prst="rect">
            <a:avLst/>
          </a:prstGeom>
        </p:spPr>
      </p:pic>
      <p:cxnSp>
        <p:nvCxnSpPr>
          <p:cNvPr id="20" name="Straight Arrow Connector 19">
            <a:extLst>
              <a:ext uri="{FF2B5EF4-FFF2-40B4-BE49-F238E27FC236}">
                <a16:creationId xmlns:a16="http://schemas.microsoft.com/office/drawing/2014/main" id="{60FFE516-D92E-41D1-A1C6-DF01B14ABB6A}"/>
              </a:ext>
            </a:extLst>
          </p:cNvPr>
          <p:cNvCxnSpPr>
            <a:cxnSpLocks/>
          </p:cNvCxnSpPr>
          <p:nvPr/>
        </p:nvCxnSpPr>
        <p:spPr>
          <a:xfrm flipH="1" flipV="1">
            <a:off x="1331214" y="4120616"/>
            <a:ext cx="1058240" cy="3414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9FE7530-7E4E-4934-A786-277EAFA8A347}"/>
                  </a:ext>
                </a:extLst>
              </p:cNvPr>
              <p:cNvSpPr txBox="1"/>
              <p:nvPr/>
            </p:nvSpPr>
            <p:spPr>
              <a:xfrm>
                <a:off x="1543277" y="6541463"/>
                <a:ext cx="4275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1</m:t>
                          </m:r>
                        </m:sub>
                      </m:sSub>
                    </m:oMath>
                  </m:oMathPara>
                </a14:m>
                <a:endParaRPr lang="en-SE" dirty="0"/>
              </a:p>
            </p:txBody>
          </p:sp>
        </mc:Choice>
        <mc:Fallback xmlns="">
          <p:sp>
            <p:nvSpPr>
              <p:cNvPr id="23" name="TextBox 22">
                <a:extLst>
                  <a:ext uri="{FF2B5EF4-FFF2-40B4-BE49-F238E27FC236}">
                    <a16:creationId xmlns:a16="http://schemas.microsoft.com/office/drawing/2014/main" id="{09FE7530-7E4E-4934-A786-277EAFA8A347}"/>
                  </a:ext>
                </a:extLst>
              </p:cNvPr>
              <p:cNvSpPr txBox="1">
                <a:spLocks noRot="1" noChangeAspect="1" noMove="1" noResize="1" noEditPoints="1" noAdjustHandles="1" noChangeArrowheads="1" noChangeShapeType="1" noTextEdit="1"/>
              </p:cNvSpPr>
              <p:nvPr/>
            </p:nvSpPr>
            <p:spPr>
              <a:xfrm>
                <a:off x="1543277" y="6541463"/>
                <a:ext cx="427553" cy="369332"/>
              </a:xfrm>
              <a:prstGeom prst="rect">
                <a:avLst/>
              </a:prstGeom>
              <a:blipFill>
                <a:blip r:embed="rId10"/>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D2FEE98-A65D-4094-B7CC-D6E731F0EADE}"/>
                  </a:ext>
                </a:extLst>
              </p:cNvPr>
              <p:cNvSpPr txBox="1"/>
              <p:nvPr/>
            </p:nvSpPr>
            <p:spPr>
              <a:xfrm>
                <a:off x="2572652" y="4753870"/>
                <a:ext cx="4301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1</m:t>
                          </m:r>
                        </m:sub>
                      </m:sSub>
                    </m:oMath>
                  </m:oMathPara>
                </a14:m>
                <a:endParaRPr lang="en-SE" dirty="0"/>
              </a:p>
            </p:txBody>
          </p:sp>
        </mc:Choice>
        <mc:Fallback xmlns="">
          <p:sp>
            <p:nvSpPr>
              <p:cNvPr id="25" name="TextBox 24">
                <a:extLst>
                  <a:ext uri="{FF2B5EF4-FFF2-40B4-BE49-F238E27FC236}">
                    <a16:creationId xmlns:a16="http://schemas.microsoft.com/office/drawing/2014/main" id="{6D2FEE98-A65D-4094-B7CC-D6E731F0EADE}"/>
                  </a:ext>
                </a:extLst>
              </p:cNvPr>
              <p:cNvSpPr txBox="1">
                <a:spLocks noRot="1" noChangeAspect="1" noMove="1" noResize="1" noEditPoints="1" noAdjustHandles="1" noChangeArrowheads="1" noChangeShapeType="1" noTextEdit="1"/>
              </p:cNvSpPr>
              <p:nvPr/>
            </p:nvSpPr>
            <p:spPr>
              <a:xfrm>
                <a:off x="2572652" y="4753870"/>
                <a:ext cx="430181" cy="369332"/>
              </a:xfrm>
              <a:prstGeom prst="rect">
                <a:avLst/>
              </a:prstGeom>
              <a:blipFill>
                <a:blip r:embed="rId11"/>
                <a:stretch>
                  <a:fillRect b="-13333"/>
                </a:stretch>
              </a:blipFill>
            </p:spPr>
            <p:txBody>
              <a:bodyPr/>
              <a:lstStyle/>
              <a:p>
                <a:r>
                  <a:rPr lang="en-SE">
                    <a:noFill/>
                  </a:rPr>
                  <a:t> </a:t>
                </a:r>
              </a:p>
            </p:txBody>
          </p:sp>
        </mc:Fallback>
      </mc:AlternateContent>
      <p:pic>
        <p:nvPicPr>
          <p:cNvPr id="32" name="Graphic 31" descr="Cell Tower">
            <a:extLst>
              <a:ext uri="{FF2B5EF4-FFF2-40B4-BE49-F238E27FC236}">
                <a16:creationId xmlns:a16="http://schemas.microsoft.com/office/drawing/2014/main" id="{F45FF20C-7D30-4EA9-858F-641B75F952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31524" y="3807905"/>
            <a:ext cx="914400" cy="914400"/>
          </a:xfrm>
          <a:prstGeom prst="rect">
            <a:avLst/>
          </a:prstGeom>
        </p:spPr>
      </p:pic>
      <p:cxnSp>
        <p:nvCxnSpPr>
          <p:cNvPr id="33" name="Straight Arrow Connector 32">
            <a:extLst>
              <a:ext uri="{FF2B5EF4-FFF2-40B4-BE49-F238E27FC236}">
                <a16:creationId xmlns:a16="http://schemas.microsoft.com/office/drawing/2014/main" id="{0712BB09-4E33-43FC-8900-93A5C3A1538A}"/>
              </a:ext>
            </a:extLst>
          </p:cNvPr>
          <p:cNvCxnSpPr>
            <a:cxnSpLocks/>
          </p:cNvCxnSpPr>
          <p:nvPr/>
        </p:nvCxnSpPr>
        <p:spPr>
          <a:xfrm flipH="1" flipV="1">
            <a:off x="4177810" y="4089051"/>
            <a:ext cx="1058240" cy="341439"/>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44587FD-AD69-4932-8111-7B3211748984}"/>
                  </a:ext>
                </a:extLst>
              </p:cNvPr>
              <p:cNvSpPr txBox="1"/>
              <p:nvPr/>
            </p:nvSpPr>
            <p:spPr>
              <a:xfrm>
                <a:off x="4490492" y="6498646"/>
                <a:ext cx="432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2</m:t>
                          </m:r>
                        </m:sub>
                      </m:sSub>
                    </m:oMath>
                  </m:oMathPara>
                </a14:m>
                <a:endParaRPr lang="en-SE" dirty="0"/>
              </a:p>
            </p:txBody>
          </p:sp>
        </mc:Choice>
        <mc:Fallback xmlns="">
          <p:sp>
            <p:nvSpPr>
              <p:cNvPr id="34" name="TextBox 33">
                <a:extLst>
                  <a:ext uri="{FF2B5EF4-FFF2-40B4-BE49-F238E27FC236}">
                    <a16:creationId xmlns:a16="http://schemas.microsoft.com/office/drawing/2014/main" id="{E44587FD-AD69-4932-8111-7B3211748984}"/>
                  </a:ext>
                </a:extLst>
              </p:cNvPr>
              <p:cNvSpPr txBox="1">
                <a:spLocks noRot="1" noChangeAspect="1" noMove="1" noResize="1" noEditPoints="1" noAdjustHandles="1" noChangeArrowheads="1" noChangeShapeType="1" noTextEdit="1"/>
              </p:cNvSpPr>
              <p:nvPr/>
            </p:nvSpPr>
            <p:spPr>
              <a:xfrm>
                <a:off x="4490492" y="6498646"/>
                <a:ext cx="432875" cy="369332"/>
              </a:xfrm>
              <a:prstGeom prst="rect">
                <a:avLst/>
              </a:prstGeom>
              <a:blipFill>
                <a:blip r:embed="rId1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1E11593-62F6-492D-A241-E2B85A3D0E71}"/>
                  </a:ext>
                </a:extLst>
              </p:cNvPr>
              <p:cNvSpPr txBox="1"/>
              <p:nvPr/>
            </p:nvSpPr>
            <p:spPr>
              <a:xfrm>
                <a:off x="3595957" y="4722305"/>
                <a:ext cx="4301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1</m:t>
                          </m:r>
                        </m:sub>
                      </m:sSub>
                    </m:oMath>
                  </m:oMathPara>
                </a14:m>
                <a:endParaRPr lang="en-SE" dirty="0"/>
              </a:p>
            </p:txBody>
          </p:sp>
        </mc:Choice>
        <mc:Fallback xmlns="">
          <p:sp>
            <p:nvSpPr>
              <p:cNvPr id="35" name="TextBox 34">
                <a:extLst>
                  <a:ext uri="{FF2B5EF4-FFF2-40B4-BE49-F238E27FC236}">
                    <a16:creationId xmlns:a16="http://schemas.microsoft.com/office/drawing/2014/main" id="{11E11593-62F6-492D-A241-E2B85A3D0E71}"/>
                  </a:ext>
                </a:extLst>
              </p:cNvPr>
              <p:cNvSpPr txBox="1">
                <a:spLocks noRot="1" noChangeAspect="1" noMove="1" noResize="1" noEditPoints="1" noAdjustHandles="1" noChangeArrowheads="1" noChangeShapeType="1" noTextEdit="1"/>
              </p:cNvSpPr>
              <p:nvPr/>
            </p:nvSpPr>
            <p:spPr>
              <a:xfrm>
                <a:off x="3595957" y="4722305"/>
                <a:ext cx="430181" cy="369332"/>
              </a:xfrm>
              <a:prstGeom prst="rect">
                <a:avLst/>
              </a:prstGeom>
              <a:blipFill>
                <a:blip r:embed="rId13"/>
                <a:stretch>
                  <a:fillRect b="-13333"/>
                </a:stretch>
              </a:blipFill>
            </p:spPr>
            <p:txBody>
              <a:bodyPr/>
              <a:lstStyle/>
              <a:p>
                <a:r>
                  <a:rPr lang="en-SE">
                    <a:noFill/>
                  </a:rPr>
                  <a:t> </a:t>
                </a:r>
              </a:p>
            </p:txBody>
          </p:sp>
        </mc:Fallback>
      </mc:AlternateContent>
      <p:pic>
        <p:nvPicPr>
          <p:cNvPr id="37" name="Graphic 36" descr="Smart Phone">
            <a:extLst>
              <a:ext uri="{FF2B5EF4-FFF2-40B4-BE49-F238E27FC236}">
                <a16:creationId xmlns:a16="http://schemas.microsoft.com/office/drawing/2014/main" id="{B5ECD8DE-25D5-4251-B92C-DFE4F7148D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36050" y="3839470"/>
            <a:ext cx="914400" cy="914400"/>
          </a:xfrm>
          <a:prstGeom prst="rect">
            <a:avLst/>
          </a:prstGeom>
        </p:spPr>
      </p:pic>
      <p:pic>
        <p:nvPicPr>
          <p:cNvPr id="48" name="Graphic 47" descr="Cell Tower">
            <a:extLst>
              <a:ext uri="{FF2B5EF4-FFF2-40B4-BE49-F238E27FC236}">
                <a16:creationId xmlns:a16="http://schemas.microsoft.com/office/drawing/2014/main" id="{67CD983B-AF0B-4A8A-B3CB-CB8744E6A6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72982" y="3744763"/>
            <a:ext cx="914400" cy="914400"/>
          </a:xfrm>
          <a:prstGeom prst="rect">
            <a:avLst/>
          </a:prstGeom>
        </p:spPr>
      </p:pic>
      <p:pic>
        <p:nvPicPr>
          <p:cNvPr id="49" name="Graphic 48" descr="Smart Phone">
            <a:extLst>
              <a:ext uri="{FF2B5EF4-FFF2-40B4-BE49-F238E27FC236}">
                <a16:creationId xmlns:a16="http://schemas.microsoft.com/office/drawing/2014/main" id="{764D5E76-D9E9-436E-B8C9-872B347DD3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7508" y="3739429"/>
            <a:ext cx="914400" cy="914400"/>
          </a:xfrm>
          <a:prstGeom prst="rect">
            <a:avLst/>
          </a:prstGeom>
        </p:spPr>
      </p:pic>
      <p:cxnSp>
        <p:nvCxnSpPr>
          <p:cNvPr id="50" name="Straight Arrow Connector 49">
            <a:extLst>
              <a:ext uri="{FF2B5EF4-FFF2-40B4-BE49-F238E27FC236}">
                <a16:creationId xmlns:a16="http://schemas.microsoft.com/office/drawing/2014/main" id="{6C04A1B1-1877-4840-B9CA-F9BF6981E794}"/>
              </a:ext>
            </a:extLst>
          </p:cNvPr>
          <p:cNvCxnSpPr>
            <a:cxnSpLocks/>
          </p:cNvCxnSpPr>
          <p:nvPr/>
        </p:nvCxnSpPr>
        <p:spPr>
          <a:xfrm flipH="1" flipV="1">
            <a:off x="8519268" y="4025909"/>
            <a:ext cx="1058240" cy="341439"/>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2E993EC-99F4-47B6-96EC-B6AED31FBCFE}"/>
                  </a:ext>
                </a:extLst>
              </p:cNvPr>
              <p:cNvSpPr txBox="1"/>
              <p:nvPr/>
            </p:nvSpPr>
            <p:spPr>
              <a:xfrm>
                <a:off x="7900552" y="4563870"/>
                <a:ext cx="4301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m:t>
                          </m:r>
                        </m:sub>
                      </m:sSub>
                    </m:oMath>
                  </m:oMathPara>
                </a14:m>
                <a:endParaRPr lang="en-SE" dirty="0"/>
              </a:p>
            </p:txBody>
          </p:sp>
        </mc:Choice>
        <mc:Fallback xmlns="">
          <p:sp>
            <p:nvSpPr>
              <p:cNvPr id="51" name="TextBox 50">
                <a:extLst>
                  <a:ext uri="{FF2B5EF4-FFF2-40B4-BE49-F238E27FC236}">
                    <a16:creationId xmlns:a16="http://schemas.microsoft.com/office/drawing/2014/main" id="{A2E993EC-99F4-47B6-96EC-B6AED31FBCFE}"/>
                  </a:ext>
                </a:extLst>
              </p:cNvPr>
              <p:cNvSpPr txBox="1">
                <a:spLocks noRot="1" noChangeAspect="1" noMove="1" noResize="1" noEditPoints="1" noAdjustHandles="1" noChangeArrowheads="1" noChangeShapeType="1" noTextEdit="1"/>
              </p:cNvSpPr>
              <p:nvPr/>
            </p:nvSpPr>
            <p:spPr>
              <a:xfrm>
                <a:off x="7900552" y="4563870"/>
                <a:ext cx="430182" cy="369332"/>
              </a:xfrm>
              <a:prstGeom prst="rect">
                <a:avLst/>
              </a:prstGeom>
              <a:blipFill>
                <a:blip r:embed="rId14"/>
                <a:stretch>
                  <a:fillRect b="-13333"/>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AC34367-470B-4742-A76C-8FDEF8B5ECDB}"/>
                  </a:ext>
                </a:extLst>
              </p:cNvPr>
              <p:cNvSpPr txBox="1"/>
              <p:nvPr/>
            </p:nvSpPr>
            <p:spPr>
              <a:xfrm>
                <a:off x="231346" y="4120616"/>
                <a:ext cx="4301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m:t>
                          </m:r>
                        </m:sub>
                      </m:sSub>
                    </m:oMath>
                  </m:oMathPara>
                </a14:m>
                <a:endParaRPr lang="en-SE" dirty="0"/>
              </a:p>
            </p:txBody>
          </p:sp>
        </mc:Choice>
        <mc:Fallback xmlns="">
          <p:sp>
            <p:nvSpPr>
              <p:cNvPr id="54" name="TextBox 53">
                <a:extLst>
                  <a:ext uri="{FF2B5EF4-FFF2-40B4-BE49-F238E27FC236}">
                    <a16:creationId xmlns:a16="http://schemas.microsoft.com/office/drawing/2014/main" id="{FAC34367-470B-4742-A76C-8FDEF8B5ECDB}"/>
                  </a:ext>
                </a:extLst>
              </p:cNvPr>
              <p:cNvSpPr txBox="1">
                <a:spLocks noRot="1" noChangeAspect="1" noMove="1" noResize="1" noEditPoints="1" noAdjustHandles="1" noChangeArrowheads="1" noChangeShapeType="1" noTextEdit="1"/>
              </p:cNvSpPr>
              <p:nvPr/>
            </p:nvSpPr>
            <p:spPr>
              <a:xfrm>
                <a:off x="231346" y="4120616"/>
                <a:ext cx="430181" cy="369332"/>
              </a:xfrm>
              <a:prstGeom prst="rect">
                <a:avLst/>
              </a:prstGeom>
              <a:blipFill>
                <a:blip r:embed="rId15"/>
                <a:stretch>
                  <a:fillRect b="-11475"/>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506F1A1-D203-4C0A-8358-90B45C41B2BB}"/>
                  </a:ext>
                </a:extLst>
              </p:cNvPr>
              <p:cNvSpPr txBox="1"/>
              <p:nvPr/>
            </p:nvSpPr>
            <p:spPr>
              <a:xfrm>
                <a:off x="7242800" y="4052140"/>
                <a:ext cx="4301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m:t>
                          </m:r>
                        </m:sub>
                      </m:sSub>
                    </m:oMath>
                  </m:oMathPara>
                </a14:m>
                <a:endParaRPr lang="en-SE" dirty="0"/>
              </a:p>
            </p:txBody>
          </p:sp>
        </mc:Choice>
        <mc:Fallback xmlns="">
          <p:sp>
            <p:nvSpPr>
              <p:cNvPr id="56" name="TextBox 55">
                <a:extLst>
                  <a:ext uri="{FF2B5EF4-FFF2-40B4-BE49-F238E27FC236}">
                    <a16:creationId xmlns:a16="http://schemas.microsoft.com/office/drawing/2014/main" id="{8506F1A1-D203-4C0A-8358-90B45C41B2BB}"/>
                  </a:ext>
                </a:extLst>
              </p:cNvPr>
              <p:cNvSpPr txBox="1">
                <a:spLocks noRot="1" noChangeAspect="1" noMove="1" noResize="1" noEditPoints="1" noAdjustHandles="1" noChangeArrowheads="1" noChangeShapeType="1" noTextEdit="1"/>
              </p:cNvSpPr>
              <p:nvPr/>
            </p:nvSpPr>
            <p:spPr>
              <a:xfrm>
                <a:off x="7242800" y="4052140"/>
                <a:ext cx="430182" cy="369332"/>
              </a:xfrm>
              <a:prstGeom prst="rect">
                <a:avLst/>
              </a:prstGeom>
              <a:blipFill>
                <a:blip r:embed="rId16"/>
                <a:stretch>
                  <a:fillRect b="-13333"/>
                </a:stretch>
              </a:blipFill>
            </p:spPr>
            <p:txBody>
              <a:bodyPr/>
              <a:lstStyle/>
              <a:p>
                <a:r>
                  <a:rPr lang="en-SE">
                    <a:noFill/>
                  </a:rPr>
                  <a:t> </a:t>
                </a:r>
              </a:p>
            </p:txBody>
          </p:sp>
        </mc:Fallback>
      </mc:AlternateContent>
      <p:pic>
        <p:nvPicPr>
          <p:cNvPr id="57" name="Graphic 56" descr="Smart Phone">
            <a:extLst>
              <a:ext uri="{FF2B5EF4-FFF2-40B4-BE49-F238E27FC236}">
                <a16:creationId xmlns:a16="http://schemas.microsoft.com/office/drawing/2014/main" id="{CE6BC85C-8DE9-40F7-B52D-F5A99C8C08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02546" y="5106378"/>
            <a:ext cx="914400" cy="914400"/>
          </a:xfrm>
          <a:prstGeom prst="rect">
            <a:avLst/>
          </a:prstGeom>
        </p:spPr>
      </p:pic>
      <p:cxnSp>
        <p:nvCxnSpPr>
          <p:cNvPr id="58" name="Straight Arrow Connector 57">
            <a:extLst>
              <a:ext uri="{FF2B5EF4-FFF2-40B4-BE49-F238E27FC236}">
                <a16:creationId xmlns:a16="http://schemas.microsoft.com/office/drawing/2014/main" id="{A087F0EC-F08F-4633-BAB2-541A51A1DAE9}"/>
              </a:ext>
            </a:extLst>
          </p:cNvPr>
          <p:cNvCxnSpPr>
            <a:cxnSpLocks/>
          </p:cNvCxnSpPr>
          <p:nvPr/>
        </p:nvCxnSpPr>
        <p:spPr>
          <a:xfrm flipH="1" flipV="1">
            <a:off x="8744306" y="5392858"/>
            <a:ext cx="1058240" cy="341439"/>
          </a:xfrm>
          <a:prstGeom prst="straightConnector1">
            <a:avLst/>
          </a:prstGeom>
          <a:ln w="12700">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BB291C73-19BC-4E72-A941-53A12FE97668}"/>
                  </a:ext>
                </a:extLst>
              </p:cNvPr>
              <p:cNvSpPr txBox="1"/>
              <p:nvPr/>
            </p:nvSpPr>
            <p:spPr>
              <a:xfrm>
                <a:off x="10041994" y="6086975"/>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2</m:t>
                          </m:r>
                        </m:sub>
                      </m:sSub>
                    </m:oMath>
                  </m:oMathPara>
                </a14:m>
                <a:endParaRPr lang="en-SE" dirty="0"/>
              </a:p>
            </p:txBody>
          </p:sp>
        </mc:Choice>
        <mc:Fallback xmlns="">
          <p:sp>
            <p:nvSpPr>
              <p:cNvPr id="59" name="TextBox 58">
                <a:extLst>
                  <a:ext uri="{FF2B5EF4-FFF2-40B4-BE49-F238E27FC236}">
                    <a16:creationId xmlns:a16="http://schemas.microsoft.com/office/drawing/2014/main" id="{BB291C73-19BC-4E72-A941-53A12FE97668}"/>
                  </a:ext>
                </a:extLst>
              </p:cNvPr>
              <p:cNvSpPr txBox="1">
                <a:spLocks noRot="1" noChangeAspect="1" noMove="1" noResize="1" noEditPoints="1" noAdjustHandles="1" noChangeArrowheads="1" noChangeShapeType="1" noTextEdit="1"/>
              </p:cNvSpPr>
              <p:nvPr/>
            </p:nvSpPr>
            <p:spPr>
              <a:xfrm>
                <a:off x="10041994" y="6086975"/>
                <a:ext cx="435504" cy="369332"/>
              </a:xfrm>
              <a:prstGeom prst="rect">
                <a:avLst/>
              </a:prstGeom>
              <a:blipFill>
                <a:blip r:embed="rId17"/>
                <a:stretch>
                  <a:fillRect b="-13333"/>
                </a:stretch>
              </a:blipFill>
            </p:spPr>
            <p:txBody>
              <a:bodyPr/>
              <a:lstStyle/>
              <a:p>
                <a:r>
                  <a:rPr lang="en-SE">
                    <a:noFill/>
                  </a:rPr>
                  <a:t> </a:t>
                </a:r>
              </a:p>
            </p:txBody>
          </p:sp>
        </mc:Fallback>
      </mc:AlternateContent>
      <p:pic>
        <p:nvPicPr>
          <p:cNvPr id="61" name="Graphic 60" descr="Cell Tower">
            <a:extLst>
              <a:ext uri="{FF2B5EF4-FFF2-40B4-BE49-F238E27FC236}">
                <a16:creationId xmlns:a16="http://schemas.microsoft.com/office/drawing/2014/main" id="{C54A8C75-04D5-4625-BBEC-DCF91E15DB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37940" y="4953277"/>
            <a:ext cx="914400" cy="914400"/>
          </a:xfrm>
          <a:prstGeom prst="rect">
            <a:avLst/>
          </a:prstGeom>
        </p:spPr>
      </p:pic>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D2D1C4C-1570-4AE9-B53F-6CC76A97400D}"/>
                  </a:ext>
                </a:extLst>
              </p:cNvPr>
              <p:cNvSpPr txBox="1"/>
              <p:nvPr/>
            </p:nvSpPr>
            <p:spPr>
              <a:xfrm>
                <a:off x="7553264" y="5364965"/>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2</m:t>
                          </m:r>
                        </m:sub>
                      </m:sSub>
                    </m:oMath>
                  </m:oMathPara>
                </a14:m>
                <a:endParaRPr lang="en-SE" dirty="0"/>
              </a:p>
            </p:txBody>
          </p:sp>
        </mc:Choice>
        <mc:Fallback xmlns="">
          <p:sp>
            <p:nvSpPr>
              <p:cNvPr id="63" name="TextBox 62">
                <a:extLst>
                  <a:ext uri="{FF2B5EF4-FFF2-40B4-BE49-F238E27FC236}">
                    <a16:creationId xmlns:a16="http://schemas.microsoft.com/office/drawing/2014/main" id="{8D2D1C4C-1570-4AE9-B53F-6CC76A97400D}"/>
                  </a:ext>
                </a:extLst>
              </p:cNvPr>
              <p:cNvSpPr txBox="1">
                <a:spLocks noRot="1" noChangeAspect="1" noMove="1" noResize="1" noEditPoints="1" noAdjustHandles="1" noChangeArrowheads="1" noChangeShapeType="1" noTextEdit="1"/>
              </p:cNvSpPr>
              <p:nvPr/>
            </p:nvSpPr>
            <p:spPr>
              <a:xfrm>
                <a:off x="7553264" y="5364965"/>
                <a:ext cx="435504" cy="369332"/>
              </a:xfrm>
              <a:prstGeom prst="rect">
                <a:avLst/>
              </a:prstGeom>
              <a:blipFill>
                <a:blip r:embed="rId18"/>
                <a:stretch>
                  <a:fillRect b="-13115"/>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69742304-1D9A-403C-A10A-6D94689A2F4F}"/>
                  </a:ext>
                </a:extLst>
              </p:cNvPr>
              <p:cNvSpPr txBox="1"/>
              <p:nvPr/>
            </p:nvSpPr>
            <p:spPr>
              <a:xfrm>
                <a:off x="9099923" y="6541463"/>
                <a:ext cx="4275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SE"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1</m:t>
                          </m:r>
                        </m:sub>
                      </m:sSub>
                    </m:oMath>
                  </m:oMathPara>
                </a14:m>
                <a:endParaRPr lang="en-SE" dirty="0"/>
              </a:p>
            </p:txBody>
          </p:sp>
        </mc:Choice>
        <mc:Fallback xmlns="">
          <p:sp>
            <p:nvSpPr>
              <p:cNvPr id="65" name="TextBox 64">
                <a:extLst>
                  <a:ext uri="{FF2B5EF4-FFF2-40B4-BE49-F238E27FC236}">
                    <a16:creationId xmlns:a16="http://schemas.microsoft.com/office/drawing/2014/main" id="{69742304-1D9A-403C-A10A-6D94689A2F4F}"/>
                  </a:ext>
                </a:extLst>
              </p:cNvPr>
              <p:cNvSpPr txBox="1">
                <a:spLocks noRot="1" noChangeAspect="1" noMove="1" noResize="1" noEditPoints="1" noAdjustHandles="1" noChangeArrowheads="1" noChangeShapeType="1" noTextEdit="1"/>
              </p:cNvSpPr>
              <p:nvPr/>
            </p:nvSpPr>
            <p:spPr>
              <a:xfrm>
                <a:off x="9099923" y="6541463"/>
                <a:ext cx="427553" cy="369332"/>
              </a:xfrm>
              <a:prstGeom prst="rect">
                <a:avLst/>
              </a:prstGeom>
              <a:blipFill>
                <a:blip r:embed="rId19"/>
                <a:stretch>
                  <a:fillRect/>
                </a:stretch>
              </a:blipFill>
            </p:spPr>
            <p:txBody>
              <a:bodyPr/>
              <a:lstStyle/>
              <a:p>
                <a:r>
                  <a:rPr lang="en-SE">
                    <a:noFill/>
                  </a:rPr>
                  <a:t> </a:t>
                </a:r>
              </a:p>
            </p:txBody>
          </p:sp>
        </mc:Fallback>
      </mc:AlternateContent>
      <p:cxnSp>
        <p:nvCxnSpPr>
          <p:cNvPr id="67" name="Straight Arrow Connector 66">
            <a:extLst>
              <a:ext uri="{FF2B5EF4-FFF2-40B4-BE49-F238E27FC236}">
                <a16:creationId xmlns:a16="http://schemas.microsoft.com/office/drawing/2014/main" id="{84BF4F32-752F-4530-8EA5-7C3B4093B47E}"/>
              </a:ext>
            </a:extLst>
          </p:cNvPr>
          <p:cNvCxnSpPr/>
          <p:nvPr/>
        </p:nvCxnSpPr>
        <p:spPr>
          <a:xfrm>
            <a:off x="305870" y="3739429"/>
            <a:ext cx="0" cy="304369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8499436-686D-4399-BCF7-1369B6B2A866}"/>
              </a:ext>
            </a:extLst>
          </p:cNvPr>
          <p:cNvCxnSpPr>
            <a:cxnSpLocks/>
          </p:cNvCxnSpPr>
          <p:nvPr/>
        </p:nvCxnSpPr>
        <p:spPr>
          <a:xfrm flipH="1">
            <a:off x="211948" y="6512094"/>
            <a:ext cx="5798432" cy="13753"/>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F5A7E2F2-9C8D-4B49-AAFA-29E1D5F79CC1}"/>
              </a:ext>
            </a:extLst>
          </p:cNvPr>
          <p:cNvCxnSpPr>
            <a:cxnSpLocks/>
          </p:cNvCxnSpPr>
          <p:nvPr/>
        </p:nvCxnSpPr>
        <p:spPr>
          <a:xfrm>
            <a:off x="6612492" y="3674741"/>
            <a:ext cx="0" cy="304369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A40D531-B1A5-405B-96C0-C4A7E713699B}"/>
              </a:ext>
            </a:extLst>
          </p:cNvPr>
          <p:cNvCxnSpPr>
            <a:cxnSpLocks/>
          </p:cNvCxnSpPr>
          <p:nvPr/>
        </p:nvCxnSpPr>
        <p:spPr>
          <a:xfrm flipH="1">
            <a:off x="6518570" y="6440099"/>
            <a:ext cx="4680261" cy="2106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572D300-2674-4439-9031-35A197559FAC}"/>
              </a:ext>
            </a:extLst>
          </p:cNvPr>
          <p:cNvSpPr txBox="1"/>
          <p:nvPr/>
        </p:nvSpPr>
        <p:spPr>
          <a:xfrm>
            <a:off x="10697582" y="6412065"/>
            <a:ext cx="614271" cy="369332"/>
          </a:xfrm>
          <a:prstGeom prst="rect">
            <a:avLst/>
          </a:prstGeom>
          <a:noFill/>
        </p:spPr>
        <p:txBody>
          <a:bodyPr wrap="none" rtlCol="0">
            <a:spAutoFit/>
          </a:bodyPr>
          <a:lstStyle/>
          <a:p>
            <a:r>
              <a:rPr lang="en-GB" dirty="0"/>
              <a:t>time</a:t>
            </a:r>
            <a:endParaRPr lang="en-SE" dirty="0"/>
          </a:p>
        </p:txBody>
      </p:sp>
      <p:sp>
        <p:nvSpPr>
          <p:cNvPr id="82" name="TextBox 81">
            <a:extLst>
              <a:ext uri="{FF2B5EF4-FFF2-40B4-BE49-F238E27FC236}">
                <a16:creationId xmlns:a16="http://schemas.microsoft.com/office/drawing/2014/main" id="{F52E02F7-E8FB-4E1B-9658-8DD2EE0449CB}"/>
              </a:ext>
            </a:extLst>
          </p:cNvPr>
          <p:cNvSpPr txBox="1"/>
          <p:nvPr/>
        </p:nvSpPr>
        <p:spPr>
          <a:xfrm>
            <a:off x="5373532" y="6483599"/>
            <a:ext cx="614271" cy="369332"/>
          </a:xfrm>
          <a:prstGeom prst="rect">
            <a:avLst/>
          </a:prstGeom>
          <a:noFill/>
        </p:spPr>
        <p:txBody>
          <a:bodyPr wrap="none" rtlCol="0">
            <a:spAutoFit/>
          </a:bodyPr>
          <a:lstStyle/>
          <a:p>
            <a:r>
              <a:rPr lang="en-GB" dirty="0"/>
              <a:t>time</a:t>
            </a:r>
            <a:endParaRPr lang="en-SE" dirty="0"/>
          </a:p>
        </p:txBody>
      </p:sp>
      <p:sp>
        <p:nvSpPr>
          <p:cNvPr id="84" name="TextBox 83">
            <a:extLst>
              <a:ext uri="{FF2B5EF4-FFF2-40B4-BE49-F238E27FC236}">
                <a16:creationId xmlns:a16="http://schemas.microsoft.com/office/drawing/2014/main" id="{04BA4337-5D17-49D2-9FB1-AD2476F37E3A}"/>
              </a:ext>
            </a:extLst>
          </p:cNvPr>
          <p:cNvSpPr txBox="1"/>
          <p:nvPr/>
        </p:nvSpPr>
        <p:spPr>
          <a:xfrm rot="16200000">
            <a:off x="-441405" y="4069627"/>
            <a:ext cx="1130631" cy="369332"/>
          </a:xfrm>
          <a:prstGeom prst="rect">
            <a:avLst/>
          </a:prstGeom>
          <a:noFill/>
        </p:spPr>
        <p:txBody>
          <a:bodyPr wrap="none" rtlCol="0">
            <a:spAutoFit/>
          </a:bodyPr>
          <a:lstStyle/>
          <a:p>
            <a:r>
              <a:rPr lang="en-GB" dirty="0"/>
              <a:t>frequency</a:t>
            </a:r>
            <a:endParaRPr lang="en-SE" dirty="0"/>
          </a:p>
        </p:txBody>
      </p:sp>
      <p:sp>
        <p:nvSpPr>
          <p:cNvPr id="86" name="TextBox 85">
            <a:extLst>
              <a:ext uri="{FF2B5EF4-FFF2-40B4-BE49-F238E27FC236}">
                <a16:creationId xmlns:a16="http://schemas.microsoft.com/office/drawing/2014/main" id="{62877B2F-4CB5-4857-B54D-8BE3303C5CDD}"/>
              </a:ext>
            </a:extLst>
          </p:cNvPr>
          <p:cNvSpPr txBox="1"/>
          <p:nvPr/>
        </p:nvSpPr>
        <p:spPr>
          <a:xfrm rot="16200000">
            <a:off x="5832086" y="4011044"/>
            <a:ext cx="1130631" cy="369332"/>
          </a:xfrm>
          <a:prstGeom prst="rect">
            <a:avLst/>
          </a:prstGeom>
          <a:noFill/>
        </p:spPr>
        <p:txBody>
          <a:bodyPr wrap="none" rtlCol="0">
            <a:spAutoFit/>
          </a:bodyPr>
          <a:lstStyle/>
          <a:p>
            <a:r>
              <a:rPr lang="en-GB" dirty="0"/>
              <a:t>frequency</a:t>
            </a:r>
            <a:endParaRPr lang="en-SE" dirty="0"/>
          </a:p>
        </p:txBody>
      </p:sp>
    </p:spTree>
    <p:extLst>
      <p:ext uri="{BB962C8B-B14F-4D97-AF65-F5344CB8AC3E}">
        <p14:creationId xmlns:p14="http://schemas.microsoft.com/office/powerpoint/2010/main" val="2934786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7289</TotalTime>
  <Words>7606</Words>
  <Application>Microsoft Office PowerPoint</Application>
  <PresentationFormat>Widescreen</PresentationFormat>
  <Paragraphs>1142</Paragraphs>
  <Slides>41</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Calibri Light</vt:lpstr>
      <vt:lpstr>Cambria Math</vt:lpstr>
      <vt:lpstr>David Libre</vt:lpstr>
      <vt:lpstr>Wingdings</vt:lpstr>
      <vt:lpstr>Office Theme</vt:lpstr>
      <vt:lpstr>1_Office Theme</vt:lpstr>
      <vt:lpstr>5G WIRELESS NETWORKS</vt:lpstr>
      <vt:lpstr>CONTENTS</vt:lpstr>
      <vt:lpstr>CONTENTS</vt:lpstr>
      <vt:lpstr>CONTENTS</vt:lpstr>
      <vt:lpstr>PowerPoint Presentation</vt:lpstr>
      <vt:lpstr>PowerPoint Presentation</vt:lpstr>
      <vt:lpstr>TRAINING PHASE</vt:lpstr>
      <vt:lpstr>BEAM TRAINING</vt:lpstr>
      <vt:lpstr>CHANNEL TRAINING</vt:lpstr>
      <vt:lpstr>mmWave OVERVIEW</vt:lpstr>
      <vt:lpstr>mmWave OVERVIEW</vt:lpstr>
      <vt:lpstr>mmWave OVERVIEW</vt:lpstr>
      <vt:lpstr>mmWave OVERVIEW</vt:lpstr>
      <vt:lpstr>mmWave OVERVIEW</vt:lpstr>
      <vt:lpstr>mmWave OVERVIEW</vt:lpstr>
      <vt:lpstr>mmWave OVERVIEW</vt:lpstr>
      <vt:lpstr>5G CONSPIRACIES</vt:lpstr>
      <vt:lpstr>WASP – BEAM TRAINING</vt:lpstr>
      <vt:lpstr>CELLULAR NETWORK vs. CELL–FREE NETWORK</vt:lpstr>
      <vt:lpstr>CHALLENGES</vt:lpstr>
      <vt:lpstr>MULTI-LABEL PROBLEMS</vt:lpstr>
      <vt:lpstr>MULTI-LABEL PROBLEMS</vt:lpstr>
      <vt:lpstr>MULTI-LABEL PROBLEMS</vt:lpstr>
      <vt:lpstr>NUMERICAL RESULTS</vt:lpstr>
      <vt:lpstr>NUMERICAL RESULTS</vt:lpstr>
      <vt:lpstr>WASP – CHANNEL ESTIMATION</vt:lpstr>
      <vt:lpstr>ACQUISITION OF  CHANNEL STATE INFORMATION</vt:lpstr>
      <vt:lpstr>COMPRESSED SENSING BASED</vt:lpstr>
      <vt:lpstr>SPARSE CHANNEL ESTIMATION</vt:lpstr>
      <vt:lpstr>COMPRESSED SENSING</vt:lpstr>
      <vt:lpstr>COMPRESSED SENSING</vt:lpstr>
      <vt:lpstr>CHANNEL TRAINING</vt:lpstr>
      <vt:lpstr>COMPRESSED SENSING RECOVERY</vt:lpstr>
      <vt:lpstr>ORTHOGONAL MATCHING PURSUIT (OMP)</vt:lpstr>
      <vt:lpstr>ORTHOGONAL MATCHING PURSUIT (OMP)</vt:lpstr>
      <vt:lpstr>ITERATIVE ALGORITHMS – ISTA and AMP</vt:lpstr>
      <vt:lpstr>APPROXIMATE MESSAGE PASSING (AMP)</vt:lpstr>
      <vt:lpstr>APPLICATION OF AMP TO BAYESIAN INFERENCE FRAMEWORK</vt:lpstr>
      <vt:lpstr>APPLICATION OF AMP TO BAYESIAN INFERENCE FRAMEWORK</vt:lpstr>
      <vt:lpstr>NUMERICAL RESULTS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Wireless Networks</dc:title>
  <dc:creator>Mustafa Yetis</dc:creator>
  <cp:lastModifiedBy>Mustafa Yetis</cp:lastModifiedBy>
  <cp:revision>418</cp:revision>
  <dcterms:created xsi:type="dcterms:W3CDTF">2020-10-24T06:13:40Z</dcterms:created>
  <dcterms:modified xsi:type="dcterms:W3CDTF">2020-11-13T13:39:18Z</dcterms:modified>
</cp:coreProperties>
</file>